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9" r:id="rId4"/>
    <p:sldId id="260" r:id="rId5"/>
    <p:sldId id="261" r:id="rId6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Univers 45 Light" pitchFamily="2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ACB4179-0D65-4B8B-BAB3-3C3AFADCD170}">
          <p14:sldIdLst>
            <p14:sldId id="257"/>
            <p14:sldId id="256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B20"/>
    <a:srgbClr val="333333"/>
    <a:srgbClr val="C0C0C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DC65C49-499B-4D85-AC8E-219D86229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19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99AB477-5AAB-4453-88E8-804CD7D1C47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068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Univers 45 Light" charset="0"/>
              <a:ea typeface="ＭＳ Ｐゴシック" charset="0"/>
            </a:endParaRPr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21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90000" bIns="46800"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 smtClean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endParaRPr lang="en-US" altLang="de-DE" sz="1600" dirty="0">
              <a:solidFill>
                <a:schemeClr val="bg1"/>
              </a:solidFill>
              <a:latin typeface="Univers Light" pitchFamily="-84" charset="0"/>
            </a:endParaRPr>
          </a:p>
          <a:p>
            <a:pPr eaLnBrk="1" hangingPunct="1"/>
            <a:r>
              <a:rPr lang="de-DE" altLang="de-DE" sz="1600" dirty="0" smtClean="0">
                <a:solidFill>
                  <a:schemeClr val="bg1"/>
                </a:solidFill>
                <a:latin typeface="Univers Light" pitchFamily="-84" charset="0"/>
              </a:rPr>
              <a:t>Tobias, Frust (tobias.frust@mailbox.tu-dresden.de</a:t>
            </a:r>
            <a:r>
              <a:rPr lang="de-DE" altLang="de-DE" sz="1600" dirty="0">
                <a:solidFill>
                  <a:schemeClr val="bg1"/>
                </a:solidFill>
                <a:latin typeface="Univers Light" pitchFamily="-84" charset="0"/>
              </a:rPr>
              <a:t>)</a:t>
            </a:r>
            <a:endParaRPr lang="de-DE" altLang="de-DE" sz="1600" dirty="0">
              <a:latin typeface="Univers Light" pitchFamily="-84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bIns="0" anchor="ctr"/>
          <a:lstStyle>
            <a:lvl1pPr algn="l">
              <a:defRPr sz="1100" b="1">
                <a:solidFill>
                  <a:schemeClr val="bg1"/>
                </a:solidFill>
                <a:latin typeface="Univers Light" pitchFamily="-84" charset="0"/>
                <a:ea typeface="ＭＳ Ｐゴシック" panose="020B0600070205080204" pitchFamily="34" charset="-128"/>
              </a:defRPr>
            </a:lvl1pPr>
          </a:lstStyle>
          <a:p>
            <a:r>
              <a:rPr lang="de-DE" altLang="de-DE"/>
              <a:t>Fakultät Informatik, Institut für Technische Informatik, Professur Rechnerarchitektur</a:t>
            </a:r>
          </a:p>
        </p:txBody>
      </p:sp>
    </p:spTree>
    <p:extLst>
      <p:ext uri="{BB962C8B-B14F-4D97-AF65-F5344CB8AC3E}">
        <p14:creationId xmlns:p14="http://schemas.microsoft.com/office/powerpoint/2010/main" val="131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06C8-9A9E-45FF-B21C-D577ED68FBF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6063" y="74613"/>
            <a:ext cx="2090737" cy="5946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74613"/>
            <a:ext cx="6119813" cy="5946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C7BF-31D1-4065-9F0E-3C611567D34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9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AC175-9998-4654-89E7-1AB9B48B2B6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5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23654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98925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5175" y="765175"/>
            <a:ext cx="41005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F250-337E-4B66-8069-2FBA46079E6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22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F021-3727-477A-A349-7A7A9DF18BD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4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8877-29C4-408F-8C4B-D3F37F343E7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42F3-0660-477D-BCEA-13D1294797F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964-9254-4D18-B48B-6045DFC43CB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0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6E8FB-8DF3-42A6-85D7-F2CB22F038B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Inhalt der Folie</a:t>
            </a:r>
          </a:p>
          <a:p>
            <a:pPr lvl="1"/>
            <a:r>
              <a:rPr lang="de-DE" altLang="de-DE" smtClean="0"/>
              <a:t>Unterpunkt 1</a:t>
            </a:r>
          </a:p>
          <a:p>
            <a:pPr lvl="1"/>
            <a:r>
              <a:rPr lang="de-DE" altLang="de-DE" smtClean="0"/>
              <a:t>Unterpunkt 2</a:t>
            </a:r>
          </a:p>
          <a:p>
            <a:pPr lvl="2"/>
            <a:r>
              <a:rPr lang="de-DE" altLang="de-DE" smtClean="0"/>
              <a:t>Aufzählung 1</a:t>
            </a:r>
          </a:p>
          <a:p>
            <a:pPr lvl="3"/>
            <a:r>
              <a:rPr lang="de-DE" altLang="de-DE" smtClean="0"/>
              <a:t>Unteraufzählung 1</a:t>
            </a:r>
          </a:p>
          <a:p>
            <a:pPr lvl="4"/>
            <a:r>
              <a:rPr lang="de-DE" altLang="de-DE" smtClean="0"/>
              <a:t>Unterunteraufzählung 1</a:t>
            </a:r>
          </a:p>
          <a:p>
            <a:pPr lvl="4"/>
            <a:r>
              <a:rPr lang="de-DE" altLang="de-DE" smtClean="0"/>
              <a:t>Unterunteraufzählung 2</a:t>
            </a:r>
          </a:p>
          <a:p>
            <a:pPr lvl="3"/>
            <a:r>
              <a:rPr lang="de-DE" altLang="de-DE" smtClean="0"/>
              <a:t>Unteraufzählung 2</a:t>
            </a:r>
          </a:p>
          <a:p>
            <a:pPr lvl="2"/>
            <a:r>
              <a:rPr lang="de-DE" altLang="de-DE" smtClean="0"/>
              <a:t>Aufzählung 2</a:t>
            </a:r>
          </a:p>
          <a:p>
            <a:pPr lvl="1"/>
            <a:r>
              <a:rPr lang="de-DE" altLang="de-DE" smtClean="0"/>
              <a:t>Unterpunkt 3</a:t>
            </a:r>
          </a:p>
          <a:p>
            <a:pPr lvl="0"/>
            <a:r>
              <a:rPr lang="de-DE" altLang="de-DE" smtClean="0"/>
              <a:t>Inhalt der Folie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ＭＳ Ｐゴシック" charset="0"/>
                <a:cs typeface="Univers Light"/>
              </a:defRPr>
            </a:lvl1pPr>
          </a:lstStyle>
          <a:p>
            <a:pPr>
              <a:defRPr/>
            </a:pPr>
            <a:fld id="{7504A3CB-E8F0-4B84-BEE4-E86045D966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/>
          <a:ea typeface="+mj-ea"/>
          <a:cs typeface="Univers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pitchFamily="-8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  <a:ea typeface="ＭＳ Ｐゴシック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14"/>
        </a:buBlip>
        <a:defRPr>
          <a:solidFill>
            <a:schemeClr val="tx1"/>
          </a:solidFill>
          <a:latin typeface="Univers Light"/>
          <a:ea typeface="+mn-ea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Univers Light"/>
          <a:ea typeface="+mn-ea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+mn-ea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+mn-ea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989013" y="1168400"/>
            <a:ext cx="71977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bIns="0" anchor="ctr"/>
          <a:lstStyle>
            <a:lvl1pPr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Univers 45 Light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b="1">
                <a:solidFill>
                  <a:schemeClr val="bg1"/>
                </a:solidFill>
              </a:rPr>
              <a:t>Zentrum für Informationsdienste und Hochleistungsrechnen (ZIH)</a:t>
            </a:r>
          </a:p>
        </p:txBody>
      </p:sp>
      <p:sp>
        <p:nvSpPr>
          <p:cNvPr id="3165" name="Rectangle 93"/>
          <p:cNvSpPr>
            <a:spLocks noGrp="1" noChangeAspect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Adapteva</a:t>
            </a:r>
            <a:r>
              <a:rPr lang="en-US" dirty="0" smtClean="0"/>
              <a:t> </a:t>
            </a:r>
            <a:r>
              <a:rPr lang="en-US" dirty="0" err="1" smtClean="0"/>
              <a:t>Parallela</a:t>
            </a:r>
            <a:r>
              <a:rPr lang="en-US" dirty="0" smtClean="0"/>
              <a:t>:</a:t>
            </a:r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Crowd-funded Low-budget Open-source HPC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Structure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87" lvl="1" indent="0" eaLnBrk="1" hangingPunct="1">
              <a:buNone/>
            </a:pPr>
            <a:endParaRPr lang="en-US" altLang="de-DE" dirty="0" smtClean="0">
              <a:latin typeface="Univers Light" pitchFamily="-84" charset="0"/>
            </a:endParaRP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Presentation of the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Platform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Company history of </a:t>
            </a:r>
            <a:r>
              <a:rPr lang="en-US" altLang="de-DE" dirty="0" err="1" smtClean="0">
                <a:latin typeface="Univers Light" pitchFamily="-84" charset="0"/>
              </a:rPr>
              <a:t>adapteva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board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Epiphany coprocessor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Implementation of 1D-FFT with filtering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Motivation and explanation</a:t>
            </a:r>
          </a:p>
          <a:p>
            <a:pPr lvl="2" eaLnBrk="1" hangingPunct="1"/>
            <a:r>
              <a:rPr lang="en-US" altLang="de-DE" dirty="0" smtClean="0">
                <a:latin typeface="Univers Light" pitchFamily="-84" charset="0"/>
              </a:rPr>
              <a:t>Details of implementation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Comparison with actual architectures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Potential of this platform for HPC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2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Univers Light" pitchFamily="-84" charset="0"/>
              </a:rPr>
              <a:t>Company </a:t>
            </a:r>
            <a:r>
              <a:rPr lang="de-DE" altLang="de-DE" dirty="0" err="1" smtClean="0">
                <a:latin typeface="Univers Light" pitchFamily="-84" charset="0"/>
              </a:rPr>
              <a:t>history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of</a:t>
            </a:r>
            <a:r>
              <a:rPr lang="de-DE" altLang="de-DE" dirty="0" smtClean="0">
                <a:latin typeface="Univers Light" pitchFamily="-84" charset="0"/>
              </a:rPr>
              <a:t> </a:t>
            </a:r>
            <a:r>
              <a:rPr lang="de-DE" altLang="de-DE" dirty="0" err="1" smtClean="0">
                <a:latin typeface="Univers Light" pitchFamily="-84" charset="0"/>
              </a:rPr>
              <a:t>Adapteva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Feb 2008: Founded by Andreas </a:t>
            </a:r>
            <a:r>
              <a:rPr lang="en-US" altLang="de-DE" dirty="0" err="1" smtClean="0">
                <a:latin typeface="Univers Light" pitchFamily="-84" charset="0"/>
              </a:rPr>
              <a:t>Oloffson</a:t>
            </a:r>
            <a:endParaRPr lang="en-US" altLang="de-DE" dirty="0" smtClean="0">
              <a:latin typeface="Univers Light" pitchFamily="-84" charset="0"/>
            </a:endParaRP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Goal: 10 times advancement in floating point processing energy efficiency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Jun 2009: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 prototype (65nm)</a:t>
            </a:r>
          </a:p>
          <a:p>
            <a:pPr lvl="2"/>
            <a:r>
              <a:rPr lang="en-US" altLang="de-DE" dirty="0" smtClean="0">
                <a:latin typeface="Univers Light" pitchFamily="-84" charset="0"/>
              </a:rPr>
              <a:t>Secured 1.5M US$ in Series-A funding from </a:t>
            </a:r>
            <a:r>
              <a:rPr lang="en-US" altLang="de-DE" dirty="0" err="1" smtClean="0">
                <a:latin typeface="Univers Light" pitchFamily="-84" charset="0"/>
              </a:rPr>
              <a:t>Bittware</a:t>
            </a:r>
            <a:endParaRPr lang="en-US" altLang="de-DE" dirty="0" smtClean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Epiphany-II 16-core prototype (65nm)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2010: </a:t>
            </a:r>
            <a:r>
              <a:rPr lang="en-US" altLang="de-DE" dirty="0" err="1" smtClean="0">
                <a:latin typeface="Univers Light" pitchFamily="-84" charset="0"/>
              </a:rPr>
              <a:t>Tapeout</a:t>
            </a:r>
            <a:r>
              <a:rPr lang="en-US" altLang="de-DE" dirty="0" smtClean="0">
                <a:latin typeface="Univers Light" pitchFamily="-84" charset="0"/>
              </a:rPr>
              <a:t> of  Epiphany-III product (65nm</a:t>
            </a:r>
            <a:r>
              <a:rPr lang="en-US" altLang="de-DE" dirty="0" smtClean="0">
                <a:latin typeface="Univers Light" pitchFamily="-84" charset="0"/>
              </a:rPr>
              <a:t>)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May 2011: Sampled Epiphany-III (65nm) product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Aug 2012: Demonstration of 50 GFLOPS/WATT efficiency at 28nm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Oct 2012: Launch of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</a:t>
            </a:r>
            <a:r>
              <a:rPr lang="en-US" altLang="de-DE" dirty="0" err="1" smtClean="0">
                <a:latin typeface="Univers Light" pitchFamily="-84" charset="0"/>
              </a:rPr>
              <a:t>kickstarter</a:t>
            </a:r>
            <a:r>
              <a:rPr lang="en-US" altLang="de-DE" dirty="0" smtClean="0">
                <a:latin typeface="Univers Light" pitchFamily="-84" charset="0"/>
              </a:rPr>
              <a:t> project </a:t>
            </a:r>
            <a:endParaRPr lang="en-US" altLang="de-DE" dirty="0">
              <a:latin typeface="Univers Light" pitchFamily="-84" charset="0"/>
            </a:endParaRP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Dec 2012: Shipment of first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prototypes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Jul 2013: first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boards shipped to Kickstarter backers</a:t>
            </a:r>
          </a:p>
          <a:p>
            <a:pPr lvl="1"/>
            <a:r>
              <a:rPr lang="en-US" altLang="de-DE" dirty="0" smtClean="0">
                <a:latin typeface="Univers Light" pitchFamily="-84" charset="0"/>
              </a:rPr>
              <a:t>Apr 2014: Completed shipping of all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boards to </a:t>
            </a:r>
            <a:r>
              <a:rPr lang="en-US" altLang="de-DE" dirty="0">
                <a:latin typeface="Univers Light" pitchFamily="-84" charset="0"/>
              </a:rPr>
              <a:t>K</a:t>
            </a:r>
            <a:r>
              <a:rPr lang="en-US" altLang="de-DE" dirty="0" smtClean="0">
                <a:latin typeface="Univers Light" pitchFamily="-84" charset="0"/>
              </a:rPr>
              <a:t>ickstarter backers</a:t>
            </a:r>
          </a:p>
          <a:p>
            <a:pPr marL="1587" lvl="1" indent="0">
              <a:buNone/>
            </a:pPr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3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24614" cy="525621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de-DE" dirty="0" smtClean="0">
                <a:latin typeface="Univers Light" pitchFamily="-84" charset="0"/>
              </a:rPr>
              <a:t>Slogan: </a:t>
            </a:r>
            <a:r>
              <a:rPr lang="en-US" altLang="de-DE" i="1" dirty="0" smtClean="0">
                <a:latin typeface="Univers Light" pitchFamily="-84" charset="0"/>
              </a:rPr>
              <a:t>“The </a:t>
            </a:r>
            <a:r>
              <a:rPr lang="en-US" altLang="de-DE" i="1" dirty="0" err="1" smtClean="0">
                <a:latin typeface="Univers Light" pitchFamily="-84" charset="0"/>
              </a:rPr>
              <a:t>parallela</a:t>
            </a:r>
            <a:r>
              <a:rPr lang="en-US" altLang="de-DE" i="1" dirty="0" smtClean="0">
                <a:latin typeface="Univers Light" pitchFamily="-84" charset="0"/>
              </a:rPr>
              <a:t> project will make parallel computing accessible to 				everyone”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Kickstarter project gained 898.921$ from 4965 backers</a:t>
            </a:r>
          </a:p>
          <a:p>
            <a:pPr lvl="1" eaLnBrk="1" hangingPunct="1"/>
            <a:r>
              <a:rPr lang="en-US" altLang="de-DE" dirty="0" smtClean="0">
                <a:latin typeface="Univers Light" pitchFamily="-84" charset="0"/>
              </a:rPr>
              <a:t>Attributes: 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Access: </a:t>
            </a:r>
            <a:r>
              <a:rPr lang="en-US" altLang="de-DE" dirty="0" smtClean="0">
                <a:latin typeface="Univers Light" pitchFamily="-84" charset="0"/>
              </a:rPr>
              <a:t>no NDAs or special access needed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Open Source:</a:t>
            </a:r>
            <a:r>
              <a:rPr lang="en-US" altLang="de-DE" dirty="0" smtClean="0">
                <a:latin typeface="Univers Light" pitchFamily="-84" charset="0"/>
              </a:rPr>
              <a:t> platform based on free open source development tools and libraries</a:t>
            </a:r>
          </a:p>
          <a:p>
            <a:pPr lvl="2"/>
            <a:r>
              <a:rPr lang="en-US" altLang="de-DE" b="1" dirty="0" smtClean="0">
                <a:latin typeface="Univers Light" pitchFamily="-84" charset="0"/>
              </a:rPr>
              <a:t>Affordability: </a:t>
            </a:r>
            <a:r>
              <a:rPr lang="en-US" altLang="de-DE" dirty="0" err="1" smtClean="0">
                <a:latin typeface="Univers Light" pitchFamily="-84" charset="0"/>
              </a:rPr>
              <a:t>Parallela</a:t>
            </a:r>
            <a:r>
              <a:rPr lang="en-US" altLang="de-DE" dirty="0" smtClean="0">
                <a:latin typeface="Univers Light" pitchFamily="-84" charset="0"/>
              </a:rPr>
              <a:t> high performance computer at costs below 100$</a:t>
            </a:r>
          </a:p>
          <a:p>
            <a:pPr lvl="2"/>
            <a:endParaRPr lang="en-US" altLang="de-DE" b="1" dirty="0">
              <a:latin typeface="Univers Light" pitchFamily="-84" charset="0"/>
            </a:endParaRP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Close the knowledge gap in parallel programing</a:t>
            </a:r>
          </a:p>
          <a:p>
            <a:r>
              <a:rPr lang="en-US" altLang="de-DE" b="1" dirty="0" smtClean="0">
                <a:latin typeface="Univers Light" pitchFamily="-84" charset="0"/>
                <a:sym typeface="Wingdings" panose="05000000000000000000" pitchFamily="2" charset="2"/>
              </a:rPr>
              <a:t> Democratize access to parallel computing</a:t>
            </a:r>
            <a:endParaRPr lang="en-US" altLang="de-DE" b="1" dirty="0" smtClean="0">
              <a:latin typeface="Univers Light" pitchFamily="-84" charset="0"/>
            </a:endParaRPr>
          </a:p>
          <a:p>
            <a:pPr lvl="2"/>
            <a:endParaRPr lang="en-US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4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Univers Light" pitchFamily="-84" charset="0"/>
              </a:rPr>
              <a:t>Parallela</a:t>
            </a:r>
            <a:r>
              <a:rPr lang="de-DE" altLang="de-DE" dirty="0" smtClean="0">
                <a:latin typeface="Univers Light" pitchFamily="-84" charset="0"/>
              </a:rPr>
              <a:t> Kickstarter </a:t>
            </a:r>
            <a:r>
              <a:rPr lang="de-DE" altLang="de-DE" dirty="0" err="1" smtClean="0">
                <a:latin typeface="Univers Light" pitchFamily="-84" charset="0"/>
              </a:rPr>
              <a:t>Program</a:t>
            </a:r>
            <a:endParaRPr lang="de-DE" altLang="de-DE" dirty="0" smtClean="0">
              <a:latin typeface="Univers Light" pitchFamily="-8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6600" y="6524625"/>
            <a:ext cx="287972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6F754304-0817-43E5-BD17-66FA22235D58}" type="slidenum">
              <a:rPr lang="de-DE" sz="1200" smtClean="0">
                <a:solidFill>
                  <a:schemeClr val="tx1"/>
                </a:solidFill>
                <a:latin typeface="Univers 45 Light" charset="0"/>
                <a:ea typeface="ＭＳ Ｐゴシック" charset="0"/>
              </a:rPr>
              <a:t>5</a:t>
            </a:fld>
            <a:endParaRPr lang="de-DE" sz="1200" dirty="0">
              <a:solidFill>
                <a:schemeClr val="tx1"/>
              </a:solidFill>
              <a:latin typeface="Univers 45 Light" charset="0"/>
              <a:ea typeface="ＭＳ Ｐゴシック" charset="0"/>
            </a:endParaRPr>
          </a:p>
        </p:txBody>
      </p:sp>
      <p:pic>
        <p:nvPicPr>
          <p:cNvPr id="1026" name="Picture 2" descr="http://ecx.images-amazon.com/images/I/81eyz52HDY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6" y="764704"/>
            <a:ext cx="626984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411523" y="764704"/>
            <a:ext cx="255296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1" fontAlgn="base" hangingPunct="1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  <a:lvl2pPr marL="263525" indent="-261938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2pPr>
            <a:lvl3pPr marL="712788" indent="-269875" algn="l" defTabSz="361950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3pPr>
            <a:lvl4pPr marL="1073150" indent="-179388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4pPr>
            <a:lvl5pPr marL="15208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5pPr>
            <a:lvl6pPr marL="19780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4352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924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349625" indent="-180975" algn="l" defTabSz="36195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87" lvl="1" indent="0">
              <a:buNone/>
            </a:pPr>
            <a:r>
              <a:rPr lang="en-US" altLang="de-DE" kern="0" dirty="0" smtClean="0">
                <a:latin typeface="Univers Light" pitchFamily="-84" charset="0"/>
              </a:rPr>
              <a:t>Tech specs: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Dual-core </a:t>
            </a:r>
            <a:r>
              <a:rPr lang="en-US" altLang="de-DE" kern="0" dirty="0">
                <a:latin typeface="Univers Light" pitchFamily="-84" charset="0"/>
              </a:rPr>
              <a:t>ARM </a:t>
            </a:r>
            <a:r>
              <a:rPr lang="en-US" altLang="de-DE" kern="0" dirty="0" smtClean="0">
                <a:latin typeface="Univers Light" pitchFamily="-84" charset="0"/>
              </a:rPr>
              <a:t>A9</a:t>
            </a:r>
          </a:p>
          <a:p>
            <a:pPr lvl="1"/>
            <a:r>
              <a:rPr lang="en-US" altLang="de-DE" kern="0" dirty="0">
                <a:latin typeface="Univers Light" pitchFamily="-84" charset="0"/>
              </a:rPr>
              <a:t>16-core Epiphany </a:t>
            </a:r>
            <a:r>
              <a:rPr lang="en-US" altLang="de-DE" kern="0" dirty="0" smtClean="0">
                <a:latin typeface="Univers Light" pitchFamily="-84" charset="0"/>
              </a:rPr>
              <a:t>Coprocessor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1 GB Ram</a:t>
            </a:r>
          </a:p>
          <a:p>
            <a:pPr lvl="1"/>
            <a:r>
              <a:rPr lang="en-US" altLang="de-DE" kern="0" dirty="0" err="1" smtClean="0">
                <a:latin typeface="Univers Light" pitchFamily="-84" charset="0"/>
              </a:rPr>
              <a:t>MicroSD</a:t>
            </a:r>
            <a:r>
              <a:rPr lang="en-US" altLang="de-DE" kern="0" dirty="0" smtClean="0">
                <a:latin typeface="Univers Light" pitchFamily="-84" charset="0"/>
              </a:rPr>
              <a:t> Card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USB 2.0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Gigabit Ethernet</a:t>
            </a:r>
          </a:p>
          <a:p>
            <a:pPr lvl="1"/>
            <a:r>
              <a:rPr lang="en-US" altLang="de-DE" kern="0" dirty="0" smtClean="0">
                <a:latin typeface="Univers Light" pitchFamily="-84" charset="0"/>
              </a:rPr>
              <a:t>Linux operating system</a:t>
            </a:r>
          </a:p>
          <a:p>
            <a:pPr lvl="2"/>
            <a:endParaRPr lang="en-US" altLang="de-DE" kern="0" dirty="0" smtClean="0">
              <a:latin typeface="Univers Light" pitchFamily="-84" charset="0"/>
            </a:endParaRPr>
          </a:p>
        </p:txBody>
      </p:sp>
      <p:cxnSp>
        <p:nvCxnSpPr>
          <p:cNvPr id="6" name="Gerader Verbinder 5"/>
          <p:cNvCxnSpPr/>
          <p:nvPr/>
        </p:nvCxnSpPr>
        <p:spPr bwMode="auto">
          <a:xfrm flipV="1">
            <a:off x="3131840" y="1340768"/>
            <a:ext cx="338437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auto">
          <a:xfrm flipV="1">
            <a:off x="2555776" y="1844824"/>
            <a:ext cx="3960440" cy="1872208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auto">
          <a:xfrm>
            <a:off x="4716462" y="2996952"/>
            <a:ext cx="1799754" cy="72008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auto">
          <a:xfrm flipV="1">
            <a:off x="2411760" y="2852936"/>
            <a:ext cx="4104456" cy="1800200"/>
          </a:xfrm>
          <a:prstGeom prst="line">
            <a:avLst/>
          </a:prstGeom>
          <a:ln>
            <a:solidFill>
              <a:srgbClr val="E56B2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5-05-31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ＭＳ Ｐゴシック"/>
        <a:cs typeface=""/>
      </a:majorFont>
      <a:minorFont>
        <a:latin typeface="Univers 45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charset="0"/>
            <a:ea typeface="ＭＳ Ｐゴシック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zih_2005-06-06</Template>
  <TotalTime>0</TotalTime>
  <Words>213</Words>
  <Application>Microsoft Office PowerPoint</Application>
  <PresentationFormat>Bildschirmpräsentation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DIN-Bold</vt:lpstr>
      <vt:lpstr>Times New Roman</vt:lpstr>
      <vt:lpstr>Univers 45 Light</vt:lpstr>
      <vt:lpstr>Univers Light</vt:lpstr>
      <vt:lpstr>Wingdings</vt:lpstr>
      <vt:lpstr>zih_2005-05-31</vt:lpstr>
      <vt:lpstr>Adapteva Parallela:</vt:lpstr>
      <vt:lpstr>Structure</vt:lpstr>
      <vt:lpstr>Company history of Adapteva</vt:lpstr>
      <vt:lpstr>Parallela Kickstarter Program</vt:lpstr>
      <vt:lpstr>Parallela Kickstarter Program</vt:lpstr>
    </vt:vector>
  </TitlesOfParts>
  <Company>Technische Universität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ms636315</dc:creator>
  <cp:lastModifiedBy>ms636315</cp:lastModifiedBy>
  <cp:revision>13</cp:revision>
  <dcterms:created xsi:type="dcterms:W3CDTF">2015-06-03T14:34:53Z</dcterms:created>
  <dcterms:modified xsi:type="dcterms:W3CDTF">2015-06-05T19:33:17Z</dcterms:modified>
</cp:coreProperties>
</file>