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6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8" r:id="rId11"/>
    <p:sldId id="266" r:id="rId12"/>
    <p:sldId id="269" r:id="rId13"/>
    <p:sldId id="267" r:id="rId14"/>
    <p:sldId id="270" r:id="rId15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ACB4179-0D65-4B8B-BAB3-3C3AFADCD170}">
          <p14:sldIdLst>
            <p14:sldId id="257"/>
            <p14:sldId id="256"/>
            <p14:sldId id="259"/>
            <p14:sldId id="260"/>
            <p14:sldId id="263"/>
            <p14:sldId id="261"/>
            <p14:sldId id="262"/>
            <p14:sldId id="264"/>
            <p14:sldId id="265"/>
            <p14:sldId id="268"/>
            <p14:sldId id="266"/>
            <p14:sldId id="269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B20"/>
    <a:srgbClr val="333333"/>
    <a:srgbClr val="F5F6F7"/>
    <a:srgbClr val="C0C0C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ownCloud\parallella-hauptseminar\presentation\grafik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rgbClr val="E56B2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explosion val="16"/>
            <c:spPr>
              <a:solidFill>
                <a:srgbClr val="333333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-0.16737903725809511"/>
                  <c:y val="0.13882928856333929"/>
                </c:manualLayout>
              </c:layout>
              <c:tx>
                <c:rich>
                  <a:bodyPr/>
                  <a:lstStyle/>
                  <a:p>
                    <a:fld id="{B3A32FA5-0B3D-4186-95A0-BBFA17A74C95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28C76BEB-69E9-4A0D-B5FC-E4610E7A30AA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7684459398017641"/>
                  <c:y val="-0.231907195566927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2919296-F7C2-4E8D-9121-EC4A1B2119FE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E7CF8C63-2D92-4CCC-A3B4-F6001D91DD8D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483303675191018E-2"/>
                      <c:h val="9.0512445316960552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8.8689973298502853E-2"/>
                  <c:y val="8.6524860611613019E-2"/>
                </c:manualLayout>
              </c:layout>
              <c:tx>
                <c:rich>
                  <a:bodyPr/>
                  <a:lstStyle/>
                  <a:p>
                    <a:fld id="{0EB1242E-7279-49AF-A5BD-502DCA5957B0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471F39F-AECB-4E64-B995-86D3C4461FCD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Tabelle1!$B$3:$B$5</c:f>
              <c:strCache>
                <c:ptCount val="3"/>
                <c:pt idx="0">
                  <c:v>write</c:v>
                </c:pt>
                <c:pt idx="1">
                  <c:v>read</c:v>
                </c:pt>
                <c:pt idx="2">
                  <c:v>calculation</c:v>
                </c:pt>
              </c:strCache>
            </c:strRef>
          </c:cat>
          <c:val>
            <c:numRef>
              <c:f>Tabelle1!$C$3:$C$5</c:f>
              <c:numCache>
                <c:formatCode>General</c:formatCode>
                <c:ptCount val="3"/>
                <c:pt idx="0">
                  <c:v>7.0999999999999994E-2</c:v>
                </c:pt>
                <c:pt idx="1">
                  <c:v>0.14799999999999999</c:v>
                </c:pt>
                <c:pt idx="2">
                  <c:v>2.4E-2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32493372368206E-2"/>
          <c:y val="1.1927828953086203E-2"/>
          <c:w val="0.92511158818207317"/>
          <c:h val="0.86961495006396783"/>
        </c:manualLayout>
      </c:layout>
      <c:scatterChart>
        <c:scatterStyle val="smoothMarker"/>
        <c:varyColors val="0"/>
        <c:ser>
          <c:idx val="0"/>
          <c:order val="0"/>
          <c:tx>
            <c:v>Speedup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56B20"/>
              </a:solidFill>
              <a:ln w="34925">
                <a:solidFill>
                  <a:srgbClr val="E56B20"/>
                </a:solidFill>
              </a:ln>
              <a:effectLst/>
            </c:spPr>
          </c:marker>
          <c:xVal>
            <c:numRef>
              <c:f>(Tabelle1!$I$3,Tabelle1!$I$4,Tabelle1!$I$5,Tabelle1!$I$6,Tabelle1!$I$8,Tabelle1!$I$10,Tabelle1!$I$11,Tabelle1!$I$14,Tabelle1!$I$18)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9</c:v>
                </c:pt>
                <c:pt idx="7">
                  <c:v>12</c:v>
                </c:pt>
                <c:pt idx="8">
                  <c:v>16</c:v>
                </c:pt>
              </c:numCache>
            </c:numRef>
          </c:xVal>
          <c:yVal>
            <c:numRef>
              <c:f>(Tabelle1!$N$3,Tabelle1!$N$4,Tabelle1!$N$5,Tabelle1!$N$6,Tabelle1!$N$8,Tabelle1!$N$10,Tabelle1!$N$11,Tabelle1!$N$14,Tabelle1!$N$18)</c:f>
              <c:numCache>
                <c:formatCode>0.00</c:formatCode>
                <c:ptCount val="9"/>
                <c:pt idx="0">
                  <c:v>1</c:v>
                </c:pt>
                <c:pt idx="1">
                  <c:v>1.4858687041006275</c:v>
                </c:pt>
                <c:pt idx="2">
                  <c:v>1.7547597591564736</c:v>
                </c:pt>
                <c:pt idx="3">
                  <c:v>1.8894976745623384</c:v>
                </c:pt>
                <c:pt idx="4">
                  <c:v>2.1585158773586572</c:v>
                </c:pt>
                <c:pt idx="5">
                  <c:v>2.269572834850262</c:v>
                </c:pt>
                <c:pt idx="6">
                  <c:v>2.0898371010411041</c:v>
                </c:pt>
                <c:pt idx="7">
                  <c:v>2.1480284421460891</c:v>
                </c:pt>
                <c:pt idx="8">
                  <c:v>2.5063824554211926</c:v>
                </c:pt>
              </c:numCache>
            </c:numRef>
          </c:yVal>
          <c:smooth val="0"/>
        </c:ser>
        <c:ser>
          <c:idx val="1"/>
          <c:order val="1"/>
          <c:tx>
            <c:v>Optimal speedup according to Amdahl</c:v>
          </c:tx>
          <c:spPr>
            <a:ln w="3175" cap="rnd">
              <a:solidFill>
                <a:schemeClr val="bg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yVal>
            <c:numRef>
              <c:f>Tabelle1!$O$3:$O$18</c:f>
              <c:numCache>
                <c:formatCode>0.00</c:formatCode>
                <c:ptCount val="16"/>
                <c:pt idx="0">
                  <c:v>1</c:v>
                </c:pt>
                <c:pt idx="1">
                  <c:v>1.480101137371808</c:v>
                </c:pt>
                <c:pt idx="2">
                  <c:v>1.7620958832785452</c:v>
                </c:pt>
                <c:pt idx="3">
                  <c:v>1.94763108752175</c:v>
                </c:pt>
                <c:pt idx="4">
                  <c:v>2.0789709190515437</c:v>
                </c:pt>
                <c:pt idx="5">
                  <c:v>2.1768351622008599</c:v>
                </c:pt>
                <c:pt idx="6">
                  <c:v>2.2525754476968598</c:v>
                </c:pt>
                <c:pt idx="7">
                  <c:v>2.3129321566897372</c:v>
                </c:pt>
                <c:pt idx="8">
                  <c:v>2.3621600274725276</c:v>
                </c:pt>
                <c:pt idx="9">
                  <c:v>2.4030772241941132</c:v>
                </c:pt>
                <c:pt idx="10">
                  <c:v>2.4376244499195763</c:v>
                </c:pt>
                <c:pt idx="11">
                  <c:v>2.4671817904558742</c:v>
                </c:pt>
                <c:pt idx="12">
                  <c:v>2.4927575137580269</c:v>
                </c:pt>
                <c:pt idx="13">
                  <c:v>2.515105385556736</c:v>
                </c:pt>
                <c:pt idx="14">
                  <c:v>2.5348002031934986</c:v>
                </c:pt>
                <c:pt idx="15">
                  <c:v>2.552287935524082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765424"/>
        <c:axId val="427248536"/>
      </c:scatterChart>
      <c:valAx>
        <c:axId val="424765424"/>
        <c:scaling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cores</a:t>
                </a:r>
                <a:endParaRPr lang="de-DE" baseline="0" dirty="0" smtClean="0"/>
              </a:p>
            </c:rich>
          </c:tx>
          <c:layout>
            <c:manualLayout>
              <c:xMode val="edge"/>
              <c:yMode val="edge"/>
              <c:x val="0.46194993485572317"/>
              <c:y val="0.91127356700626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7248536"/>
        <c:crosses val="autoZero"/>
        <c:crossBetween val="midCat"/>
        <c:majorUnit val="1"/>
      </c:valAx>
      <c:valAx>
        <c:axId val="427248536"/>
        <c:scaling>
          <c:orientation val="minMax"/>
          <c:max val="2.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Speedup</a:t>
                </a:r>
                <a:endParaRPr lang="de-DE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765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DC65C49-499B-4D85-AC8E-219D86229E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19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99AB477-5AAB-4453-88E8-804CD7D1C47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06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ronny.brendel@tu-dresden.de" TargetMode="External"/><Relationship Id="rId4" Type="http://schemas.openxmlformats.org/officeDocument/2006/relationships/hyperlink" Target="mailto:tobias.frust@mailbox.tu-dresden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0155" y="4221088"/>
            <a:ext cx="6842125" cy="21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90000" bIns="46800">
            <a:spAutoFit/>
          </a:bodyPr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Tobias Frust (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  <a:hlinkClick r:id="rId4"/>
              </a:rPr>
              <a:t>tobias.frust@mailbox.tu-dresden.de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)</a:t>
            </a:r>
            <a:endParaRPr lang="de-DE" altLang="de-DE" sz="1600" dirty="0" smtClean="0">
              <a:solidFill>
                <a:srgbClr val="FFFFFF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rgbClr val="FFFFFF"/>
                </a:solidFill>
                <a:latin typeface="Univers Light" pitchFamily="-84" charset="0"/>
              </a:rPr>
              <a:t>Tutor: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 Ronny Brendel (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  <a:hlinkClick r:id="rId5"/>
              </a:rPr>
              <a:t>ronny.brendel@tu-dresden.de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)</a:t>
            </a:r>
          </a:p>
          <a:p>
            <a:pPr eaLnBrk="1" hangingPunct="1"/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17th </a:t>
            </a:r>
            <a:r>
              <a:rPr lang="de-DE" altLang="de-DE" sz="1600" baseline="0" dirty="0" err="1" smtClean="0">
                <a:solidFill>
                  <a:srgbClr val="FFFFFF"/>
                </a:solidFill>
                <a:latin typeface="Univers Light" pitchFamily="-84" charset="0"/>
              </a:rPr>
              <a:t>July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, 2015</a:t>
            </a:r>
            <a:r>
              <a:rPr lang="de-DE" altLang="de-DE" sz="1600" baseline="0" dirty="0" smtClean="0">
                <a:solidFill>
                  <a:schemeClr val="bg1"/>
                </a:solidFill>
                <a:latin typeface="Univers Light" pitchFamily="-84" charset="0"/>
              </a:rPr>
              <a:t> </a:t>
            </a:r>
            <a:endParaRPr lang="de-DE" altLang="de-DE" sz="1600" baseline="0" dirty="0" smtClean="0">
              <a:solidFill>
                <a:srgbClr val="FFFFFF"/>
              </a:solidFill>
              <a:latin typeface="Univers Light" pitchFamily="-84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68400"/>
            <a:ext cx="7197725" cy="1619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bIns="0" anchor="ctr"/>
          <a:lstStyle>
            <a:lvl1pPr algn="l">
              <a:defRPr sz="1100" b="1">
                <a:solidFill>
                  <a:schemeClr val="bg1"/>
                </a:solidFill>
                <a:latin typeface="Univers Light" pitchFamily="-84" charset="0"/>
                <a:ea typeface="ＭＳ Ｐゴシック" panose="020B0600070205080204" pitchFamily="34" charset="-128"/>
              </a:defRPr>
            </a:lvl1pPr>
          </a:lstStyle>
          <a:p>
            <a:r>
              <a:rPr lang="de-DE" altLang="de-DE"/>
              <a:t>Fakultät Informatik, Institut für Technische Informatik, Professur Rechnerarchitektur</a:t>
            </a:r>
          </a:p>
        </p:txBody>
      </p:sp>
    </p:spTree>
    <p:extLst>
      <p:ext uri="{BB962C8B-B14F-4D97-AF65-F5344CB8AC3E}">
        <p14:creationId xmlns:p14="http://schemas.microsoft.com/office/powerpoint/2010/main" val="131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06C8-9A9E-45FF-B21C-D577ED68FBF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0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6063" y="74613"/>
            <a:ext cx="2090737" cy="594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74613"/>
            <a:ext cx="6119813" cy="5946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C7BF-31D1-4065-9F0E-3C611567D34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9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AC175-9998-4654-89E7-1AB9B48B2B6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5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Vorname Name</a:t>
            </a:r>
          </a:p>
        </p:txBody>
      </p:sp>
    </p:spTree>
    <p:extLst>
      <p:ext uri="{BB962C8B-B14F-4D97-AF65-F5344CB8AC3E}">
        <p14:creationId xmlns:p14="http://schemas.microsoft.com/office/powerpoint/2010/main" val="223654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9892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175" y="765175"/>
            <a:ext cx="41005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F250-337E-4B66-8069-2FBA46079E6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2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F021-3727-477A-A349-7A7A9DF18BD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4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8877-29C4-408F-8C4B-D3F37F343E7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42F3-0660-477D-BCEA-13D1294797F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964-9254-4D18-B48B-6045DFC43CB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0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6E8FB-8DF3-42A6-85D7-F2CB22F038B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Inhalt der Folie</a:t>
            </a:r>
          </a:p>
          <a:p>
            <a:pPr lvl="1"/>
            <a:r>
              <a:rPr lang="de-DE" altLang="de-DE" smtClean="0"/>
              <a:t>Unterpunkt 1</a:t>
            </a:r>
          </a:p>
          <a:p>
            <a:pPr lvl="1"/>
            <a:r>
              <a:rPr lang="de-DE" altLang="de-DE" smtClean="0"/>
              <a:t>Unterpunkt 2</a:t>
            </a:r>
          </a:p>
          <a:p>
            <a:pPr lvl="2"/>
            <a:r>
              <a:rPr lang="de-DE" altLang="de-DE" smtClean="0"/>
              <a:t>Aufzählung 1</a:t>
            </a:r>
          </a:p>
          <a:p>
            <a:pPr lvl="3"/>
            <a:r>
              <a:rPr lang="de-DE" altLang="de-DE" smtClean="0"/>
              <a:t>Unteraufzählung 1</a:t>
            </a:r>
          </a:p>
          <a:p>
            <a:pPr lvl="4"/>
            <a:r>
              <a:rPr lang="de-DE" altLang="de-DE" smtClean="0"/>
              <a:t>Unterunteraufzählung 1</a:t>
            </a:r>
          </a:p>
          <a:p>
            <a:pPr lvl="4"/>
            <a:r>
              <a:rPr lang="de-DE" altLang="de-DE" smtClean="0"/>
              <a:t>Unterunteraufzählung 2</a:t>
            </a:r>
          </a:p>
          <a:p>
            <a:pPr lvl="3"/>
            <a:r>
              <a:rPr lang="de-DE" altLang="de-DE" smtClean="0"/>
              <a:t>Unteraufzählung 2</a:t>
            </a:r>
          </a:p>
          <a:p>
            <a:pPr lvl="2"/>
            <a:r>
              <a:rPr lang="de-DE" altLang="de-DE" smtClean="0"/>
              <a:t>Aufzählung 2</a:t>
            </a:r>
          </a:p>
          <a:p>
            <a:pPr lvl="1"/>
            <a:r>
              <a:rPr lang="de-DE" altLang="de-DE" smtClean="0"/>
              <a:t>Unterpunkt 3</a:t>
            </a:r>
          </a:p>
          <a:p>
            <a:pPr lvl="0"/>
            <a:r>
              <a:rPr lang="de-DE" altLang="de-DE" smtClean="0"/>
              <a:t>Inhalt der Folie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solidFill>
                  <a:schemeClr val="tx1"/>
                </a:solidFill>
                <a:latin typeface="Univers Light"/>
                <a:ea typeface="ＭＳ Ｐゴシック" charset="0"/>
                <a:cs typeface="Univers Light"/>
              </a:defRPr>
            </a:lvl1pPr>
          </a:lstStyle>
          <a:p>
            <a:pPr>
              <a:defRPr/>
            </a:pPr>
            <a:fld id="{7504A3CB-E8F0-4B84-BEE4-E86045D966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+mj-ea"/>
          <a:cs typeface="Univers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+mn-ea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Univers Light"/>
          <a:ea typeface="+mn-ea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Univers Light"/>
          <a:ea typeface="+mn-ea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+mn-ea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+mn-ea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3568" y="1196752"/>
            <a:ext cx="71977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200" b="1" dirty="0">
                <a:solidFill>
                  <a:schemeClr val="bg1"/>
                </a:solidFill>
              </a:rPr>
              <a:t>Zentrum für Informationsdienste und Hochleistungsrechnen (ZIH)</a:t>
            </a:r>
          </a:p>
        </p:txBody>
      </p:sp>
      <p:sp>
        <p:nvSpPr>
          <p:cNvPr id="3165" name="Rectangle 93"/>
          <p:cNvSpPr>
            <a:spLocks noGrp="1" noChangeAspect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Hauptseminar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Rechnerarchitektur</a:t>
            </a:r>
            <a:r>
              <a:rPr lang="en-US" sz="3200" dirty="0" smtClean="0"/>
              <a:t> und </a:t>
            </a:r>
            <a:r>
              <a:rPr lang="en-US" sz="3200" dirty="0" err="1" smtClean="0"/>
              <a:t>Programmierung</a:t>
            </a:r>
            <a:endParaRPr lang="en-US" sz="320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81"/>
            <a:ext cx="8496300" cy="10080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dirty="0" err="1" smtClean="0"/>
              <a:t>Adapteva</a:t>
            </a:r>
            <a:r>
              <a:rPr lang="en-US" dirty="0" smtClean="0"/>
              <a:t> </a:t>
            </a:r>
            <a:r>
              <a:rPr lang="en-US" dirty="0" err="1" smtClean="0"/>
              <a:t>Parallella</a:t>
            </a:r>
            <a:r>
              <a:rPr lang="en-US" dirty="0" smtClean="0"/>
              <a:t>:</a:t>
            </a:r>
          </a:p>
          <a:p>
            <a:pPr marL="0" indent="0">
              <a:defRPr/>
            </a:pPr>
            <a:r>
              <a:rPr lang="en-US" dirty="0"/>
              <a:t>Crowd-funded Low-budget Open-source HPC</a:t>
            </a:r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Motivation: Implementation </a:t>
            </a:r>
            <a:r>
              <a:rPr lang="de-DE" dirty="0" err="1" smtClean="0"/>
              <a:t>of</a:t>
            </a:r>
            <a:r>
              <a:rPr lang="de-DE" dirty="0" smtClean="0"/>
              <a:t> FFT on </a:t>
            </a:r>
            <a:r>
              <a:rPr lang="de-DE" dirty="0" err="1" smtClean="0"/>
              <a:t>Epiphany</a:t>
            </a:r>
            <a:endParaRPr lang="de-DE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Fast Fourier Transform is basic operation for many applications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Algorithm to compute the discrete </a:t>
            </a:r>
            <a:r>
              <a:rPr lang="en-US" altLang="de-DE" kern="0" dirty="0" err="1" smtClean="0">
                <a:latin typeface="Univers Light" pitchFamily="-84" charset="0"/>
              </a:rPr>
              <a:t>fourier</a:t>
            </a:r>
            <a:r>
              <a:rPr lang="en-US" altLang="de-DE" kern="0" dirty="0" smtClean="0">
                <a:latin typeface="Univers Light" pitchFamily="-84" charset="0"/>
              </a:rPr>
              <a:t> transform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Concrete example: Filtered </a:t>
            </a:r>
            <a:r>
              <a:rPr lang="en-US" altLang="de-DE" kern="0" dirty="0" err="1" smtClean="0">
                <a:latin typeface="Univers Light" pitchFamily="-84" charset="0"/>
              </a:rPr>
              <a:t>backprojection</a:t>
            </a:r>
            <a:r>
              <a:rPr lang="en-US" altLang="de-DE" kern="0" dirty="0" smtClean="0">
                <a:latin typeface="Univers Light" pitchFamily="-84" charset="0"/>
              </a:rPr>
              <a:t> as CT-Reconstruction algorithm</a:t>
            </a:r>
          </a:p>
        </p:txBody>
      </p:sp>
      <p:sp>
        <p:nvSpPr>
          <p:cNvPr id="7" name="Pfeil nach rechts 6"/>
          <p:cNvSpPr/>
          <p:nvPr/>
        </p:nvSpPr>
        <p:spPr bwMode="auto">
          <a:xfrm>
            <a:off x="2322100" y="3279998"/>
            <a:ext cx="1008112" cy="576064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charset="0"/>
              <a:ea typeface="ＭＳ Ｐゴシック" charset="0"/>
            </a:endParaRPr>
          </a:p>
        </p:txBody>
      </p:sp>
      <p:sp>
        <p:nvSpPr>
          <p:cNvPr id="8" name="Pfeil nach rechts 7"/>
          <p:cNvSpPr/>
          <p:nvPr/>
        </p:nvSpPr>
        <p:spPr bwMode="auto">
          <a:xfrm>
            <a:off x="2223420" y="3496022"/>
            <a:ext cx="1080120" cy="1008112"/>
          </a:xfrm>
          <a:prstGeom prst="rightArrow">
            <a:avLst/>
          </a:prstGeom>
          <a:solidFill>
            <a:srgbClr val="E56B20"/>
          </a:solidFill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45 Light" charset="0"/>
              <a:ea typeface="ＭＳ Ｐゴシック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42725" y="2644170"/>
            <a:ext cx="16755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FFT + </a:t>
            </a:r>
            <a:r>
              <a:rPr lang="de-DE" dirty="0" err="1" smtClean="0">
                <a:solidFill>
                  <a:schemeClr val="tx1"/>
                </a:solidFill>
              </a:rPr>
              <a:t>Filtering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+ Inverse FFT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07593"/>
            <a:ext cx="1665872" cy="325365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08" y="2407592"/>
            <a:ext cx="1665872" cy="3253656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 bwMode="auto">
          <a:xfrm>
            <a:off x="5642432" y="3496022"/>
            <a:ext cx="1080120" cy="1008112"/>
          </a:xfrm>
          <a:prstGeom prst="rightArrow">
            <a:avLst/>
          </a:prstGeom>
          <a:solidFill>
            <a:srgbClr val="E56B20"/>
          </a:solidFill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45 Light" charset="0"/>
              <a:ea typeface="ＭＳ Ｐゴシック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35065" y="2987660"/>
            <a:ext cx="168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Backprojection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96952"/>
            <a:ext cx="1944216" cy="1944216"/>
          </a:xfrm>
          <a:prstGeom prst="rect">
            <a:avLst/>
          </a:prstGeom>
        </p:spPr>
      </p:pic>
      <p:sp>
        <p:nvSpPr>
          <p:cNvPr id="16" name="Geschweifte Klammer links 15"/>
          <p:cNvSpPr/>
          <p:nvPr/>
        </p:nvSpPr>
        <p:spPr bwMode="auto">
          <a:xfrm rot="16200000">
            <a:off x="2581573" y="3115172"/>
            <a:ext cx="452463" cy="5256584"/>
          </a:xfrm>
          <a:prstGeom prst="leftBrace">
            <a:avLst/>
          </a:prstGeom>
          <a:noFill/>
          <a:ln>
            <a:solidFill>
              <a:srgbClr val="E56B2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charset="0"/>
              <a:ea typeface="ＭＳ Ｐゴシック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87772" y="5949280"/>
            <a:ext cx="332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Implementation on </a:t>
            </a:r>
            <a:r>
              <a:rPr lang="de-DE" dirty="0" err="1" smtClean="0">
                <a:solidFill>
                  <a:schemeClr val="tx1"/>
                </a:solidFill>
              </a:rPr>
              <a:t>Parallella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4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smtClean="0"/>
              <a:t>time (16 </a:t>
            </a:r>
            <a:r>
              <a:rPr lang="de-DE" dirty="0" err="1" smtClean="0"/>
              <a:t>cores</a:t>
            </a:r>
            <a:r>
              <a:rPr lang="de-DE" dirty="0" smtClean="0"/>
              <a:t>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95331"/>
              </p:ext>
            </p:extLst>
          </p:nvPr>
        </p:nvGraphicFramePr>
        <p:xfrm>
          <a:off x="0" y="692696"/>
          <a:ext cx="6048350" cy="5761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436096" y="2924944"/>
            <a:ext cx="3672408" cy="159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Data transfer is main bottleneck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to increase performance, more calculation per memory transfer is necessary</a:t>
            </a:r>
          </a:p>
        </p:txBody>
      </p:sp>
    </p:spTree>
    <p:extLst>
      <p:ext uri="{BB962C8B-B14F-4D97-AF65-F5344CB8AC3E}">
        <p14:creationId xmlns:p14="http://schemas.microsoft.com/office/powerpoint/2010/main" val="16607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Speedup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514911"/>
              </p:ext>
            </p:extLst>
          </p:nvPr>
        </p:nvGraphicFramePr>
        <p:xfrm>
          <a:off x="251520" y="692696"/>
          <a:ext cx="8712968" cy="554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17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Structure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7" lvl="1" indent="0" eaLnBrk="1" hangingPunct="1">
              <a:buNone/>
            </a:pPr>
            <a:endParaRPr lang="en-US" altLang="de-DE" dirty="0" smtClean="0">
              <a:latin typeface="Univers Light" pitchFamily="-84" charset="0"/>
            </a:endParaRP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Presentation of the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Platform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Company history of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Motivation</a:t>
            </a:r>
          </a:p>
          <a:p>
            <a:pPr lvl="2"/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Epiphany coprocessor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Implementation of 1D-FFT with filtering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Motivation and explanation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Details of implementation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Performance results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Comparison with actual architectures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Potential of this platform for HPC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Company </a:t>
            </a:r>
            <a:r>
              <a:rPr lang="de-DE" altLang="de-DE" dirty="0" err="1" smtClean="0">
                <a:latin typeface="Univers Light" pitchFamily="-84" charset="0"/>
              </a:rPr>
              <a:t>history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Adapteva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Feb 2008: Founded by Andreas </a:t>
            </a:r>
            <a:r>
              <a:rPr lang="en-US" altLang="de-DE" dirty="0" err="1" smtClean="0">
                <a:latin typeface="Univers Light" pitchFamily="-84" charset="0"/>
              </a:rPr>
              <a:t>Oloffson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Goal: 10 times advancement in floating point processing energy efficiency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Jun 2009: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 prototype (65nm)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Secured 1.5M US$ in Series-A funding from </a:t>
            </a:r>
            <a:r>
              <a:rPr lang="en-US" altLang="de-DE" dirty="0" err="1" smtClean="0">
                <a:latin typeface="Univers Light" pitchFamily="-84" charset="0"/>
              </a:rPr>
              <a:t>Bittware</a:t>
            </a:r>
            <a:endParaRPr lang="en-US" altLang="de-DE" dirty="0" smtClean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Epiphany-II 16-core prototype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 Epiphany-III product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2011: Sampled Epiphany-III (65nm) product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Aug 2012: Demonstration of 50 GFLOPS/Watt efficiency at 28nm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Oct 2012: Launch of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kickstarter</a:t>
            </a:r>
            <a:r>
              <a:rPr lang="en-US" altLang="de-DE" dirty="0" smtClean="0">
                <a:latin typeface="Univers Light" pitchFamily="-84" charset="0"/>
              </a:rPr>
              <a:t> project </a:t>
            </a:r>
            <a:endParaRPr lang="en-US" altLang="de-DE" dirty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2012: Shipment of first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prototypes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Jul 2013: first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boards shipped to Kickstarter backers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Apr 2014: Completed shipping of all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boards to </a:t>
            </a:r>
            <a:r>
              <a:rPr lang="en-US" altLang="de-DE" dirty="0">
                <a:latin typeface="Univers Light" pitchFamily="-84" charset="0"/>
              </a:rPr>
              <a:t>K</a:t>
            </a:r>
            <a:r>
              <a:rPr lang="en-US" altLang="de-DE" dirty="0" smtClean="0">
                <a:latin typeface="Univers Light" pitchFamily="-84" charset="0"/>
              </a:rPr>
              <a:t>ickstarter backers</a:t>
            </a:r>
          </a:p>
          <a:p>
            <a:pPr marL="1587" lvl="1" indent="0">
              <a:buNone/>
            </a:pP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de-DE" dirty="0" smtClean="0">
                <a:latin typeface="Univers Light" pitchFamily="-84" charset="0"/>
              </a:rPr>
              <a:t>Slogan: </a:t>
            </a:r>
            <a:r>
              <a:rPr lang="en-US" altLang="de-DE" i="1" dirty="0" smtClean="0">
                <a:latin typeface="Univers Light" pitchFamily="-84" charset="0"/>
              </a:rPr>
              <a:t>“The </a:t>
            </a:r>
            <a:r>
              <a:rPr lang="en-US" altLang="de-DE" i="1" dirty="0" err="1" smtClean="0">
                <a:latin typeface="Univers Light" pitchFamily="-84" charset="0"/>
              </a:rPr>
              <a:t>parallella</a:t>
            </a:r>
            <a:r>
              <a:rPr lang="en-US" altLang="de-DE" i="1" dirty="0" smtClean="0">
                <a:latin typeface="Univers Light" pitchFamily="-84" charset="0"/>
              </a:rPr>
              <a:t> project will make parallel computing accessible to 				everyone”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Kickstarter project gained 898.921$ from 4965 backers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Attributes: 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Access: </a:t>
            </a:r>
            <a:r>
              <a:rPr lang="en-US" altLang="de-DE" dirty="0" smtClean="0">
                <a:latin typeface="Univers Light" pitchFamily="-84" charset="0"/>
              </a:rPr>
              <a:t>no NDAs or special access needed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Source:</a:t>
            </a:r>
            <a:r>
              <a:rPr lang="en-US" altLang="de-DE" dirty="0" smtClean="0">
                <a:latin typeface="Univers Light" pitchFamily="-84" charset="0"/>
              </a:rPr>
              <a:t> platform based on free open source development tools and libraries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Affordability: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high performance computer at costs below 100$</a:t>
            </a:r>
          </a:p>
          <a:p>
            <a:pPr lvl="2"/>
            <a:endParaRPr lang="en-US" altLang="de-DE" b="1" dirty="0">
              <a:latin typeface="Univers Light" pitchFamily="-84" charset="0"/>
            </a:endParaRP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Close the knowledge gap in parallel programing</a:t>
            </a: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Democratize access to parallel computing</a:t>
            </a:r>
            <a:endParaRPr lang="en-US" altLang="de-DE" b="1" dirty="0" smtClean="0">
              <a:latin typeface="Univers Light" pitchFamily="-84" charset="0"/>
            </a:endParaRPr>
          </a:p>
          <a:p>
            <a:pPr lvl="2"/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latin typeface="Univers Light" pitchFamily="-84" charset="0"/>
              </a:rPr>
              <a:t>Motivation </a:t>
            </a:r>
            <a:r>
              <a:rPr lang="de-DE" altLang="de-DE" dirty="0" err="1" smtClean="0">
                <a:latin typeface="Univers Light" pitchFamily="-84" charset="0"/>
              </a:rPr>
              <a:t>for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dirty="0" err="1" smtClean="0"/>
              <a:t>Epiphany</a:t>
            </a:r>
            <a:r>
              <a:rPr lang="de-DE" dirty="0" smtClean="0"/>
              <a:t> </a:t>
            </a:r>
            <a:r>
              <a:rPr lang="de-DE" dirty="0" err="1"/>
              <a:t>multicore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64704"/>
            <a:ext cx="8351838" cy="5108744"/>
          </a:xfrm>
        </p:spPr>
      </p:pic>
    </p:spTree>
    <p:extLst>
      <p:ext uri="{BB962C8B-B14F-4D97-AF65-F5344CB8AC3E}">
        <p14:creationId xmlns:p14="http://schemas.microsoft.com/office/powerpoint/2010/main" val="828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3151"/>
            <a:ext cx="6272265" cy="5114121"/>
          </a:xfrm>
          <a:prstGeom prst="rect">
            <a:avLst/>
          </a:prstGeom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Board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6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411523" y="764704"/>
            <a:ext cx="255296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Tech specs: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Dual-core </a:t>
            </a:r>
            <a:r>
              <a:rPr lang="en-US" altLang="de-DE" kern="0" dirty="0">
                <a:latin typeface="Univers Light" pitchFamily="-84" charset="0"/>
              </a:rPr>
              <a:t>ARM </a:t>
            </a:r>
            <a:r>
              <a:rPr lang="en-US" altLang="de-DE" kern="0" dirty="0" smtClean="0">
                <a:latin typeface="Univers Light" pitchFamily="-84" charset="0"/>
              </a:rPr>
              <a:t>A9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16-core Epiphany </a:t>
            </a:r>
            <a:r>
              <a:rPr lang="en-US" altLang="de-DE" kern="0" dirty="0" smtClean="0">
                <a:latin typeface="Univers Light" pitchFamily="-84" charset="0"/>
              </a:rPr>
              <a:t>Coprocessor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 GB Ram</a:t>
            </a:r>
          </a:p>
          <a:p>
            <a:pPr lvl="1"/>
            <a:r>
              <a:rPr lang="en-US" altLang="de-DE" kern="0" dirty="0" err="1" smtClean="0">
                <a:latin typeface="Univers Light" pitchFamily="-84" charset="0"/>
              </a:rPr>
              <a:t>MicroSD</a:t>
            </a:r>
            <a:r>
              <a:rPr lang="en-US" altLang="de-DE" kern="0" dirty="0" smtClean="0">
                <a:latin typeface="Univers Light" pitchFamily="-84" charset="0"/>
              </a:rPr>
              <a:t> Card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USB 2.0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 Ethernet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Linux operating system</a:t>
            </a: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cxnSp>
        <p:nvCxnSpPr>
          <p:cNvPr id="6" name="Gerader Verbinder 5"/>
          <p:cNvCxnSpPr/>
          <p:nvPr/>
        </p:nvCxnSpPr>
        <p:spPr bwMode="auto">
          <a:xfrm flipV="1">
            <a:off x="3131840" y="1340768"/>
            <a:ext cx="338437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auto">
          <a:xfrm flipV="1">
            <a:off x="2555776" y="1844824"/>
            <a:ext cx="3960440" cy="1872208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auto">
          <a:xfrm>
            <a:off x="4716462" y="2996952"/>
            <a:ext cx="1799754" cy="72008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auto">
          <a:xfrm flipV="1">
            <a:off x="2411760" y="2852936"/>
            <a:ext cx="410445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System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board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7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69813"/>
            <a:ext cx="59870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High </a:t>
            </a:r>
            <a:r>
              <a:rPr lang="de-DE" altLang="de-DE" dirty="0" err="1" smtClean="0">
                <a:latin typeface="Univers Light" pitchFamily="-84" charset="0"/>
              </a:rPr>
              <a:t>level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8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5" y="764704"/>
            <a:ext cx="8783610" cy="51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Memory </a:t>
            </a:r>
            <a:r>
              <a:rPr lang="de-DE" altLang="de-DE" dirty="0" err="1" smtClean="0">
                <a:latin typeface="Univers Light" pitchFamily="-84" charset="0"/>
              </a:rPr>
              <a:t>scheme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9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73907"/>
            <a:ext cx="6048672" cy="4131357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692696"/>
            <a:ext cx="6624414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Attributes:</a:t>
            </a:r>
          </a:p>
          <a:p>
            <a:pPr lvl="1"/>
            <a:r>
              <a:rPr lang="en-US" dirty="0"/>
              <a:t>flat 32 bit address space split into 4096 1-MiB </a:t>
            </a:r>
            <a:r>
              <a:rPr lang="en-US" dirty="0" smtClean="0"/>
              <a:t>chunks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Each core is assigned his own 1-MiB chunk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But has transparent access to memory of any other core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Optimal performance only if data is placed in local memory banks</a:t>
            </a:r>
          </a:p>
        </p:txBody>
      </p:sp>
    </p:spTree>
    <p:extLst>
      <p:ext uri="{BB962C8B-B14F-4D97-AF65-F5344CB8AC3E}">
        <p14:creationId xmlns:p14="http://schemas.microsoft.com/office/powerpoint/2010/main" val="31013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h_2005-05-31">
  <a:themeElements>
    <a:clrScheme name="zih_2005-05-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h_2005-05-31">
      <a:majorFont>
        <a:latin typeface="DIN-Bold"/>
        <a:ea typeface="ＭＳ Ｐゴシック"/>
        <a:cs typeface=""/>
      </a:majorFont>
      <a:minorFont>
        <a:latin typeface="Univers 45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lnDef>
  </a:objectDefaults>
  <a:extraClrSchemeLst>
    <a:extraClrScheme>
      <a:clrScheme name="zih_2005-05-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2005-05-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zih_2005-06-06</Template>
  <TotalTime>0</TotalTime>
  <Words>361</Words>
  <Application>Microsoft Office PowerPoint</Application>
  <PresentationFormat>Bildschirmpräsentation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DIN-Bold</vt:lpstr>
      <vt:lpstr>Times New Roman</vt:lpstr>
      <vt:lpstr>Univers 45 Light</vt:lpstr>
      <vt:lpstr>Univers Light</vt:lpstr>
      <vt:lpstr>Wingdings</vt:lpstr>
      <vt:lpstr>zih_2005-05-31</vt:lpstr>
      <vt:lpstr>Hauptseminar Rechnerarchitektur und Programmierung</vt:lpstr>
      <vt:lpstr>Structure</vt:lpstr>
      <vt:lpstr>Company history of Adapteva</vt:lpstr>
      <vt:lpstr>Parallella Kickstarter Program</vt:lpstr>
      <vt:lpstr>Motivation for Epiphany multicore architecture</vt:lpstr>
      <vt:lpstr>Parallella Board</vt:lpstr>
      <vt:lpstr>System overview of Parallella board</vt:lpstr>
      <vt:lpstr>High level overview of the Epiphany architecture</vt:lpstr>
      <vt:lpstr>Memory scheme of the Epiphany architecture</vt:lpstr>
      <vt:lpstr>PowerPoint-Präsentation</vt:lpstr>
      <vt:lpstr>Motivation: Implementation of FFT on Epiphany</vt:lpstr>
      <vt:lpstr>Details of implementation</vt:lpstr>
      <vt:lpstr>Data transfer vs calculation time (16 cores)</vt:lpstr>
      <vt:lpstr>Speedup</vt:lpstr>
    </vt:vector>
  </TitlesOfParts>
  <Company>Technische Universität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ms636315</dc:creator>
  <cp:lastModifiedBy>ms636315</cp:lastModifiedBy>
  <cp:revision>46</cp:revision>
  <dcterms:created xsi:type="dcterms:W3CDTF">2015-06-03T14:34:53Z</dcterms:created>
  <dcterms:modified xsi:type="dcterms:W3CDTF">2015-07-02T10:33:30Z</dcterms:modified>
</cp:coreProperties>
</file>