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0" r:id="rId1"/>
  </p:sldMasterIdLst>
  <p:notesMasterIdLst>
    <p:notesMasterId r:id="rId16"/>
  </p:notesMasterIdLst>
  <p:handoutMasterIdLst>
    <p:handoutMasterId r:id="rId17"/>
  </p:handoutMasterIdLst>
  <p:sldIdLst>
    <p:sldId id="257" r:id="rId2"/>
    <p:sldId id="256" r:id="rId3"/>
    <p:sldId id="259" r:id="rId4"/>
    <p:sldId id="260" r:id="rId5"/>
    <p:sldId id="263" r:id="rId6"/>
    <p:sldId id="261" r:id="rId7"/>
    <p:sldId id="262" r:id="rId8"/>
    <p:sldId id="264" r:id="rId9"/>
    <p:sldId id="265" r:id="rId10"/>
    <p:sldId id="268" r:id="rId11"/>
    <p:sldId id="266" r:id="rId12"/>
    <p:sldId id="269" r:id="rId13"/>
    <p:sldId id="267" r:id="rId14"/>
    <p:sldId id="270" r:id="rId15"/>
  </p:sldIdLst>
  <p:sldSz cx="9144000" cy="6858000" type="screen4x3"/>
  <p:notesSz cx="6669088" cy="9928225"/>
  <p:defaultTextStyle>
    <a:defPPr>
      <a:defRPr lang="de-DE"/>
    </a:defPPr>
    <a:lvl1pPr algn="l" rtl="0" fontAlgn="base">
      <a:spcBef>
        <a:spcPct val="50000"/>
      </a:spcBef>
      <a:spcAft>
        <a:spcPct val="0"/>
      </a:spcAft>
      <a:defRPr kern="1200">
        <a:solidFill>
          <a:srgbClr val="FFFFFF"/>
        </a:solidFill>
        <a:latin typeface="Univers 45 Light" pitchFamily="2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rgbClr val="FFFFFF"/>
        </a:solidFill>
        <a:latin typeface="Univers 45 Light" pitchFamily="2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rgbClr val="FFFFFF"/>
        </a:solidFill>
        <a:latin typeface="Univers 45 Light" pitchFamily="2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rgbClr val="FFFFFF"/>
        </a:solidFill>
        <a:latin typeface="Univers 45 Light" pitchFamily="2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rgbClr val="FFFFFF"/>
        </a:solidFill>
        <a:latin typeface="Univers 45 Light" pitchFamily="2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rgbClr val="FFFFFF"/>
        </a:solidFill>
        <a:latin typeface="Univers 45 Light" pitchFamily="2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rgbClr val="FFFFFF"/>
        </a:solidFill>
        <a:latin typeface="Univers 45 Light" pitchFamily="2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rgbClr val="FFFFFF"/>
        </a:solidFill>
        <a:latin typeface="Univers 45 Light" pitchFamily="2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rgbClr val="FFFFFF"/>
        </a:solidFill>
        <a:latin typeface="Univers 45 Light" pitchFamily="2" charset="0"/>
        <a:ea typeface="ＭＳ Ｐゴシック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6ACB4179-0D65-4B8B-BAB3-3C3AFADCD170}">
          <p14:sldIdLst>
            <p14:sldId id="257"/>
            <p14:sldId id="256"/>
            <p14:sldId id="259"/>
            <p14:sldId id="260"/>
            <p14:sldId id="263"/>
            <p14:sldId id="261"/>
            <p14:sldId id="262"/>
            <p14:sldId id="264"/>
            <p14:sldId id="265"/>
            <p14:sldId id="268"/>
            <p14:sldId id="266"/>
            <p14:sldId id="269"/>
            <p14:sldId id="267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6B20"/>
    <a:srgbClr val="333333"/>
    <a:srgbClr val="F5F6F7"/>
    <a:srgbClr val="C0C0C0"/>
    <a:srgbClr val="0B2A51"/>
    <a:srgbClr val="001D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spPr>
            <a:scene3d>
              <a:camera prst="orthographicFront"/>
              <a:lightRig rig="threePt" dir="t"/>
            </a:scene3d>
          </c:spPr>
          <c:dPt>
            <c:idx val="0"/>
            <c:bubble3D val="0"/>
            <c:spPr>
              <a:solidFill>
                <a:srgbClr val="E56B2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/>
                <a:lightRig rig="threePt" dir="t"/>
              </a:scene3d>
            </c:spPr>
          </c:dPt>
          <c:dPt>
            <c:idx val="1"/>
            <c:bubble3D val="0"/>
            <c:spPr>
              <a:solidFill>
                <a:srgbClr val="0070C0"/>
              </a:solidFill>
              <a:ln>
                <a:solidFill>
                  <a:srgbClr val="0070C0"/>
                </a:solidFill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/>
                <a:lightRig rig="threePt" dir="t"/>
              </a:scene3d>
            </c:spPr>
          </c:dPt>
          <c:dPt>
            <c:idx val="2"/>
            <c:bubble3D val="0"/>
            <c:explosion val="16"/>
            <c:spPr>
              <a:solidFill>
                <a:srgbClr val="333333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/>
                <a:lightRig rig="threePt" dir="t"/>
              </a:scene3d>
            </c:spPr>
          </c:dPt>
          <c:dLbls>
            <c:dLbl>
              <c:idx val="0"/>
              <c:layout>
                <c:manualLayout>
                  <c:x val="-0.16737903725809511"/>
                  <c:y val="0.13882928856333929"/>
                </c:manualLayout>
              </c:layout>
              <c:tx>
                <c:rich>
                  <a:bodyPr/>
                  <a:lstStyle/>
                  <a:p>
                    <a:fld id="{B3A32FA5-0B3D-4186-95A0-BBFA17A74C95}" type="CATEGORYNAME">
                      <a:rPr lang="en-US">
                        <a:solidFill>
                          <a:schemeClr val="bg1"/>
                        </a:solidFill>
                      </a:rPr>
                      <a:pPr/>
                      <a:t>[RUBRIKENNAME]</a:t>
                    </a:fld>
                    <a:r>
                      <a:rPr lang="en-US" baseline="0" dirty="0">
                        <a:solidFill>
                          <a:schemeClr val="bg1"/>
                        </a:solidFill>
                      </a:rPr>
                      <a:t>
</a:t>
                    </a:r>
                    <a:fld id="{28C76BEB-69E9-4A0D-B5FC-E4610E7A30AA}" type="PERCENTAGE">
                      <a:rPr lang="en-US" baseline="0">
                        <a:solidFill>
                          <a:schemeClr val="bg1"/>
                        </a:solidFill>
                      </a:rPr>
                      <a:pPr/>
                      <a:t>[PROZENTSATZ]</a:t>
                    </a:fld>
                    <a:endParaRPr lang="en-US" baseline="0" dirty="0">
                      <a:solidFill>
                        <a:schemeClr val="bg1"/>
                      </a:solidFill>
                    </a:endParaRPr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0.17684459398017641"/>
                  <c:y val="-0.23190719556692768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52919296-F7C2-4E8D-9121-EC4A1B2119FE}" type="CATEGORYNAME">
                      <a:rPr lang="en-US">
                        <a:solidFill>
                          <a:schemeClr val="bg1"/>
                        </a:solidFill>
                      </a:rPr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[RUBRIKENNAME]</a:t>
                    </a:fld>
                    <a:r>
                      <a:rPr lang="en-US" baseline="0" dirty="0">
                        <a:solidFill>
                          <a:schemeClr val="bg1"/>
                        </a:solidFill>
                      </a:rPr>
                      <a:t>
</a:t>
                    </a:r>
                    <a:fld id="{E7CF8C63-2D92-4CCC-A3B4-F6001D91DD8D}" type="PERCENTAGE">
                      <a:rPr lang="en-US" baseline="0">
                        <a:solidFill>
                          <a:schemeClr val="bg1"/>
                        </a:solidFill>
                      </a:rPr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[PROZENTSATZ]</a:t>
                    </a:fld>
                    <a:endParaRPr lang="en-US" baseline="0" dirty="0">
                      <a:solidFill>
                        <a:schemeClr val="bg1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7483303675191018E-2"/>
                      <c:h val="9.0512445316960552E-2"/>
                    </c:manualLayout>
                  </c15:layout>
                  <c15:dlblFieldTable/>
                  <c15:showDataLabelsRange val="0"/>
                </c:ext>
              </c:extLst>
            </c:dLbl>
            <c:dLbl>
              <c:idx val="2"/>
              <c:layout>
                <c:manualLayout>
                  <c:x val="8.8689973298502853E-2"/>
                  <c:y val="8.6524860611613019E-2"/>
                </c:manualLayout>
              </c:layout>
              <c:tx>
                <c:rich>
                  <a:bodyPr/>
                  <a:lstStyle/>
                  <a:p>
                    <a:fld id="{0EB1242E-7279-49AF-A5BD-502DCA5957B0}" type="CATEGORYNAME">
                      <a:rPr lang="en-US">
                        <a:solidFill>
                          <a:schemeClr val="bg1"/>
                        </a:solidFill>
                      </a:rPr>
                      <a:pPr/>
                      <a:t>[RUBRIKENNAME]</a:t>
                    </a:fld>
                    <a:r>
                      <a:rPr lang="en-US" baseline="0" dirty="0">
                        <a:solidFill>
                          <a:schemeClr val="bg1"/>
                        </a:solidFill>
                      </a:rPr>
                      <a:t>
</a:t>
                    </a:r>
                    <a:fld id="{1471F39F-AECB-4E64-B995-86D3C4461FCD}" type="PERCENTAGE">
                      <a:rPr lang="en-US" baseline="0">
                        <a:solidFill>
                          <a:schemeClr val="bg1"/>
                        </a:solidFill>
                      </a:rPr>
                      <a:pPr/>
                      <a:t>[PROZENTSATZ]</a:t>
                    </a:fld>
                    <a:endParaRPr lang="en-US" baseline="0" dirty="0">
                      <a:solidFill>
                        <a:schemeClr val="bg1"/>
                      </a:solidFill>
                    </a:endParaRPr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Tabelle1!$B$3:$B$5</c:f>
              <c:strCache>
                <c:ptCount val="3"/>
                <c:pt idx="0">
                  <c:v>write</c:v>
                </c:pt>
                <c:pt idx="1">
                  <c:v>read</c:v>
                </c:pt>
                <c:pt idx="2">
                  <c:v>calculation</c:v>
                </c:pt>
              </c:strCache>
            </c:strRef>
          </c:cat>
          <c:val>
            <c:numRef>
              <c:f>Tabelle1!$C$3:$C$5</c:f>
              <c:numCache>
                <c:formatCode>General</c:formatCode>
                <c:ptCount val="3"/>
                <c:pt idx="0">
                  <c:v>7.0999999999999994E-2</c:v>
                </c:pt>
                <c:pt idx="1">
                  <c:v>0.14799999999999999</c:v>
                </c:pt>
                <c:pt idx="2">
                  <c:v>2.4E-2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4838" tIns="47419" rIns="94838" bIns="47419" numCol="1" anchor="t" anchorCtr="0" compatLnSpc="1">
            <a:prstTxWarp prst="textNoShape">
              <a:avLst/>
            </a:prstTxWarp>
          </a:bodyPr>
          <a:lstStyle>
            <a:lvl1pPr defTabSz="947738"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4838" tIns="47419" rIns="94838" bIns="47419" numCol="1" anchor="t" anchorCtr="0" compatLnSpc="1">
            <a:prstTxWarp prst="textNoShape">
              <a:avLst/>
            </a:prstTxWarp>
          </a:bodyPr>
          <a:lstStyle>
            <a:lvl1pPr algn="r" defTabSz="947738"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4838" tIns="47419" rIns="94838" bIns="47419" numCol="1" anchor="b" anchorCtr="0" compatLnSpc="1">
            <a:prstTxWarp prst="textNoShape">
              <a:avLst/>
            </a:prstTxWarp>
          </a:bodyPr>
          <a:lstStyle>
            <a:lvl1pPr defTabSz="947738"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4838" tIns="47419" rIns="94838" bIns="47419" numCol="1" anchor="b" anchorCtr="0" compatLnSpc="1">
            <a:prstTxWarp prst="textNoShape">
              <a:avLst/>
            </a:prstTxWarp>
          </a:bodyPr>
          <a:lstStyle>
            <a:lvl1pPr algn="r" defTabSz="947738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fld id="{ADC65C49-499B-4D85-AC8E-219D86229E33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51198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4838" tIns="47419" rIns="94838" bIns="47419" numCol="1" anchor="t" anchorCtr="0" compatLnSpc="1">
            <a:prstTxWarp prst="textNoShape">
              <a:avLst/>
            </a:prstTxWarp>
          </a:bodyPr>
          <a:lstStyle>
            <a:lvl1pPr defTabSz="947738"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4838" tIns="47419" rIns="94838" bIns="47419" numCol="1" anchor="t" anchorCtr="0" compatLnSpc="1">
            <a:prstTxWarp prst="textNoShape">
              <a:avLst/>
            </a:prstTxWarp>
          </a:bodyPr>
          <a:lstStyle>
            <a:lvl1pPr algn="r" defTabSz="947738"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4075" y="746125"/>
            <a:ext cx="4960938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4838" tIns="47419" rIns="94838" bIns="474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Klicken Sie, um die Formate des Vorlagentextes zu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4838" tIns="47419" rIns="94838" bIns="47419" numCol="1" anchor="b" anchorCtr="0" compatLnSpc="1">
            <a:prstTxWarp prst="textNoShape">
              <a:avLst/>
            </a:prstTxWarp>
          </a:bodyPr>
          <a:lstStyle>
            <a:lvl1pPr defTabSz="947738"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4838" tIns="47419" rIns="94838" bIns="47419" numCol="1" anchor="b" anchorCtr="0" compatLnSpc="1">
            <a:prstTxWarp prst="textNoShape">
              <a:avLst/>
            </a:prstTxWarp>
          </a:bodyPr>
          <a:lstStyle>
            <a:lvl1pPr algn="r" defTabSz="947738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fld id="{699AB477-5AAB-4453-88E8-804CD7D1C478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706803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hyperlink" Target="mailto:ronny.brendel@tu-dresden.de" TargetMode="External"/><Relationship Id="rId4" Type="http://schemas.openxmlformats.org/officeDocument/2006/relationships/hyperlink" Target="mailto:tobias.frust@mailbox.tu-dresden.de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-12700" y="1168400"/>
            <a:ext cx="9144000" cy="0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Univers 45 Light" charset="0"/>
              <a:ea typeface="ＭＳ Ｐゴシック" charset="0"/>
            </a:endParaRPr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0" y="1346200"/>
            <a:ext cx="9144000" cy="0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Univers 45 Light" charset="0"/>
              <a:ea typeface="ＭＳ Ｐゴシック" charset="0"/>
            </a:endParaRPr>
          </a:p>
        </p:txBody>
      </p:sp>
      <p:pic>
        <p:nvPicPr>
          <p:cNvPr id="6" name="Picture 4" descr="TU_Logo_90_S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438150"/>
            <a:ext cx="19050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50155" y="4221088"/>
            <a:ext cx="6842125" cy="214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90000" bIns="46800">
            <a:spAutoFit/>
          </a:bodyPr>
          <a:lstStyle>
            <a:lvl1pPr eaLnBrk="0" hangingPunct="0">
              <a:defRPr sz="2400">
                <a:solidFill>
                  <a:srgbClr val="FFFFFF"/>
                </a:solidFill>
                <a:latin typeface="Univers 45 Light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rgbClr val="FFFFFF"/>
                </a:solidFill>
                <a:latin typeface="Univers 45 Light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rgbClr val="FFFFFF"/>
                </a:solidFill>
                <a:latin typeface="Univers 45 Light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rgbClr val="FFFFFF"/>
                </a:solidFill>
                <a:latin typeface="Univers 45 Light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rgbClr val="FFFFFF"/>
                </a:solidFill>
                <a:latin typeface="Univers 45 Light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Univers 45 Light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Univers 45 Light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Univers 45 Light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Univers 45 Light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de-DE" sz="1600" dirty="0" smtClean="0">
              <a:solidFill>
                <a:schemeClr val="bg1"/>
              </a:solidFill>
              <a:latin typeface="Univers Light" pitchFamily="-84" charset="0"/>
            </a:endParaRPr>
          </a:p>
          <a:p>
            <a:pPr eaLnBrk="1" hangingPunct="1"/>
            <a:endParaRPr lang="en-US" altLang="de-DE" sz="1600" dirty="0" smtClean="0">
              <a:solidFill>
                <a:schemeClr val="bg1"/>
              </a:solidFill>
              <a:latin typeface="Univers Light" pitchFamily="-84" charset="0"/>
            </a:endParaRPr>
          </a:p>
          <a:p>
            <a:pPr eaLnBrk="1" hangingPunct="1"/>
            <a:endParaRPr lang="en-US" altLang="de-DE" sz="1600" dirty="0">
              <a:solidFill>
                <a:schemeClr val="bg1"/>
              </a:solidFill>
              <a:latin typeface="Univers Light" pitchFamily="-84" charset="0"/>
            </a:endParaRPr>
          </a:p>
          <a:p>
            <a:pPr eaLnBrk="1" hangingPunct="1"/>
            <a:r>
              <a:rPr lang="de-DE" altLang="de-DE" sz="1600" dirty="0" smtClean="0">
                <a:solidFill>
                  <a:schemeClr val="bg1"/>
                </a:solidFill>
                <a:latin typeface="Univers Light" pitchFamily="-84" charset="0"/>
              </a:rPr>
              <a:t>Tobias Frust (</a:t>
            </a:r>
            <a:r>
              <a:rPr lang="de-DE" altLang="de-DE" sz="1600" dirty="0" smtClean="0">
                <a:solidFill>
                  <a:schemeClr val="bg1"/>
                </a:solidFill>
                <a:latin typeface="Univers Light" pitchFamily="-84" charset="0"/>
                <a:hlinkClick r:id="rId4"/>
              </a:rPr>
              <a:t>tobias.frust@mailbox.tu-dresden.de</a:t>
            </a:r>
            <a:r>
              <a:rPr lang="de-DE" altLang="de-DE" sz="1600" dirty="0" smtClean="0">
                <a:solidFill>
                  <a:schemeClr val="bg1"/>
                </a:solidFill>
                <a:latin typeface="Univers Light" pitchFamily="-84" charset="0"/>
              </a:rPr>
              <a:t>)</a:t>
            </a:r>
            <a:endParaRPr lang="de-DE" altLang="de-DE" sz="1600" dirty="0" smtClean="0">
              <a:solidFill>
                <a:srgbClr val="FFFFFF"/>
              </a:solidFill>
              <a:latin typeface="Univers Light" pitchFamily="-84" charset="0"/>
            </a:endParaRPr>
          </a:p>
          <a:p>
            <a:pPr eaLnBrk="1" hangingPunct="1"/>
            <a:r>
              <a:rPr lang="de-DE" altLang="de-DE" sz="1600" dirty="0" smtClean="0">
                <a:solidFill>
                  <a:srgbClr val="FFFFFF"/>
                </a:solidFill>
                <a:latin typeface="Univers Light" pitchFamily="-84" charset="0"/>
              </a:rPr>
              <a:t>Tutor:</a:t>
            </a:r>
            <a:r>
              <a:rPr lang="de-DE" altLang="de-DE" sz="1600" baseline="0" dirty="0" smtClean="0">
                <a:solidFill>
                  <a:srgbClr val="FFFFFF"/>
                </a:solidFill>
                <a:latin typeface="Univers Light" pitchFamily="-84" charset="0"/>
              </a:rPr>
              <a:t> Ronny Brendel (</a:t>
            </a:r>
            <a:r>
              <a:rPr lang="de-DE" altLang="de-DE" sz="1600" baseline="0" dirty="0" smtClean="0">
                <a:solidFill>
                  <a:srgbClr val="FFFFFF"/>
                </a:solidFill>
                <a:latin typeface="Univers Light" pitchFamily="-84" charset="0"/>
                <a:hlinkClick r:id="rId5"/>
              </a:rPr>
              <a:t>ronny.brendel@tu-dresden.de</a:t>
            </a:r>
            <a:r>
              <a:rPr lang="de-DE" altLang="de-DE" sz="1600" baseline="0" dirty="0" smtClean="0">
                <a:solidFill>
                  <a:srgbClr val="FFFFFF"/>
                </a:solidFill>
                <a:latin typeface="Univers Light" pitchFamily="-84" charset="0"/>
              </a:rPr>
              <a:t>)</a:t>
            </a:r>
          </a:p>
          <a:p>
            <a:pPr eaLnBrk="1" hangingPunct="1"/>
            <a:r>
              <a:rPr lang="de-DE" altLang="de-DE" sz="1600" baseline="0" dirty="0" smtClean="0">
                <a:solidFill>
                  <a:srgbClr val="FFFFFF"/>
                </a:solidFill>
                <a:latin typeface="Univers Light" pitchFamily="-84" charset="0"/>
              </a:rPr>
              <a:t>17th </a:t>
            </a:r>
            <a:r>
              <a:rPr lang="de-DE" altLang="de-DE" sz="1600" baseline="0" dirty="0" err="1" smtClean="0">
                <a:solidFill>
                  <a:srgbClr val="FFFFFF"/>
                </a:solidFill>
                <a:latin typeface="Univers Light" pitchFamily="-84" charset="0"/>
              </a:rPr>
              <a:t>July</a:t>
            </a:r>
            <a:r>
              <a:rPr lang="de-DE" altLang="de-DE" sz="1600" baseline="0" dirty="0" smtClean="0">
                <a:solidFill>
                  <a:srgbClr val="FFFFFF"/>
                </a:solidFill>
                <a:latin typeface="Univers Light" pitchFamily="-84" charset="0"/>
              </a:rPr>
              <a:t>, 2015</a:t>
            </a:r>
            <a:r>
              <a:rPr lang="de-DE" altLang="de-DE" sz="1600" baseline="0" dirty="0" smtClean="0">
                <a:solidFill>
                  <a:schemeClr val="bg1"/>
                </a:solidFill>
                <a:latin typeface="Univers Light" pitchFamily="-84" charset="0"/>
              </a:rPr>
              <a:t> </a:t>
            </a:r>
            <a:endParaRPr lang="de-DE" altLang="de-DE" sz="1600" baseline="0" dirty="0" smtClean="0">
              <a:solidFill>
                <a:srgbClr val="FFFFFF"/>
              </a:solidFill>
              <a:latin typeface="Univers Light" pitchFamily="-84" charset="0"/>
            </a:endParaRPr>
          </a:p>
        </p:txBody>
      </p:sp>
      <p:sp>
        <p:nvSpPr>
          <p:cNvPr id="49157" name="Rectangle 5"/>
          <p:cNvSpPr>
            <a:spLocks noGrp="1" noChangeAspect="1" noChangeArrowheads="1"/>
          </p:cNvSpPr>
          <p:nvPr>
            <p:ph type="ctrTitle" sz="quarter"/>
          </p:nvPr>
        </p:nvSpPr>
        <p:spPr>
          <a:xfrm>
            <a:off x="323850" y="2133600"/>
            <a:ext cx="8496300" cy="647700"/>
          </a:xfrm>
        </p:spPr>
        <p:txBody>
          <a:bodyPr tIns="45720" bIns="45720" anchor="ctr"/>
          <a:lstStyle>
            <a:lvl1pPr algn="ctr">
              <a:defRPr sz="3600">
                <a:solidFill>
                  <a:srgbClr val="E56B20"/>
                </a:solidFill>
              </a:defRPr>
            </a:lvl1pPr>
          </a:lstStyle>
          <a:p>
            <a:pPr lvl="0"/>
            <a:r>
              <a:rPr lang="de-DE" noProof="0" smtClean="0"/>
              <a:t>Titelmasterformat durch Klicken bearbeiten</a:t>
            </a:r>
            <a:endParaRPr lang="de-DE" noProof="0" dirty="0" smtClean="0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23850" y="2997200"/>
            <a:ext cx="8496300" cy="1008063"/>
          </a:xfrm>
        </p:spPr>
        <p:txBody>
          <a:bodyPr anchor="ctr"/>
          <a:lstStyle>
            <a:lvl1pPr algn="ctr">
              <a:defRPr sz="2400">
                <a:solidFill>
                  <a:srgbClr val="E56B20"/>
                </a:solidFill>
              </a:defRPr>
            </a:lvl1pPr>
          </a:lstStyle>
          <a:p>
            <a:pPr lvl="0"/>
            <a:r>
              <a:rPr lang="de-DE" noProof="0" smtClean="0"/>
              <a:t>Formatvorlage des Untertitelmasters durch Klicken bearbeiten</a:t>
            </a:r>
            <a:endParaRPr lang="de-DE" noProof="0" dirty="0" smtClean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989013" y="1168400"/>
            <a:ext cx="7197725" cy="161925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0" tIns="0" bIns="0" anchor="ctr"/>
          <a:lstStyle>
            <a:lvl1pPr algn="l">
              <a:defRPr sz="1100" b="1">
                <a:solidFill>
                  <a:schemeClr val="bg1"/>
                </a:solidFill>
                <a:latin typeface="Univers Light" pitchFamily="-84" charset="0"/>
                <a:ea typeface="ＭＳ Ｐゴシック" panose="020B0600070205080204" pitchFamily="34" charset="-128"/>
              </a:defRPr>
            </a:lvl1pPr>
          </a:lstStyle>
          <a:p>
            <a:r>
              <a:rPr lang="de-DE" altLang="de-DE"/>
              <a:t>Fakultät Informatik, Institut für Technische Informatik, Professur Rechnerarchitektur</a:t>
            </a:r>
          </a:p>
        </p:txBody>
      </p:sp>
    </p:spTree>
    <p:extLst>
      <p:ext uri="{BB962C8B-B14F-4D97-AF65-F5344CB8AC3E}">
        <p14:creationId xmlns:p14="http://schemas.microsoft.com/office/powerpoint/2010/main" val="1310683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AA06C8-9A9E-45FF-B21C-D577ED68FBFD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1008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96063" y="74613"/>
            <a:ext cx="2090737" cy="594677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23850" y="74613"/>
            <a:ext cx="6119813" cy="594677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B0C7BF-31D1-4065-9F0E-3C611567D346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2597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1AC175-9998-4654-89E7-1AB9B48B2B6F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2650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Vorname Name</a:t>
            </a:r>
          </a:p>
        </p:txBody>
      </p:sp>
    </p:spTree>
    <p:extLst>
      <p:ext uri="{BB962C8B-B14F-4D97-AF65-F5344CB8AC3E}">
        <p14:creationId xmlns:p14="http://schemas.microsoft.com/office/powerpoint/2010/main" val="2236549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23850" y="765175"/>
            <a:ext cx="4098925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5175" y="765175"/>
            <a:ext cx="4100513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6CF250-337E-4B66-8069-2FBA46079E68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1228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3CF021-3727-477A-A349-7A7A9DF18BDD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2145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818877-29C4-408F-8C4B-D3F37F343E7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9690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A842F3-0660-477D-BCEA-13D1294797FF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392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C80964-9254-4D18-B48B-6045DFC43CBB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1096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  <a:endParaRPr lang="en-US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16E8FB-8DF3-42A6-85D7-F2CB22F038B7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285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765175"/>
            <a:ext cx="8351838" cy="525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Inhalt der Folie</a:t>
            </a:r>
          </a:p>
          <a:p>
            <a:pPr lvl="1"/>
            <a:r>
              <a:rPr lang="de-DE" altLang="de-DE" smtClean="0"/>
              <a:t>Unterpunkt 1</a:t>
            </a:r>
          </a:p>
          <a:p>
            <a:pPr lvl="1"/>
            <a:r>
              <a:rPr lang="de-DE" altLang="de-DE" smtClean="0"/>
              <a:t>Unterpunkt 2</a:t>
            </a:r>
          </a:p>
          <a:p>
            <a:pPr lvl="2"/>
            <a:r>
              <a:rPr lang="de-DE" altLang="de-DE" smtClean="0"/>
              <a:t>Aufzählung 1</a:t>
            </a:r>
          </a:p>
          <a:p>
            <a:pPr lvl="3"/>
            <a:r>
              <a:rPr lang="de-DE" altLang="de-DE" smtClean="0"/>
              <a:t>Unteraufzählung 1</a:t>
            </a:r>
          </a:p>
          <a:p>
            <a:pPr lvl="4"/>
            <a:r>
              <a:rPr lang="de-DE" altLang="de-DE" smtClean="0"/>
              <a:t>Unterunteraufzählung 1</a:t>
            </a:r>
          </a:p>
          <a:p>
            <a:pPr lvl="4"/>
            <a:r>
              <a:rPr lang="de-DE" altLang="de-DE" smtClean="0"/>
              <a:t>Unterunteraufzählung 2</a:t>
            </a:r>
          </a:p>
          <a:p>
            <a:pPr lvl="3"/>
            <a:r>
              <a:rPr lang="de-DE" altLang="de-DE" smtClean="0"/>
              <a:t>Unteraufzählung 2</a:t>
            </a:r>
          </a:p>
          <a:p>
            <a:pPr lvl="2"/>
            <a:r>
              <a:rPr lang="de-DE" altLang="de-DE" smtClean="0"/>
              <a:t>Aufzählung 2</a:t>
            </a:r>
          </a:p>
          <a:p>
            <a:pPr lvl="1"/>
            <a:r>
              <a:rPr lang="de-DE" altLang="de-DE" smtClean="0"/>
              <a:t>Unterpunkt 3</a:t>
            </a:r>
          </a:p>
          <a:p>
            <a:pPr lvl="0"/>
            <a:r>
              <a:rPr lang="de-DE" altLang="de-DE" smtClean="0"/>
              <a:t>Inhalt der Folie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74613"/>
            <a:ext cx="8362950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0" rIns="9144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Überschrift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524625"/>
            <a:ext cx="2879725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200" smtClean="0">
                <a:solidFill>
                  <a:schemeClr val="tx1"/>
                </a:solidFill>
                <a:latin typeface="Univers Light"/>
                <a:ea typeface="ＭＳ Ｐゴシック" charset="0"/>
                <a:cs typeface="Univers Light"/>
              </a:defRPr>
            </a:lvl1pPr>
          </a:lstStyle>
          <a:p>
            <a:pPr>
              <a:defRPr/>
            </a:pPr>
            <a:fld id="{7504A3CB-E8F0-4B84-BEE4-E86045D96686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1D4B"/>
          </a:solidFill>
          <a:latin typeface="Univers Light"/>
          <a:ea typeface="+mj-ea"/>
          <a:cs typeface="Univers Light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1D4B"/>
          </a:solidFill>
          <a:latin typeface="Univers Light" pitchFamily="-84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1D4B"/>
          </a:solidFill>
          <a:latin typeface="Univers Light" pitchFamily="-84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1D4B"/>
          </a:solidFill>
          <a:latin typeface="Univers Light" pitchFamily="-84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1D4B"/>
          </a:solidFill>
          <a:latin typeface="Univers Light" pitchFamily="-84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1D4B"/>
          </a:solidFill>
          <a:latin typeface="DIN-Bold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1D4B"/>
          </a:solidFill>
          <a:latin typeface="DIN-Bold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1D4B"/>
          </a:solidFill>
          <a:latin typeface="DIN-Bold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1D4B"/>
          </a:solidFill>
          <a:latin typeface="DIN-Bold" charset="0"/>
          <a:ea typeface="ＭＳ Ｐゴシック" charset="0"/>
        </a:defRPr>
      </a:lvl9pPr>
    </p:titleStyle>
    <p:bodyStyle>
      <a:lvl1pPr marL="342900" indent="-342900" algn="l" defTabSz="361950" rtl="0" eaLnBrk="1" fontAlgn="base" hangingPunct="1">
        <a:spcBef>
          <a:spcPct val="50000"/>
        </a:spcBef>
        <a:spcAft>
          <a:spcPct val="0"/>
        </a:spcAft>
        <a:defRPr>
          <a:solidFill>
            <a:schemeClr val="tx1"/>
          </a:solidFill>
          <a:latin typeface="Univers Light"/>
          <a:ea typeface="+mn-ea"/>
          <a:cs typeface="Univers Light"/>
        </a:defRPr>
      </a:lvl1pPr>
      <a:lvl2pPr marL="263525" indent="-261938" algn="l" defTabSz="361950" rtl="0" eaLnBrk="1" fontAlgn="base" hangingPunct="1">
        <a:spcBef>
          <a:spcPct val="50000"/>
        </a:spcBef>
        <a:spcAft>
          <a:spcPct val="0"/>
        </a:spcAft>
        <a:buBlip>
          <a:blip r:embed="rId14"/>
        </a:buBlip>
        <a:defRPr>
          <a:solidFill>
            <a:schemeClr val="tx1"/>
          </a:solidFill>
          <a:latin typeface="Univers Light"/>
          <a:ea typeface="+mn-ea"/>
          <a:cs typeface="Univers Light"/>
        </a:defRPr>
      </a:lvl2pPr>
      <a:lvl3pPr marL="712788" indent="-269875" algn="l" defTabSz="361950" rtl="0" eaLnBrk="1" fontAlgn="base" hangingPunct="1">
        <a:spcBef>
          <a:spcPct val="50000"/>
        </a:spcBef>
        <a:spcAft>
          <a:spcPct val="0"/>
        </a:spcAft>
        <a:buClr>
          <a:srgbClr val="C0C0C0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Univers Light"/>
          <a:ea typeface="+mn-ea"/>
          <a:cs typeface="Univers Light"/>
        </a:defRPr>
      </a:lvl3pPr>
      <a:lvl4pPr marL="1073150" indent="-179388" algn="l" defTabSz="361950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Char char="•"/>
        <a:defRPr>
          <a:solidFill>
            <a:schemeClr val="tx1"/>
          </a:solidFill>
          <a:latin typeface="Univers Light"/>
          <a:ea typeface="+mn-ea"/>
          <a:cs typeface="Univers Light"/>
        </a:defRPr>
      </a:lvl4pPr>
      <a:lvl5pPr marL="1520825" indent="-180975" algn="l" defTabSz="361950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Univers Light"/>
          <a:ea typeface="+mn-ea"/>
          <a:cs typeface="Univers Light"/>
        </a:defRPr>
      </a:lvl5pPr>
      <a:lvl6pPr marL="1978025" indent="-180975" algn="l" defTabSz="361950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  <a:ea typeface="+mn-ea"/>
        </a:defRPr>
      </a:lvl6pPr>
      <a:lvl7pPr marL="2435225" indent="-180975" algn="l" defTabSz="361950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  <a:ea typeface="+mn-ea"/>
        </a:defRPr>
      </a:lvl7pPr>
      <a:lvl8pPr marL="2892425" indent="-180975" algn="l" defTabSz="361950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  <a:ea typeface="+mn-ea"/>
        </a:defRPr>
      </a:lvl8pPr>
      <a:lvl9pPr marL="3349625" indent="-180975" algn="l" defTabSz="361950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5" name="Rectangle 13"/>
          <p:cNvSpPr>
            <a:spLocks noChangeArrowheads="1"/>
          </p:cNvSpPr>
          <p:nvPr/>
        </p:nvSpPr>
        <p:spPr bwMode="auto">
          <a:xfrm>
            <a:off x="683568" y="1196752"/>
            <a:ext cx="7197725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bIns="0" anchor="ctr"/>
          <a:lstStyle>
            <a:lvl1pPr eaLnBrk="0" hangingPunct="0">
              <a:defRPr sz="2400">
                <a:solidFill>
                  <a:srgbClr val="FFFFFF"/>
                </a:solidFill>
                <a:latin typeface="Univers 45 Light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rgbClr val="FFFFFF"/>
                </a:solidFill>
                <a:latin typeface="Univers 45 Light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rgbClr val="FFFFFF"/>
                </a:solidFill>
                <a:latin typeface="Univers 45 Light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rgbClr val="FFFFFF"/>
                </a:solidFill>
                <a:latin typeface="Univers 45 Light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rgbClr val="FFFFFF"/>
                </a:solidFill>
                <a:latin typeface="Univers 45 Light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Univers 45 Light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Univers 45 Light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Univers 45 Light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Univers 45 Light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de-DE" altLang="de-DE" sz="1200" b="1" dirty="0">
                <a:solidFill>
                  <a:schemeClr val="bg1"/>
                </a:solidFill>
              </a:rPr>
              <a:t>Zentrum für Informationsdienste und Hochleistungsrechnen (ZIH)</a:t>
            </a:r>
          </a:p>
        </p:txBody>
      </p:sp>
      <p:sp>
        <p:nvSpPr>
          <p:cNvPr id="3165" name="Rectangle 93"/>
          <p:cNvSpPr>
            <a:spLocks noGrp="1" noChangeAspect="1" noChangeArrowheads="1"/>
          </p:cNvSpPr>
          <p:nvPr>
            <p:ph type="ctr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Hauptseminar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err="1" smtClean="0"/>
              <a:t>Rechnerarchitektur</a:t>
            </a:r>
            <a:r>
              <a:rPr lang="en-US" sz="3200" dirty="0" smtClean="0"/>
              <a:t> und </a:t>
            </a:r>
            <a:r>
              <a:rPr lang="en-US" sz="3200" dirty="0" err="1" smtClean="0"/>
              <a:t>Programmierung</a:t>
            </a:r>
            <a:endParaRPr lang="en-US" sz="3200" dirty="0" smtClean="0"/>
          </a:p>
        </p:txBody>
      </p:sp>
      <p:sp>
        <p:nvSpPr>
          <p:cNvPr id="3166" name="Rectangle 94"/>
          <p:cNvSpPr>
            <a:spLocks noGrp="1" noChangeArrowheads="1"/>
          </p:cNvSpPr>
          <p:nvPr>
            <p:ph type="subTitle" idx="1"/>
          </p:nvPr>
        </p:nvSpPr>
        <p:spPr>
          <a:xfrm>
            <a:off x="323850" y="3717081"/>
            <a:ext cx="8496300" cy="1008063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indent="0" eaLnBrk="1" hangingPunct="1">
              <a:defRPr/>
            </a:pPr>
            <a:r>
              <a:rPr lang="en-US" dirty="0" err="1" smtClean="0"/>
              <a:t>Adapteva</a:t>
            </a:r>
            <a:r>
              <a:rPr lang="en-US" dirty="0" smtClean="0"/>
              <a:t> </a:t>
            </a:r>
            <a:r>
              <a:rPr lang="en-US" dirty="0" err="1" smtClean="0"/>
              <a:t>Parallella</a:t>
            </a:r>
            <a:r>
              <a:rPr lang="en-US" dirty="0" smtClean="0"/>
              <a:t>:</a:t>
            </a:r>
          </a:p>
          <a:p>
            <a:pPr marL="0" indent="0">
              <a:defRPr/>
            </a:pPr>
            <a:r>
              <a:rPr lang="en-US" dirty="0"/>
              <a:t>Crowd-funded Low-budget Open-source HPC</a:t>
            </a:r>
          </a:p>
          <a:p>
            <a:pPr marL="0" indent="0"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10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Motivation: Implementation </a:t>
            </a:r>
            <a:r>
              <a:rPr lang="de-DE" dirty="0" err="1" smtClean="0"/>
              <a:t>of</a:t>
            </a:r>
            <a:r>
              <a:rPr lang="de-DE" dirty="0" smtClean="0"/>
              <a:t> FFT on </a:t>
            </a:r>
            <a:r>
              <a:rPr lang="de-DE" dirty="0" err="1" smtClean="0"/>
              <a:t>Epiphany</a:t>
            </a:r>
            <a:endParaRPr lang="de-DE" dirty="0"/>
          </a:p>
        </p:txBody>
      </p:sp>
      <p:sp>
        <p:nvSpPr>
          <p:cNvPr id="5" name="Rectangle 8"/>
          <p:cNvSpPr txBox="1">
            <a:spLocks noChangeArrowheads="1"/>
          </p:cNvSpPr>
          <p:nvPr/>
        </p:nvSpPr>
        <p:spPr bwMode="auto">
          <a:xfrm>
            <a:off x="323850" y="765175"/>
            <a:ext cx="8424614" cy="525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361950" rtl="0" eaLnBrk="1" fontAlgn="base" hangingPunct="1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1pPr>
            <a:lvl2pPr marL="263525" indent="-261938" algn="l" defTabSz="361950" rtl="0" eaLnBrk="1" fontAlgn="base" hangingPunct="1">
              <a:spcBef>
                <a:spcPct val="50000"/>
              </a:spcBef>
              <a:spcAft>
                <a:spcPct val="0"/>
              </a:spcAft>
              <a:buBlip>
                <a:blip r:embed="rId2"/>
              </a:buBlip>
              <a:defRPr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2pPr>
            <a:lvl3pPr marL="712788" indent="-269875" algn="l" defTabSz="361950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C0C0C0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3pPr>
            <a:lvl4pPr marL="1073150" indent="-179388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•"/>
              <a:defRPr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4pPr>
            <a:lvl5pPr marL="15208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5pPr>
            <a:lvl6pPr marL="19780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4352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8924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3496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de-DE" kern="0" dirty="0" smtClean="0">
                <a:latin typeface="Univers Light" pitchFamily="-84" charset="0"/>
              </a:rPr>
              <a:t>Fast Fourier Transform is basic operation for many applications</a:t>
            </a:r>
          </a:p>
          <a:p>
            <a:pPr lvl="1"/>
            <a:r>
              <a:rPr lang="en-US" altLang="de-DE" kern="0" dirty="0" smtClean="0">
                <a:latin typeface="Univers Light" pitchFamily="-84" charset="0"/>
              </a:rPr>
              <a:t>Algorithm to compute the discrete </a:t>
            </a:r>
            <a:r>
              <a:rPr lang="en-US" altLang="de-DE" kern="0" dirty="0" err="1" smtClean="0">
                <a:latin typeface="Univers Light" pitchFamily="-84" charset="0"/>
              </a:rPr>
              <a:t>fourier</a:t>
            </a:r>
            <a:r>
              <a:rPr lang="en-US" altLang="de-DE" kern="0" dirty="0" smtClean="0">
                <a:latin typeface="Univers Light" pitchFamily="-84" charset="0"/>
              </a:rPr>
              <a:t> transform</a:t>
            </a:r>
          </a:p>
          <a:p>
            <a:pPr lvl="1"/>
            <a:r>
              <a:rPr lang="en-US" altLang="de-DE" kern="0" dirty="0" smtClean="0">
                <a:latin typeface="Univers Light" pitchFamily="-84" charset="0"/>
              </a:rPr>
              <a:t>Concrete example: Filtered </a:t>
            </a:r>
            <a:r>
              <a:rPr lang="en-US" altLang="de-DE" kern="0" dirty="0" err="1" smtClean="0">
                <a:latin typeface="Univers Light" pitchFamily="-84" charset="0"/>
              </a:rPr>
              <a:t>backprojection</a:t>
            </a:r>
            <a:r>
              <a:rPr lang="en-US" altLang="de-DE" kern="0" dirty="0" smtClean="0">
                <a:latin typeface="Univers Light" pitchFamily="-84" charset="0"/>
              </a:rPr>
              <a:t> as CT-Reconstruction algorithm</a:t>
            </a:r>
            <a:endParaRPr lang="en-US" altLang="de-DE" kern="0" dirty="0" smtClean="0">
              <a:latin typeface="Univers Light" pitchFamily="-84" charset="0"/>
            </a:endParaRPr>
          </a:p>
        </p:txBody>
      </p:sp>
      <p:sp>
        <p:nvSpPr>
          <p:cNvPr id="7" name="Pfeil nach rechts 6"/>
          <p:cNvSpPr/>
          <p:nvPr/>
        </p:nvSpPr>
        <p:spPr bwMode="auto">
          <a:xfrm>
            <a:off x="2322100" y="3279998"/>
            <a:ext cx="1008112" cy="576064"/>
          </a:xfrm>
          <a:prstGeom prst="rightArrow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Univers 45 Light" charset="0"/>
              <a:ea typeface="ＭＳ Ｐゴシック" charset="0"/>
            </a:endParaRPr>
          </a:p>
        </p:txBody>
      </p:sp>
      <p:sp>
        <p:nvSpPr>
          <p:cNvPr id="8" name="Pfeil nach rechts 7"/>
          <p:cNvSpPr/>
          <p:nvPr/>
        </p:nvSpPr>
        <p:spPr bwMode="auto">
          <a:xfrm>
            <a:off x="2223420" y="3496022"/>
            <a:ext cx="1080120" cy="1008112"/>
          </a:xfrm>
          <a:prstGeom prst="rightArrow">
            <a:avLst/>
          </a:prstGeom>
          <a:solidFill>
            <a:srgbClr val="E56B20"/>
          </a:solidFill>
          <a:ln>
            <a:solidFill>
              <a:srgbClr val="E56B20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i="0" u="none" strike="noStrike" normalizeH="0" baseline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Univers 45 Light" charset="0"/>
              <a:ea typeface="ＭＳ Ｐゴシック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1942725" y="2644170"/>
            <a:ext cx="167551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tx1"/>
                </a:solidFill>
              </a:rPr>
              <a:t>FFT + </a:t>
            </a:r>
            <a:r>
              <a:rPr lang="de-DE" dirty="0" err="1" smtClean="0">
                <a:solidFill>
                  <a:schemeClr val="tx1"/>
                </a:solidFill>
              </a:rPr>
              <a:t>Filtering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+ Inverse FFT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407593"/>
            <a:ext cx="1665872" cy="3253656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208" y="2407592"/>
            <a:ext cx="1665872" cy="3253656"/>
          </a:xfrm>
          <a:prstGeom prst="rect">
            <a:avLst/>
          </a:prstGeom>
        </p:spPr>
      </p:pic>
      <p:sp>
        <p:nvSpPr>
          <p:cNvPr id="12" name="Pfeil nach rechts 11"/>
          <p:cNvSpPr/>
          <p:nvPr/>
        </p:nvSpPr>
        <p:spPr bwMode="auto">
          <a:xfrm>
            <a:off x="5642432" y="3496022"/>
            <a:ext cx="1080120" cy="1008112"/>
          </a:xfrm>
          <a:prstGeom prst="rightArrow">
            <a:avLst/>
          </a:prstGeom>
          <a:solidFill>
            <a:srgbClr val="E56B20"/>
          </a:solidFill>
          <a:ln>
            <a:solidFill>
              <a:srgbClr val="E56B20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i="0" u="none" strike="noStrike" normalizeH="0" baseline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Univers 45 Light" charset="0"/>
              <a:ea typeface="ＭＳ Ｐゴシック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5335065" y="2987660"/>
            <a:ext cx="1685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tx1"/>
                </a:solidFill>
              </a:rPr>
              <a:t>Backprojection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2996952"/>
            <a:ext cx="1944216" cy="1944216"/>
          </a:xfrm>
          <a:prstGeom prst="rect">
            <a:avLst/>
          </a:prstGeom>
        </p:spPr>
      </p:pic>
      <p:sp>
        <p:nvSpPr>
          <p:cNvPr id="16" name="Geschweifte Klammer links 15"/>
          <p:cNvSpPr/>
          <p:nvPr/>
        </p:nvSpPr>
        <p:spPr bwMode="auto">
          <a:xfrm rot="16200000">
            <a:off x="2581573" y="3115172"/>
            <a:ext cx="452463" cy="5256584"/>
          </a:xfrm>
          <a:prstGeom prst="leftBrace">
            <a:avLst/>
          </a:prstGeom>
          <a:noFill/>
          <a:ln>
            <a:solidFill>
              <a:srgbClr val="E56B20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Univers 45 Light" charset="0"/>
              <a:ea typeface="ＭＳ Ｐゴシック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2187772" y="5949280"/>
            <a:ext cx="3320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tx1"/>
                </a:solidFill>
              </a:rPr>
              <a:t>Implementation on </a:t>
            </a:r>
            <a:r>
              <a:rPr lang="de-DE" dirty="0" err="1" smtClean="0">
                <a:solidFill>
                  <a:schemeClr val="tx1"/>
                </a:solidFill>
              </a:rPr>
              <a:t>Parallella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90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Details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implementation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5473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</a:t>
            </a:r>
            <a:r>
              <a:rPr lang="de-DE" dirty="0" err="1" smtClean="0"/>
              <a:t>transfer</a:t>
            </a:r>
            <a:r>
              <a:rPr lang="de-DE" dirty="0" smtClean="0"/>
              <a:t> </a:t>
            </a:r>
            <a:r>
              <a:rPr lang="de-DE" dirty="0" err="1" smtClean="0"/>
              <a:t>vs</a:t>
            </a:r>
            <a:r>
              <a:rPr lang="de-DE" dirty="0" smtClean="0"/>
              <a:t> </a:t>
            </a:r>
            <a:r>
              <a:rPr lang="de-DE" dirty="0" err="1" smtClean="0"/>
              <a:t>calculation</a:t>
            </a:r>
            <a:r>
              <a:rPr lang="de-DE" dirty="0" smtClean="0"/>
              <a:t> time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9495331"/>
              </p:ext>
            </p:extLst>
          </p:nvPr>
        </p:nvGraphicFramePr>
        <p:xfrm>
          <a:off x="0" y="692696"/>
          <a:ext cx="6048350" cy="57610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8"/>
          <p:cNvSpPr txBox="1">
            <a:spLocks noChangeArrowheads="1"/>
          </p:cNvSpPr>
          <p:nvPr/>
        </p:nvSpPr>
        <p:spPr bwMode="auto">
          <a:xfrm>
            <a:off x="5436096" y="2924944"/>
            <a:ext cx="3672408" cy="1599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361950" rtl="0" eaLnBrk="1" fontAlgn="base" hangingPunct="1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1pPr>
            <a:lvl2pPr marL="263525" indent="-261938" algn="l" defTabSz="361950" rtl="0" eaLnBrk="1" fontAlgn="base" hangingPunct="1">
              <a:spcBef>
                <a:spcPct val="50000"/>
              </a:spcBef>
              <a:spcAft>
                <a:spcPct val="0"/>
              </a:spcAft>
              <a:buBlip>
                <a:blip r:embed="rId3"/>
              </a:buBlip>
              <a:defRPr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2pPr>
            <a:lvl3pPr marL="712788" indent="-269875" algn="l" defTabSz="361950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C0C0C0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3pPr>
            <a:lvl4pPr marL="1073150" indent="-179388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•"/>
              <a:defRPr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4pPr>
            <a:lvl5pPr marL="15208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5pPr>
            <a:lvl6pPr marL="19780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4352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8924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3496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de-DE" kern="0" dirty="0" smtClean="0">
                <a:latin typeface="Univers Light" pitchFamily="-84" charset="0"/>
              </a:rPr>
              <a:t>Data transfer is main bottleneck</a:t>
            </a:r>
          </a:p>
          <a:p>
            <a:pPr lvl="1"/>
            <a:r>
              <a:rPr lang="en-US" altLang="de-DE" kern="0" dirty="0" smtClean="0">
                <a:latin typeface="Univers Light" pitchFamily="-84" charset="0"/>
              </a:rPr>
              <a:t>to increase performance, more calculation per memory transfer is necessary</a:t>
            </a:r>
          </a:p>
        </p:txBody>
      </p:sp>
    </p:spTree>
    <p:extLst>
      <p:ext uri="{BB962C8B-B14F-4D97-AF65-F5344CB8AC3E}">
        <p14:creationId xmlns:p14="http://schemas.microsoft.com/office/powerpoint/2010/main" val="1660737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Speedup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1762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err="1" smtClean="0">
                <a:latin typeface="Univers Light" pitchFamily="-84" charset="0"/>
              </a:rPr>
              <a:t>Structure</a:t>
            </a:r>
            <a:endParaRPr lang="de-DE" altLang="de-DE" dirty="0" smtClean="0">
              <a:latin typeface="Univers Light" pitchFamily="-84" charset="0"/>
            </a:endParaRP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587" lvl="1" indent="0" eaLnBrk="1" hangingPunct="1">
              <a:buNone/>
            </a:pPr>
            <a:endParaRPr lang="en-US" altLang="de-DE" dirty="0" smtClean="0">
              <a:latin typeface="Univers Light" pitchFamily="-84" charset="0"/>
            </a:endParaRPr>
          </a:p>
          <a:p>
            <a:pPr lvl="1" eaLnBrk="1" hangingPunct="1"/>
            <a:r>
              <a:rPr lang="en-US" altLang="de-DE" dirty="0" smtClean="0">
                <a:latin typeface="Univers Light" pitchFamily="-84" charset="0"/>
              </a:rPr>
              <a:t>Presentation of the </a:t>
            </a:r>
            <a:r>
              <a:rPr lang="en-US" altLang="de-DE" dirty="0" err="1" smtClean="0">
                <a:latin typeface="Univers Light" pitchFamily="-84" charset="0"/>
              </a:rPr>
              <a:t>Adapteva</a:t>
            </a:r>
            <a:r>
              <a:rPr lang="en-US" altLang="de-DE" dirty="0" smtClean="0">
                <a:latin typeface="Univers Light" pitchFamily="-84" charset="0"/>
              </a:rPr>
              <a:t> </a:t>
            </a:r>
            <a:r>
              <a:rPr lang="en-US" altLang="de-DE" dirty="0" err="1" smtClean="0">
                <a:latin typeface="Univers Light" pitchFamily="-84" charset="0"/>
              </a:rPr>
              <a:t>Parallella</a:t>
            </a:r>
            <a:r>
              <a:rPr lang="en-US" altLang="de-DE" dirty="0" smtClean="0">
                <a:latin typeface="Univers Light" pitchFamily="-84" charset="0"/>
              </a:rPr>
              <a:t> Platform</a:t>
            </a:r>
          </a:p>
          <a:p>
            <a:pPr lvl="2"/>
            <a:r>
              <a:rPr lang="en-US" altLang="de-DE" dirty="0" smtClean="0">
                <a:latin typeface="Univers Light" pitchFamily="-84" charset="0"/>
              </a:rPr>
              <a:t>Company history of </a:t>
            </a:r>
            <a:r>
              <a:rPr lang="en-US" altLang="de-DE" dirty="0" err="1" smtClean="0">
                <a:latin typeface="Univers Light" pitchFamily="-84" charset="0"/>
              </a:rPr>
              <a:t>Adapteva</a:t>
            </a:r>
            <a:endParaRPr lang="en-US" altLang="de-DE" dirty="0" smtClean="0">
              <a:latin typeface="Univers Light" pitchFamily="-84" charset="0"/>
            </a:endParaRPr>
          </a:p>
          <a:p>
            <a:pPr lvl="2"/>
            <a:r>
              <a:rPr lang="en-US" altLang="de-DE" dirty="0" smtClean="0">
                <a:latin typeface="Univers Light" pitchFamily="-84" charset="0"/>
              </a:rPr>
              <a:t>Motivation</a:t>
            </a:r>
          </a:p>
          <a:p>
            <a:pPr lvl="2"/>
            <a:r>
              <a:rPr lang="en-US" altLang="de-DE" dirty="0" err="1" smtClean="0">
                <a:latin typeface="Univers Light" pitchFamily="-84" charset="0"/>
              </a:rPr>
              <a:t>Parallella</a:t>
            </a:r>
            <a:r>
              <a:rPr lang="en-US" altLang="de-DE" dirty="0" smtClean="0">
                <a:latin typeface="Univers Light" pitchFamily="-84" charset="0"/>
              </a:rPr>
              <a:t> board</a:t>
            </a:r>
          </a:p>
          <a:p>
            <a:pPr lvl="2"/>
            <a:r>
              <a:rPr lang="en-US" altLang="de-DE" dirty="0" smtClean="0">
                <a:latin typeface="Univers Light" pitchFamily="-84" charset="0"/>
              </a:rPr>
              <a:t>Epiphany coprocessor</a:t>
            </a:r>
          </a:p>
          <a:p>
            <a:pPr lvl="1" eaLnBrk="1" hangingPunct="1"/>
            <a:r>
              <a:rPr lang="en-US" altLang="de-DE" dirty="0" smtClean="0">
                <a:latin typeface="Univers Light" pitchFamily="-84" charset="0"/>
              </a:rPr>
              <a:t>Implementation of 1D-FFT with filtering</a:t>
            </a:r>
          </a:p>
          <a:p>
            <a:pPr lvl="2" eaLnBrk="1" hangingPunct="1"/>
            <a:r>
              <a:rPr lang="en-US" altLang="de-DE" dirty="0" smtClean="0">
                <a:latin typeface="Univers Light" pitchFamily="-84" charset="0"/>
              </a:rPr>
              <a:t>Motivation and explanation</a:t>
            </a:r>
          </a:p>
          <a:p>
            <a:pPr lvl="2" eaLnBrk="1" hangingPunct="1"/>
            <a:r>
              <a:rPr lang="en-US" altLang="de-DE" dirty="0" smtClean="0">
                <a:latin typeface="Univers Light" pitchFamily="-84" charset="0"/>
              </a:rPr>
              <a:t>Details of implementation</a:t>
            </a:r>
          </a:p>
          <a:p>
            <a:pPr lvl="2" eaLnBrk="1" hangingPunct="1"/>
            <a:r>
              <a:rPr lang="en-US" altLang="de-DE" dirty="0" smtClean="0">
                <a:latin typeface="Univers Light" pitchFamily="-84" charset="0"/>
              </a:rPr>
              <a:t>Performance results</a:t>
            </a:r>
          </a:p>
          <a:p>
            <a:pPr lvl="1"/>
            <a:r>
              <a:rPr lang="en-US" altLang="de-DE" dirty="0" smtClean="0">
                <a:latin typeface="Univers Light" pitchFamily="-84" charset="0"/>
              </a:rPr>
              <a:t>Comparison with actual architectures</a:t>
            </a:r>
          </a:p>
          <a:p>
            <a:pPr lvl="1"/>
            <a:r>
              <a:rPr lang="en-US" altLang="de-DE" dirty="0" smtClean="0">
                <a:latin typeface="Univers Light" pitchFamily="-84" charset="0"/>
              </a:rPr>
              <a:t>Potential of this platform for HPC</a:t>
            </a: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3276600" y="6524625"/>
            <a:ext cx="2879725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fld id="{6F754304-0817-43E5-BD17-66FA22235D58}" type="slidenum">
              <a:rPr lang="de-DE" sz="1200" smtClean="0">
                <a:solidFill>
                  <a:schemeClr val="tx1"/>
                </a:solidFill>
                <a:latin typeface="Univers 45 Light" charset="0"/>
                <a:ea typeface="ＭＳ Ｐゴシック" charset="0"/>
              </a:rPr>
              <a:t>2</a:t>
            </a:fld>
            <a:endParaRPr lang="de-DE" sz="1200" dirty="0">
              <a:solidFill>
                <a:schemeClr val="tx1"/>
              </a:solidFill>
              <a:latin typeface="Univers 45 Light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>
                <a:latin typeface="Univers Light" pitchFamily="-84" charset="0"/>
              </a:rPr>
              <a:t>Company </a:t>
            </a:r>
            <a:r>
              <a:rPr lang="de-DE" altLang="de-DE" dirty="0" err="1" smtClean="0">
                <a:latin typeface="Univers Light" pitchFamily="-84" charset="0"/>
              </a:rPr>
              <a:t>history</a:t>
            </a:r>
            <a:r>
              <a:rPr lang="de-DE" altLang="de-DE" dirty="0" smtClean="0">
                <a:latin typeface="Univers Light" pitchFamily="-84" charset="0"/>
              </a:rPr>
              <a:t> </a:t>
            </a:r>
            <a:r>
              <a:rPr lang="de-DE" altLang="de-DE" dirty="0" err="1" smtClean="0">
                <a:latin typeface="Univers Light" pitchFamily="-84" charset="0"/>
              </a:rPr>
              <a:t>of</a:t>
            </a:r>
            <a:r>
              <a:rPr lang="de-DE" altLang="de-DE" dirty="0" smtClean="0">
                <a:latin typeface="Univers Light" pitchFamily="-84" charset="0"/>
              </a:rPr>
              <a:t> </a:t>
            </a:r>
            <a:r>
              <a:rPr lang="de-DE" altLang="de-DE" dirty="0" err="1" smtClean="0">
                <a:latin typeface="Univers Light" pitchFamily="-84" charset="0"/>
              </a:rPr>
              <a:t>Adapteva</a:t>
            </a:r>
            <a:endParaRPr lang="de-DE" altLang="de-DE" dirty="0" smtClean="0">
              <a:latin typeface="Univers Light" pitchFamily="-84" charset="0"/>
            </a:endParaRP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23850" y="765175"/>
            <a:ext cx="8424614" cy="5256213"/>
          </a:xfrm>
        </p:spPr>
        <p:txBody>
          <a:bodyPr/>
          <a:lstStyle/>
          <a:p>
            <a:pPr lvl="1" eaLnBrk="1" hangingPunct="1"/>
            <a:r>
              <a:rPr lang="en-US" altLang="de-DE" dirty="0" smtClean="0">
                <a:latin typeface="Univers Light" pitchFamily="-84" charset="0"/>
              </a:rPr>
              <a:t>Feb 2008: Founded by Andreas </a:t>
            </a:r>
            <a:r>
              <a:rPr lang="en-US" altLang="de-DE" dirty="0" err="1" smtClean="0">
                <a:latin typeface="Univers Light" pitchFamily="-84" charset="0"/>
              </a:rPr>
              <a:t>Oloffson</a:t>
            </a:r>
            <a:endParaRPr lang="en-US" altLang="de-DE" dirty="0" smtClean="0">
              <a:latin typeface="Univers Light" pitchFamily="-84" charset="0"/>
            </a:endParaRPr>
          </a:p>
          <a:p>
            <a:pPr lvl="2"/>
            <a:r>
              <a:rPr lang="en-US" altLang="de-DE" dirty="0" smtClean="0">
                <a:latin typeface="Univers Light" pitchFamily="-84" charset="0"/>
              </a:rPr>
              <a:t>Goal: 10 times advancement in floating point processing energy efficiency</a:t>
            </a:r>
          </a:p>
          <a:p>
            <a:pPr lvl="1"/>
            <a:r>
              <a:rPr lang="en-US" altLang="de-DE" dirty="0" smtClean="0">
                <a:latin typeface="Univers Light" pitchFamily="-84" charset="0"/>
              </a:rPr>
              <a:t>Jun 2009: </a:t>
            </a:r>
            <a:r>
              <a:rPr lang="en-US" altLang="de-DE" dirty="0" err="1" smtClean="0">
                <a:latin typeface="Univers Light" pitchFamily="-84" charset="0"/>
              </a:rPr>
              <a:t>Tapeout</a:t>
            </a:r>
            <a:r>
              <a:rPr lang="en-US" altLang="de-DE" dirty="0" smtClean="0">
                <a:latin typeface="Univers Light" pitchFamily="-84" charset="0"/>
              </a:rPr>
              <a:t> of Epiphany-I prototype (65nm)</a:t>
            </a:r>
          </a:p>
          <a:p>
            <a:pPr lvl="2"/>
            <a:r>
              <a:rPr lang="en-US" altLang="de-DE" dirty="0" smtClean="0">
                <a:latin typeface="Univers Light" pitchFamily="-84" charset="0"/>
              </a:rPr>
              <a:t>Secured 1.5M US$ in Series-A funding from </a:t>
            </a:r>
            <a:r>
              <a:rPr lang="en-US" altLang="de-DE" dirty="0" err="1" smtClean="0">
                <a:latin typeface="Univers Light" pitchFamily="-84" charset="0"/>
              </a:rPr>
              <a:t>Bittware</a:t>
            </a:r>
            <a:endParaRPr lang="en-US" altLang="de-DE" dirty="0" smtClean="0">
              <a:latin typeface="Univers Light" pitchFamily="-84" charset="0"/>
            </a:endParaRPr>
          </a:p>
          <a:p>
            <a:pPr lvl="1"/>
            <a:r>
              <a:rPr lang="en-US" altLang="de-DE" dirty="0" smtClean="0">
                <a:latin typeface="Univers Light" pitchFamily="-84" charset="0"/>
              </a:rPr>
              <a:t>May 2010: </a:t>
            </a:r>
            <a:r>
              <a:rPr lang="en-US" altLang="de-DE" dirty="0" err="1" smtClean="0">
                <a:latin typeface="Univers Light" pitchFamily="-84" charset="0"/>
              </a:rPr>
              <a:t>Tapeout</a:t>
            </a:r>
            <a:r>
              <a:rPr lang="en-US" altLang="de-DE" dirty="0" smtClean="0">
                <a:latin typeface="Univers Light" pitchFamily="-84" charset="0"/>
              </a:rPr>
              <a:t> of Epiphany-II 16-core prototype (65nm)</a:t>
            </a:r>
          </a:p>
          <a:p>
            <a:pPr lvl="1"/>
            <a:r>
              <a:rPr lang="en-US" altLang="de-DE" dirty="0" smtClean="0">
                <a:latin typeface="Univers Light" pitchFamily="-84" charset="0"/>
              </a:rPr>
              <a:t>Dec 2010: </a:t>
            </a:r>
            <a:r>
              <a:rPr lang="en-US" altLang="de-DE" dirty="0" err="1" smtClean="0">
                <a:latin typeface="Univers Light" pitchFamily="-84" charset="0"/>
              </a:rPr>
              <a:t>Tapeout</a:t>
            </a:r>
            <a:r>
              <a:rPr lang="en-US" altLang="de-DE" dirty="0" smtClean="0">
                <a:latin typeface="Univers Light" pitchFamily="-84" charset="0"/>
              </a:rPr>
              <a:t> of  Epiphany-III product (65nm)</a:t>
            </a:r>
          </a:p>
          <a:p>
            <a:pPr lvl="1"/>
            <a:r>
              <a:rPr lang="en-US" altLang="de-DE" dirty="0" smtClean="0">
                <a:latin typeface="Univers Light" pitchFamily="-84" charset="0"/>
              </a:rPr>
              <a:t>May 2011: Sampled Epiphany-III (65nm) product</a:t>
            </a:r>
          </a:p>
          <a:p>
            <a:pPr lvl="1"/>
            <a:r>
              <a:rPr lang="en-US" altLang="de-DE" dirty="0" smtClean="0">
                <a:latin typeface="Univers Light" pitchFamily="-84" charset="0"/>
              </a:rPr>
              <a:t>Aug 2012: Demonstration of 50 GFLOPS/Watt efficiency at 28nm</a:t>
            </a:r>
          </a:p>
          <a:p>
            <a:pPr lvl="1"/>
            <a:r>
              <a:rPr lang="en-US" altLang="de-DE" dirty="0" smtClean="0">
                <a:latin typeface="Univers Light" pitchFamily="-84" charset="0"/>
              </a:rPr>
              <a:t>Oct 2012: Launch of </a:t>
            </a:r>
            <a:r>
              <a:rPr lang="en-US" altLang="de-DE" dirty="0" err="1" smtClean="0">
                <a:latin typeface="Univers Light" pitchFamily="-84" charset="0"/>
              </a:rPr>
              <a:t>Parallella</a:t>
            </a:r>
            <a:r>
              <a:rPr lang="en-US" altLang="de-DE" dirty="0" smtClean="0">
                <a:latin typeface="Univers Light" pitchFamily="-84" charset="0"/>
              </a:rPr>
              <a:t> </a:t>
            </a:r>
            <a:r>
              <a:rPr lang="en-US" altLang="de-DE" dirty="0" err="1" smtClean="0">
                <a:latin typeface="Univers Light" pitchFamily="-84" charset="0"/>
              </a:rPr>
              <a:t>kickstarter</a:t>
            </a:r>
            <a:r>
              <a:rPr lang="en-US" altLang="de-DE" dirty="0" smtClean="0">
                <a:latin typeface="Univers Light" pitchFamily="-84" charset="0"/>
              </a:rPr>
              <a:t> project </a:t>
            </a:r>
            <a:endParaRPr lang="en-US" altLang="de-DE" dirty="0">
              <a:latin typeface="Univers Light" pitchFamily="-84" charset="0"/>
            </a:endParaRPr>
          </a:p>
          <a:p>
            <a:pPr lvl="1"/>
            <a:r>
              <a:rPr lang="en-US" altLang="de-DE" dirty="0" smtClean="0">
                <a:latin typeface="Univers Light" pitchFamily="-84" charset="0"/>
              </a:rPr>
              <a:t>Dec 2012: Shipment of first </a:t>
            </a:r>
            <a:r>
              <a:rPr lang="en-US" altLang="de-DE" dirty="0" err="1" smtClean="0">
                <a:latin typeface="Univers Light" pitchFamily="-84" charset="0"/>
              </a:rPr>
              <a:t>Parallella</a:t>
            </a:r>
            <a:r>
              <a:rPr lang="en-US" altLang="de-DE" dirty="0" smtClean="0">
                <a:latin typeface="Univers Light" pitchFamily="-84" charset="0"/>
              </a:rPr>
              <a:t> prototypes</a:t>
            </a:r>
          </a:p>
          <a:p>
            <a:pPr lvl="1"/>
            <a:r>
              <a:rPr lang="en-US" altLang="de-DE" dirty="0" smtClean="0">
                <a:latin typeface="Univers Light" pitchFamily="-84" charset="0"/>
              </a:rPr>
              <a:t>Jul 2013: first </a:t>
            </a:r>
            <a:r>
              <a:rPr lang="en-US" altLang="de-DE" dirty="0" err="1" smtClean="0">
                <a:latin typeface="Univers Light" pitchFamily="-84" charset="0"/>
              </a:rPr>
              <a:t>Parallella</a:t>
            </a:r>
            <a:r>
              <a:rPr lang="en-US" altLang="de-DE" dirty="0" smtClean="0">
                <a:latin typeface="Univers Light" pitchFamily="-84" charset="0"/>
              </a:rPr>
              <a:t> boards shipped to Kickstarter backers</a:t>
            </a:r>
          </a:p>
          <a:p>
            <a:pPr lvl="1"/>
            <a:r>
              <a:rPr lang="en-US" altLang="de-DE" dirty="0" smtClean="0">
                <a:latin typeface="Univers Light" pitchFamily="-84" charset="0"/>
              </a:rPr>
              <a:t>Apr 2014: Completed shipping of all </a:t>
            </a:r>
            <a:r>
              <a:rPr lang="en-US" altLang="de-DE" dirty="0" err="1" smtClean="0">
                <a:latin typeface="Univers Light" pitchFamily="-84" charset="0"/>
              </a:rPr>
              <a:t>Parallella</a:t>
            </a:r>
            <a:r>
              <a:rPr lang="en-US" altLang="de-DE" dirty="0" smtClean="0">
                <a:latin typeface="Univers Light" pitchFamily="-84" charset="0"/>
              </a:rPr>
              <a:t> boards to </a:t>
            </a:r>
            <a:r>
              <a:rPr lang="en-US" altLang="de-DE" dirty="0">
                <a:latin typeface="Univers Light" pitchFamily="-84" charset="0"/>
              </a:rPr>
              <a:t>K</a:t>
            </a:r>
            <a:r>
              <a:rPr lang="en-US" altLang="de-DE" dirty="0" smtClean="0">
                <a:latin typeface="Univers Light" pitchFamily="-84" charset="0"/>
              </a:rPr>
              <a:t>ickstarter backers</a:t>
            </a:r>
          </a:p>
          <a:p>
            <a:pPr marL="1587" lvl="1" indent="0">
              <a:buNone/>
            </a:pPr>
            <a:endParaRPr lang="en-US" altLang="de-DE" dirty="0" smtClean="0">
              <a:latin typeface="Univers Light" pitchFamily="-84" charset="0"/>
            </a:endParaRP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3276600" y="6524625"/>
            <a:ext cx="2879725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fld id="{6F754304-0817-43E5-BD17-66FA22235D58}" type="slidenum">
              <a:rPr lang="de-DE" sz="1200" smtClean="0">
                <a:solidFill>
                  <a:schemeClr val="tx1"/>
                </a:solidFill>
                <a:latin typeface="Univers 45 Light" charset="0"/>
                <a:ea typeface="ＭＳ Ｐゴシック" charset="0"/>
              </a:rPr>
              <a:t>3</a:t>
            </a:fld>
            <a:endParaRPr lang="de-DE" sz="1200" dirty="0">
              <a:solidFill>
                <a:schemeClr val="tx1"/>
              </a:solidFill>
              <a:latin typeface="Univers 45 Light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92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err="1" smtClean="0">
                <a:latin typeface="Univers Light" pitchFamily="-84" charset="0"/>
              </a:rPr>
              <a:t>Parallella</a:t>
            </a:r>
            <a:r>
              <a:rPr lang="de-DE" altLang="de-DE" dirty="0" smtClean="0">
                <a:latin typeface="Univers Light" pitchFamily="-84" charset="0"/>
              </a:rPr>
              <a:t> Kickstarter </a:t>
            </a:r>
            <a:r>
              <a:rPr lang="de-DE" altLang="de-DE" dirty="0" err="1" smtClean="0">
                <a:latin typeface="Univers Light" pitchFamily="-84" charset="0"/>
              </a:rPr>
              <a:t>Program</a:t>
            </a:r>
            <a:endParaRPr lang="de-DE" altLang="de-DE" dirty="0" smtClean="0">
              <a:latin typeface="Univers Light" pitchFamily="-84" charset="0"/>
            </a:endParaRP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23850" y="765175"/>
            <a:ext cx="8424614" cy="5256213"/>
          </a:xfrm>
        </p:spPr>
        <p:txBody>
          <a:bodyPr/>
          <a:lstStyle/>
          <a:p>
            <a:pPr lvl="1" eaLnBrk="1" hangingPunct="1">
              <a:lnSpc>
                <a:spcPct val="150000"/>
              </a:lnSpc>
            </a:pPr>
            <a:r>
              <a:rPr lang="en-US" altLang="de-DE" dirty="0" smtClean="0">
                <a:latin typeface="Univers Light" pitchFamily="-84" charset="0"/>
              </a:rPr>
              <a:t>Slogan: </a:t>
            </a:r>
            <a:r>
              <a:rPr lang="en-US" altLang="de-DE" i="1" dirty="0" smtClean="0">
                <a:latin typeface="Univers Light" pitchFamily="-84" charset="0"/>
              </a:rPr>
              <a:t>“The </a:t>
            </a:r>
            <a:r>
              <a:rPr lang="en-US" altLang="de-DE" i="1" dirty="0" err="1" smtClean="0">
                <a:latin typeface="Univers Light" pitchFamily="-84" charset="0"/>
              </a:rPr>
              <a:t>parallella</a:t>
            </a:r>
            <a:r>
              <a:rPr lang="en-US" altLang="de-DE" i="1" dirty="0" smtClean="0">
                <a:latin typeface="Univers Light" pitchFamily="-84" charset="0"/>
              </a:rPr>
              <a:t> project will make parallel computing accessible to 				everyone”</a:t>
            </a:r>
          </a:p>
          <a:p>
            <a:pPr lvl="1" eaLnBrk="1" hangingPunct="1"/>
            <a:r>
              <a:rPr lang="en-US" altLang="de-DE" dirty="0" smtClean="0">
                <a:latin typeface="Univers Light" pitchFamily="-84" charset="0"/>
              </a:rPr>
              <a:t>Kickstarter project gained 898.921$ from 4965 backers</a:t>
            </a:r>
          </a:p>
          <a:p>
            <a:pPr lvl="1" eaLnBrk="1" hangingPunct="1"/>
            <a:r>
              <a:rPr lang="en-US" altLang="de-DE" dirty="0" smtClean="0">
                <a:latin typeface="Univers Light" pitchFamily="-84" charset="0"/>
              </a:rPr>
              <a:t>Attributes: </a:t>
            </a:r>
          </a:p>
          <a:p>
            <a:pPr lvl="2"/>
            <a:r>
              <a:rPr lang="en-US" altLang="de-DE" b="1" dirty="0" smtClean="0">
                <a:latin typeface="Univers Light" pitchFamily="-84" charset="0"/>
              </a:rPr>
              <a:t>Open Access: </a:t>
            </a:r>
            <a:r>
              <a:rPr lang="en-US" altLang="de-DE" dirty="0" smtClean="0">
                <a:latin typeface="Univers Light" pitchFamily="-84" charset="0"/>
              </a:rPr>
              <a:t>no NDAs or special access needed</a:t>
            </a:r>
          </a:p>
          <a:p>
            <a:pPr lvl="2"/>
            <a:r>
              <a:rPr lang="en-US" altLang="de-DE" b="1" dirty="0" smtClean="0">
                <a:latin typeface="Univers Light" pitchFamily="-84" charset="0"/>
              </a:rPr>
              <a:t>Open Source:</a:t>
            </a:r>
            <a:r>
              <a:rPr lang="en-US" altLang="de-DE" dirty="0" smtClean="0">
                <a:latin typeface="Univers Light" pitchFamily="-84" charset="0"/>
              </a:rPr>
              <a:t> platform based on free open source development tools and libraries</a:t>
            </a:r>
          </a:p>
          <a:p>
            <a:pPr lvl="2"/>
            <a:r>
              <a:rPr lang="en-US" altLang="de-DE" b="1" dirty="0" smtClean="0">
                <a:latin typeface="Univers Light" pitchFamily="-84" charset="0"/>
              </a:rPr>
              <a:t>Affordability: </a:t>
            </a:r>
            <a:r>
              <a:rPr lang="en-US" altLang="de-DE" dirty="0" err="1" smtClean="0">
                <a:latin typeface="Univers Light" pitchFamily="-84" charset="0"/>
              </a:rPr>
              <a:t>Parallella</a:t>
            </a:r>
            <a:r>
              <a:rPr lang="en-US" altLang="de-DE" dirty="0" smtClean="0">
                <a:latin typeface="Univers Light" pitchFamily="-84" charset="0"/>
              </a:rPr>
              <a:t> high performance computer at costs below 100$</a:t>
            </a:r>
          </a:p>
          <a:p>
            <a:pPr lvl="2"/>
            <a:endParaRPr lang="en-US" altLang="de-DE" b="1" dirty="0">
              <a:latin typeface="Univers Light" pitchFamily="-84" charset="0"/>
            </a:endParaRPr>
          </a:p>
          <a:p>
            <a:r>
              <a:rPr lang="en-US" altLang="de-DE" b="1" dirty="0" smtClean="0">
                <a:latin typeface="Univers Light" pitchFamily="-84" charset="0"/>
                <a:sym typeface="Wingdings" panose="05000000000000000000" pitchFamily="2" charset="2"/>
              </a:rPr>
              <a:t> Close the knowledge gap in parallel programing</a:t>
            </a:r>
          </a:p>
          <a:p>
            <a:r>
              <a:rPr lang="en-US" altLang="de-DE" b="1" dirty="0" smtClean="0">
                <a:latin typeface="Univers Light" pitchFamily="-84" charset="0"/>
                <a:sym typeface="Wingdings" panose="05000000000000000000" pitchFamily="2" charset="2"/>
              </a:rPr>
              <a:t> Democratize access to parallel computing</a:t>
            </a:r>
            <a:endParaRPr lang="en-US" altLang="de-DE" b="1" dirty="0" smtClean="0">
              <a:latin typeface="Univers Light" pitchFamily="-84" charset="0"/>
            </a:endParaRPr>
          </a:p>
          <a:p>
            <a:pPr lvl="2"/>
            <a:endParaRPr lang="en-US" altLang="de-DE" dirty="0" smtClean="0">
              <a:latin typeface="Univers Light" pitchFamily="-84" charset="0"/>
            </a:endParaRP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3276600" y="6524625"/>
            <a:ext cx="2879725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fld id="{6F754304-0817-43E5-BD17-66FA22235D58}" type="slidenum">
              <a:rPr lang="de-DE" sz="1200" smtClean="0">
                <a:solidFill>
                  <a:schemeClr val="tx1"/>
                </a:solidFill>
                <a:latin typeface="Univers 45 Light" charset="0"/>
                <a:ea typeface="ＭＳ Ｐゴシック" charset="0"/>
              </a:rPr>
              <a:t>4</a:t>
            </a:fld>
            <a:endParaRPr lang="de-DE" sz="1200" dirty="0">
              <a:solidFill>
                <a:schemeClr val="tx1"/>
              </a:solidFill>
              <a:latin typeface="Univers 45 Light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58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>
                <a:latin typeface="Univers Light" pitchFamily="-84" charset="0"/>
              </a:rPr>
              <a:t>Motivation </a:t>
            </a:r>
            <a:r>
              <a:rPr lang="de-DE" altLang="de-DE" dirty="0" err="1" smtClean="0">
                <a:latin typeface="Univers Light" pitchFamily="-84" charset="0"/>
              </a:rPr>
              <a:t>for</a:t>
            </a:r>
            <a:r>
              <a:rPr lang="de-DE" altLang="de-DE" dirty="0" smtClean="0">
                <a:latin typeface="Univers Light" pitchFamily="-84" charset="0"/>
              </a:rPr>
              <a:t> </a:t>
            </a:r>
            <a:r>
              <a:rPr lang="de-DE" dirty="0" err="1" smtClean="0"/>
              <a:t>Epiphany</a:t>
            </a:r>
            <a:r>
              <a:rPr lang="de-DE" dirty="0" smtClean="0"/>
              <a:t> </a:t>
            </a:r>
            <a:r>
              <a:rPr lang="de-DE" dirty="0" err="1"/>
              <a:t>multicore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endParaRPr lang="de-DE" altLang="de-DE" dirty="0" smtClean="0">
              <a:latin typeface="Univers Light" pitchFamily="-84" charset="0"/>
            </a:endParaRP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3276600" y="6524625"/>
            <a:ext cx="2879725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fld id="{6F754304-0817-43E5-BD17-66FA22235D58}" type="slidenum">
              <a:rPr lang="de-DE" sz="1200" smtClean="0">
                <a:solidFill>
                  <a:schemeClr val="tx1"/>
                </a:solidFill>
                <a:latin typeface="Univers 45 Light" charset="0"/>
                <a:ea typeface="ＭＳ Ｐゴシック" charset="0"/>
              </a:rPr>
              <a:t>5</a:t>
            </a:fld>
            <a:endParaRPr lang="de-DE" sz="1200" dirty="0">
              <a:solidFill>
                <a:schemeClr val="tx1"/>
              </a:solidFill>
              <a:latin typeface="Univers 45 Light" charset="0"/>
              <a:ea typeface="ＭＳ Ｐゴシック" charset="0"/>
            </a:endParaRPr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764704"/>
            <a:ext cx="8351838" cy="5108744"/>
          </a:xfrm>
        </p:spPr>
      </p:pic>
    </p:spTree>
    <p:extLst>
      <p:ext uri="{BB962C8B-B14F-4D97-AF65-F5344CB8AC3E}">
        <p14:creationId xmlns:p14="http://schemas.microsoft.com/office/powerpoint/2010/main" val="82803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763151"/>
            <a:ext cx="6272265" cy="5114121"/>
          </a:xfrm>
          <a:prstGeom prst="rect">
            <a:avLst/>
          </a:prstGeom>
        </p:spPr>
      </p:pic>
      <p:sp>
        <p:nvSpPr>
          <p:cNvPr id="205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err="1" smtClean="0">
                <a:latin typeface="Univers Light" pitchFamily="-84" charset="0"/>
              </a:rPr>
              <a:t>Parallella</a:t>
            </a:r>
            <a:r>
              <a:rPr lang="de-DE" altLang="de-DE" dirty="0" smtClean="0">
                <a:latin typeface="Univers Light" pitchFamily="-84" charset="0"/>
              </a:rPr>
              <a:t> Board</a:t>
            </a: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3276600" y="6524625"/>
            <a:ext cx="2879725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fld id="{6F754304-0817-43E5-BD17-66FA22235D58}" type="slidenum">
              <a:rPr lang="de-DE" sz="1200" smtClean="0">
                <a:solidFill>
                  <a:schemeClr val="tx1"/>
                </a:solidFill>
                <a:latin typeface="Univers 45 Light" charset="0"/>
                <a:ea typeface="ＭＳ Ｐゴシック" charset="0"/>
              </a:rPr>
              <a:t>6</a:t>
            </a:fld>
            <a:endParaRPr lang="de-DE" sz="1200" dirty="0">
              <a:solidFill>
                <a:schemeClr val="tx1"/>
              </a:solidFill>
              <a:latin typeface="Univers 45 Light" charset="0"/>
              <a:ea typeface="ＭＳ Ｐゴシック" charset="0"/>
            </a:endParaRPr>
          </a:p>
        </p:txBody>
      </p:sp>
      <p:sp>
        <p:nvSpPr>
          <p:cNvPr id="9" name="Rectangle 8"/>
          <p:cNvSpPr txBox="1">
            <a:spLocks noChangeArrowheads="1"/>
          </p:cNvSpPr>
          <p:nvPr/>
        </p:nvSpPr>
        <p:spPr bwMode="auto">
          <a:xfrm>
            <a:off x="6411523" y="764704"/>
            <a:ext cx="2552965" cy="525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361950" rtl="0" eaLnBrk="1" fontAlgn="base" hangingPunct="1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1pPr>
            <a:lvl2pPr marL="263525" indent="-261938" algn="l" defTabSz="361950" rtl="0" eaLnBrk="1" fontAlgn="base" hangingPunct="1">
              <a:spcBef>
                <a:spcPct val="50000"/>
              </a:spcBef>
              <a:spcAft>
                <a:spcPct val="0"/>
              </a:spcAft>
              <a:buBlip>
                <a:blip r:embed="rId3"/>
              </a:buBlip>
              <a:defRPr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2pPr>
            <a:lvl3pPr marL="712788" indent="-269875" algn="l" defTabSz="361950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C0C0C0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3pPr>
            <a:lvl4pPr marL="1073150" indent="-179388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•"/>
              <a:defRPr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4pPr>
            <a:lvl5pPr marL="15208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5pPr>
            <a:lvl6pPr marL="19780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4352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8924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3496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587" lvl="1" indent="0">
              <a:buNone/>
            </a:pPr>
            <a:r>
              <a:rPr lang="en-US" altLang="de-DE" b="1" kern="0" dirty="0" smtClean="0">
                <a:latin typeface="Univers Light" pitchFamily="-84" charset="0"/>
              </a:rPr>
              <a:t>Tech specs:</a:t>
            </a:r>
          </a:p>
          <a:p>
            <a:pPr lvl="1"/>
            <a:r>
              <a:rPr lang="en-US" altLang="de-DE" kern="0" dirty="0" smtClean="0">
                <a:latin typeface="Univers Light" pitchFamily="-84" charset="0"/>
              </a:rPr>
              <a:t>Dual-core </a:t>
            </a:r>
            <a:r>
              <a:rPr lang="en-US" altLang="de-DE" kern="0" dirty="0">
                <a:latin typeface="Univers Light" pitchFamily="-84" charset="0"/>
              </a:rPr>
              <a:t>ARM </a:t>
            </a:r>
            <a:r>
              <a:rPr lang="en-US" altLang="de-DE" kern="0" dirty="0" smtClean="0">
                <a:latin typeface="Univers Light" pitchFamily="-84" charset="0"/>
              </a:rPr>
              <a:t>A9</a:t>
            </a:r>
          </a:p>
          <a:p>
            <a:pPr lvl="1"/>
            <a:r>
              <a:rPr lang="en-US" altLang="de-DE" kern="0" dirty="0">
                <a:latin typeface="Univers Light" pitchFamily="-84" charset="0"/>
              </a:rPr>
              <a:t>16-core Epiphany </a:t>
            </a:r>
            <a:r>
              <a:rPr lang="en-US" altLang="de-DE" kern="0" dirty="0" smtClean="0">
                <a:latin typeface="Univers Light" pitchFamily="-84" charset="0"/>
              </a:rPr>
              <a:t>Coprocessor</a:t>
            </a:r>
          </a:p>
          <a:p>
            <a:pPr lvl="1"/>
            <a:r>
              <a:rPr lang="en-US" altLang="de-DE" kern="0" dirty="0" smtClean="0">
                <a:latin typeface="Univers Light" pitchFamily="-84" charset="0"/>
              </a:rPr>
              <a:t>1 GB Ram</a:t>
            </a:r>
          </a:p>
          <a:p>
            <a:pPr lvl="1"/>
            <a:r>
              <a:rPr lang="en-US" altLang="de-DE" kern="0" dirty="0" err="1" smtClean="0">
                <a:latin typeface="Univers Light" pitchFamily="-84" charset="0"/>
              </a:rPr>
              <a:t>MicroSD</a:t>
            </a:r>
            <a:r>
              <a:rPr lang="en-US" altLang="de-DE" kern="0" dirty="0" smtClean="0">
                <a:latin typeface="Univers Light" pitchFamily="-84" charset="0"/>
              </a:rPr>
              <a:t> Card</a:t>
            </a:r>
          </a:p>
          <a:p>
            <a:pPr lvl="1"/>
            <a:r>
              <a:rPr lang="en-US" altLang="de-DE" kern="0" dirty="0" smtClean="0">
                <a:latin typeface="Univers Light" pitchFamily="-84" charset="0"/>
              </a:rPr>
              <a:t>USB 2.0</a:t>
            </a:r>
          </a:p>
          <a:p>
            <a:pPr lvl="1"/>
            <a:r>
              <a:rPr lang="en-US" altLang="de-DE" kern="0" dirty="0" smtClean="0">
                <a:latin typeface="Univers Light" pitchFamily="-84" charset="0"/>
              </a:rPr>
              <a:t>Gigabit Ethernet</a:t>
            </a:r>
          </a:p>
          <a:p>
            <a:pPr lvl="1"/>
            <a:r>
              <a:rPr lang="en-US" altLang="de-DE" kern="0" dirty="0" smtClean="0">
                <a:latin typeface="Univers Light" pitchFamily="-84" charset="0"/>
              </a:rPr>
              <a:t>Linux operating system</a:t>
            </a:r>
          </a:p>
          <a:p>
            <a:pPr lvl="2"/>
            <a:endParaRPr lang="en-US" altLang="de-DE" kern="0" dirty="0" smtClean="0">
              <a:latin typeface="Univers Light" pitchFamily="-84" charset="0"/>
            </a:endParaRPr>
          </a:p>
        </p:txBody>
      </p:sp>
      <p:cxnSp>
        <p:nvCxnSpPr>
          <p:cNvPr id="6" name="Gerader Verbinder 5"/>
          <p:cNvCxnSpPr/>
          <p:nvPr/>
        </p:nvCxnSpPr>
        <p:spPr bwMode="auto">
          <a:xfrm flipV="1">
            <a:off x="3131840" y="1340768"/>
            <a:ext cx="3384376" cy="1800200"/>
          </a:xfrm>
          <a:prstGeom prst="line">
            <a:avLst/>
          </a:prstGeom>
          <a:ln>
            <a:solidFill>
              <a:srgbClr val="E56B20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 bwMode="auto">
          <a:xfrm flipV="1">
            <a:off x="2555776" y="1844824"/>
            <a:ext cx="3960440" cy="1872208"/>
          </a:xfrm>
          <a:prstGeom prst="line">
            <a:avLst/>
          </a:prstGeom>
          <a:ln>
            <a:solidFill>
              <a:srgbClr val="E56B20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 bwMode="auto">
          <a:xfrm>
            <a:off x="4716462" y="2996952"/>
            <a:ext cx="1799754" cy="720080"/>
          </a:xfrm>
          <a:prstGeom prst="line">
            <a:avLst/>
          </a:prstGeom>
          <a:ln>
            <a:solidFill>
              <a:srgbClr val="E56B20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 bwMode="auto">
          <a:xfrm flipV="1">
            <a:off x="2411760" y="2852936"/>
            <a:ext cx="4104456" cy="1800200"/>
          </a:xfrm>
          <a:prstGeom prst="line">
            <a:avLst/>
          </a:prstGeom>
          <a:ln>
            <a:solidFill>
              <a:srgbClr val="E56B20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82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>
                <a:latin typeface="Univers Light" pitchFamily="-84" charset="0"/>
              </a:rPr>
              <a:t>System </a:t>
            </a:r>
            <a:r>
              <a:rPr lang="de-DE" altLang="de-DE" dirty="0" err="1" smtClean="0">
                <a:latin typeface="Univers Light" pitchFamily="-84" charset="0"/>
              </a:rPr>
              <a:t>overview</a:t>
            </a:r>
            <a:r>
              <a:rPr lang="de-DE" altLang="de-DE" dirty="0" smtClean="0">
                <a:latin typeface="Univers Light" pitchFamily="-84" charset="0"/>
              </a:rPr>
              <a:t> </a:t>
            </a:r>
            <a:r>
              <a:rPr lang="de-DE" altLang="de-DE" dirty="0" err="1" smtClean="0">
                <a:latin typeface="Univers Light" pitchFamily="-84" charset="0"/>
              </a:rPr>
              <a:t>of</a:t>
            </a:r>
            <a:r>
              <a:rPr lang="de-DE" altLang="de-DE" dirty="0" smtClean="0">
                <a:latin typeface="Univers Light" pitchFamily="-84" charset="0"/>
              </a:rPr>
              <a:t> </a:t>
            </a:r>
            <a:r>
              <a:rPr lang="de-DE" altLang="de-DE" dirty="0" err="1" smtClean="0">
                <a:latin typeface="Univers Light" pitchFamily="-84" charset="0"/>
              </a:rPr>
              <a:t>Parallella</a:t>
            </a:r>
            <a:r>
              <a:rPr lang="de-DE" altLang="de-DE" dirty="0">
                <a:latin typeface="Univers Light" pitchFamily="-84" charset="0"/>
              </a:rPr>
              <a:t> </a:t>
            </a:r>
            <a:r>
              <a:rPr lang="de-DE" altLang="de-DE" dirty="0" err="1" smtClean="0">
                <a:latin typeface="Univers Light" pitchFamily="-84" charset="0"/>
              </a:rPr>
              <a:t>board</a:t>
            </a:r>
            <a:endParaRPr lang="de-DE" altLang="de-DE" dirty="0" smtClean="0">
              <a:latin typeface="Univers Light" pitchFamily="-84" charset="0"/>
            </a:endParaRP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3276600" y="6524625"/>
            <a:ext cx="2879725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fld id="{6F754304-0817-43E5-BD17-66FA22235D58}" type="slidenum">
              <a:rPr lang="de-DE" sz="1200" smtClean="0">
                <a:solidFill>
                  <a:schemeClr val="tx1"/>
                </a:solidFill>
                <a:latin typeface="Univers 45 Light" charset="0"/>
                <a:ea typeface="ＭＳ Ｐゴシック" charset="0"/>
              </a:rPr>
              <a:t>7</a:t>
            </a:fld>
            <a:endParaRPr lang="de-DE" sz="1200" dirty="0">
              <a:solidFill>
                <a:schemeClr val="tx1"/>
              </a:solidFill>
              <a:latin typeface="Univers 45 Light" charset="0"/>
              <a:ea typeface="ＭＳ Ｐゴシック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669813"/>
            <a:ext cx="5987012" cy="566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1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>
                <a:latin typeface="Univers Light" pitchFamily="-84" charset="0"/>
              </a:rPr>
              <a:t>High </a:t>
            </a:r>
            <a:r>
              <a:rPr lang="de-DE" altLang="de-DE" dirty="0" err="1" smtClean="0">
                <a:latin typeface="Univers Light" pitchFamily="-84" charset="0"/>
              </a:rPr>
              <a:t>level</a:t>
            </a:r>
            <a:r>
              <a:rPr lang="de-DE" altLang="de-DE" dirty="0" smtClean="0">
                <a:latin typeface="Univers Light" pitchFamily="-84" charset="0"/>
              </a:rPr>
              <a:t> </a:t>
            </a:r>
            <a:r>
              <a:rPr lang="de-DE" altLang="de-DE" dirty="0" err="1" smtClean="0">
                <a:latin typeface="Univers Light" pitchFamily="-84" charset="0"/>
              </a:rPr>
              <a:t>overview</a:t>
            </a:r>
            <a:r>
              <a:rPr lang="de-DE" altLang="de-DE" dirty="0" smtClean="0">
                <a:latin typeface="Univers Light" pitchFamily="-84" charset="0"/>
              </a:rPr>
              <a:t> </a:t>
            </a:r>
            <a:r>
              <a:rPr lang="de-DE" altLang="de-DE" dirty="0" err="1" smtClean="0">
                <a:latin typeface="Univers Light" pitchFamily="-84" charset="0"/>
              </a:rPr>
              <a:t>of</a:t>
            </a:r>
            <a:r>
              <a:rPr lang="de-DE" altLang="de-DE" dirty="0" smtClean="0">
                <a:latin typeface="Univers Light" pitchFamily="-84" charset="0"/>
              </a:rPr>
              <a:t> </a:t>
            </a:r>
            <a:r>
              <a:rPr lang="de-DE" altLang="de-DE" dirty="0" err="1" smtClean="0">
                <a:latin typeface="Univers Light" pitchFamily="-84" charset="0"/>
              </a:rPr>
              <a:t>the</a:t>
            </a:r>
            <a:r>
              <a:rPr lang="de-DE" altLang="de-DE" dirty="0" smtClean="0">
                <a:latin typeface="Univers Light" pitchFamily="-84" charset="0"/>
              </a:rPr>
              <a:t> </a:t>
            </a:r>
            <a:r>
              <a:rPr lang="de-DE" altLang="de-DE" dirty="0" err="1" smtClean="0">
                <a:latin typeface="Univers Light" pitchFamily="-84" charset="0"/>
              </a:rPr>
              <a:t>Epiphany</a:t>
            </a:r>
            <a:r>
              <a:rPr lang="de-DE" altLang="de-DE" dirty="0">
                <a:latin typeface="Univers Light" pitchFamily="-84" charset="0"/>
              </a:rPr>
              <a:t> </a:t>
            </a:r>
            <a:r>
              <a:rPr lang="de-DE" altLang="de-DE" dirty="0" err="1" smtClean="0">
                <a:latin typeface="Univers Light" pitchFamily="-84" charset="0"/>
              </a:rPr>
              <a:t>architecture</a:t>
            </a:r>
            <a:endParaRPr lang="de-DE" altLang="de-DE" dirty="0" smtClean="0">
              <a:latin typeface="Univers Light" pitchFamily="-84" charset="0"/>
            </a:endParaRP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3276600" y="6524625"/>
            <a:ext cx="2879725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fld id="{6F754304-0817-43E5-BD17-66FA22235D58}" type="slidenum">
              <a:rPr lang="de-DE" sz="1200" smtClean="0">
                <a:solidFill>
                  <a:schemeClr val="tx1"/>
                </a:solidFill>
                <a:latin typeface="Univers 45 Light" charset="0"/>
                <a:ea typeface="ＭＳ Ｐゴシック" charset="0"/>
              </a:rPr>
              <a:t>8</a:t>
            </a:fld>
            <a:endParaRPr lang="de-DE" sz="1200" dirty="0">
              <a:solidFill>
                <a:schemeClr val="tx1"/>
              </a:solidFill>
              <a:latin typeface="Univers 45 Light" charset="0"/>
              <a:ea typeface="ＭＳ Ｐゴシック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95" y="764704"/>
            <a:ext cx="8783610" cy="516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64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>
                <a:latin typeface="Univers Light" pitchFamily="-84" charset="0"/>
              </a:rPr>
              <a:t>Memory </a:t>
            </a:r>
            <a:r>
              <a:rPr lang="de-DE" altLang="de-DE" dirty="0" err="1" smtClean="0">
                <a:latin typeface="Univers Light" pitchFamily="-84" charset="0"/>
              </a:rPr>
              <a:t>scheme</a:t>
            </a:r>
            <a:r>
              <a:rPr lang="de-DE" altLang="de-DE" dirty="0" smtClean="0">
                <a:latin typeface="Univers Light" pitchFamily="-84" charset="0"/>
              </a:rPr>
              <a:t> </a:t>
            </a:r>
            <a:r>
              <a:rPr lang="de-DE" altLang="de-DE" dirty="0" err="1" smtClean="0">
                <a:latin typeface="Univers Light" pitchFamily="-84" charset="0"/>
              </a:rPr>
              <a:t>of</a:t>
            </a:r>
            <a:r>
              <a:rPr lang="de-DE" altLang="de-DE" dirty="0" smtClean="0">
                <a:latin typeface="Univers Light" pitchFamily="-84" charset="0"/>
              </a:rPr>
              <a:t> </a:t>
            </a:r>
            <a:r>
              <a:rPr lang="de-DE" altLang="de-DE" dirty="0" err="1" smtClean="0">
                <a:latin typeface="Univers Light" pitchFamily="-84" charset="0"/>
              </a:rPr>
              <a:t>the</a:t>
            </a:r>
            <a:r>
              <a:rPr lang="de-DE" altLang="de-DE" dirty="0" smtClean="0">
                <a:latin typeface="Univers Light" pitchFamily="-84" charset="0"/>
              </a:rPr>
              <a:t> </a:t>
            </a:r>
            <a:r>
              <a:rPr lang="de-DE" altLang="de-DE" dirty="0" err="1" smtClean="0">
                <a:latin typeface="Univers Light" pitchFamily="-84" charset="0"/>
              </a:rPr>
              <a:t>Epiphany</a:t>
            </a:r>
            <a:r>
              <a:rPr lang="de-DE" altLang="de-DE" dirty="0" smtClean="0">
                <a:latin typeface="Univers Light" pitchFamily="-84" charset="0"/>
              </a:rPr>
              <a:t> </a:t>
            </a:r>
            <a:r>
              <a:rPr lang="de-DE" altLang="de-DE" dirty="0" err="1" smtClean="0">
                <a:latin typeface="Univers Light" pitchFamily="-84" charset="0"/>
              </a:rPr>
              <a:t>architecture</a:t>
            </a:r>
            <a:endParaRPr lang="de-DE" altLang="de-DE" dirty="0" smtClean="0">
              <a:latin typeface="Univers Light" pitchFamily="-84" charset="0"/>
            </a:endParaRP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3276600" y="6524625"/>
            <a:ext cx="2879725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fld id="{6F754304-0817-43E5-BD17-66FA22235D58}" type="slidenum">
              <a:rPr lang="de-DE" sz="1200" smtClean="0">
                <a:solidFill>
                  <a:schemeClr val="tx1"/>
                </a:solidFill>
                <a:latin typeface="Univers 45 Light" charset="0"/>
                <a:ea typeface="ＭＳ Ｐゴシック" charset="0"/>
              </a:rPr>
              <a:t>9</a:t>
            </a:fld>
            <a:endParaRPr lang="de-DE" sz="1200" dirty="0">
              <a:solidFill>
                <a:schemeClr val="tx1"/>
              </a:solidFill>
              <a:latin typeface="Univers 45 Light" charset="0"/>
              <a:ea typeface="ＭＳ Ｐゴシック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1673907"/>
            <a:ext cx="6048672" cy="4131357"/>
          </a:xfrm>
          <a:prstGeom prst="rect">
            <a:avLst/>
          </a:prstGeom>
        </p:spPr>
      </p:pic>
      <p:sp>
        <p:nvSpPr>
          <p:cNvPr id="5" name="Rectangle 8"/>
          <p:cNvSpPr txBox="1">
            <a:spLocks noChangeArrowheads="1"/>
          </p:cNvSpPr>
          <p:nvPr/>
        </p:nvSpPr>
        <p:spPr bwMode="auto">
          <a:xfrm>
            <a:off x="323850" y="692696"/>
            <a:ext cx="6624414" cy="525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361950" rtl="0" eaLnBrk="1" fontAlgn="base" hangingPunct="1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1pPr>
            <a:lvl2pPr marL="263525" indent="-261938" algn="l" defTabSz="361950" rtl="0" eaLnBrk="1" fontAlgn="base" hangingPunct="1">
              <a:spcBef>
                <a:spcPct val="50000"/>
              </a:spcBef>
              <a:spcAft>
                <a:spcPct val="0"/>
              </a:spcAft>
              <a:buBlip>
                <a:blip r:embed="rId3"/>
              </a:buBlip>
              <a:defRPr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2pPr>
            <a:lvl3pPr marL="712788" indent="-269875" algn="l" defTabSz="361950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C0C0C0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3pPr>
            <a:lvl4pPr marL="1073150" indent="-179388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•"/>
              <a:defRPr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4pPr>
            <a:lvl5pPr marL="15208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5pPr>
            <a:lvl6pPr marL="19780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4352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8924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3496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587" lvl="1" indent="0">
              <a:buNone/>
            </a:pPr>
            <a:r>
              <a:rPr lang="en-US" altLang="de-DE" b="1" kern="0" dirty="0" smtClean="0">
                <a:latin typeface="Univers Light" pitchFamily="-84" charset="0"/>
              </a:rPr>
              <a:t>Attributes:</a:t>
            </a:r>
          </a:p>
          <a:p>
            <a:pPr lvl="1"/>
            <a:r>
              <a:rPr lang="en-US" dirty="0"/>
              <a:t>flat 32 bit address space split into 4096 1-MiB </a:t>
            </a:r>
            <a:r>
              <a:rPr lang="en-US" dirty="0" smtClean="0"/>
              <a:t>chunks</a:t>
            </a:r>
          </a:p>
          <a:p>
            <a:pPr lvl="1"/>
            <a:r>
              <a:rPr lang="en-US" altLang="de-DE" kern="0" dirty="0" smtClean="0">
                <a:latin typeface="Univers Light" pitchFamily="-84" charset="0"/>
              </a:rPr>
              <a:t>Each core is assigned his own 1-MiB chunk</a:t>
            </a:r>
          </a:p>
          <a:p>
            <a:pPr lvl="2"/>
            <a:r>
              <a:rPr lang="en-US" altLang="de-DE" kern="0" dirty="0" smtClean="0">
                <a:latin typeface="Univers Light" pitchFamily="-84" charset="0"/>
              </a:rPr>
              <a:t>But has transparent access to memory of any other core</a:t>
            </a:r>
          </a:p>
          <a:p>
            <a:pPr lvl="1"/>
            <a:r>
              <a:rPr lang="en-US" altLang="de-DE" kern="0" dirty="0" smtClean="0">
                <a:latin typeface="Univers Light" pitchFamily="-84" charset="0"/>
              </a:rPr>
              <a:t>Optimal performance only if data is placed in local memory banks</a:t>
            </a:r>
          </a:p>
        </p:txBody>
      </p:sp>
    </p:spTree>
    <p:extLst>
      <p:ext uri="{BB962C8B-B14F-4D97-AF65-F5344CB8AC3E}">
        <p14:creationId xmlns:p14="http://schemas.microsoft.com/office/powerpoint/2010/main" val="310131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zih_2005-05-31">
  <a:themeElements>
    <a:clrScheme name="zih_2005-05-31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zih_2005-05-31">
      <a:majorFont>
        <a:latin typeface="DIN-Bold"/>
        <a:ea typeface="ＭＳ Ｐゴシック"/>
        <a:cs typeface=""/>
      </a:majorFont>
      <a:minorFont>
        <a:latin typeface="Univers 45 Light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Univers 45 Light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Univers 45 Light" charset="0"/>
            <a:ea typeface="ＭＳ Ｐゴシック" charset="0"/>
          </a:defRPr>
        </a:defPPr>
      </a:lstStyle>
    </a:lnDef>
  </a:objectDefaults>
  <a:extraClrSchemeLst>
    <a:extraClrScheme>
      <a:clrScheme name="zih_2005-05-3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ih_2005-05-3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ih_2005-05-3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ih_2005-05-3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ih_2005-05-3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ih_2005-05-3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ih_2005-05-3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zih_2005-06-06</Template>
  <TotalTime>0</TotalTime>
  <Words>353</Words>
  <Application>Microsoft Office PowerPoint</Application>
  <PresentationFormat>Bildschirmpräsentation (4:3)</PresentationFormat>
  <Paragraphs>82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2" baseType="lpstr">
      <vt:lpstr>ＭＳ Ｐゴシック</vt:lpstr>
      <vt:lpstr>Arial</vt:lpstr>
      <vt:lpstr>DIN-Bold</vt:lpstr>
      <vt:lpstr>Times New Roman</vt:lpstr>
      <vt:lpstr>Univers 45 Light</vt:lpstr>
      <vt:lpstr>Univers Light</vt:lpstr>
      <vt:lpstr>Wingdings</vt:lpstr>
      <vt:lpstr>zih_2005-05-31</vt:lpstr>
      <vt:lpstr>Hauptseminar Rechnerarchitektur und Programmierung</vt:lpstr>
      <vt:lpstr>Structure</vt:lpstr>
      <vt:lpstr>Company history of Adapteva</vt:lpstr>
      <vt:lpstr>Parallella Kickstarter Program</vt:lpstr>
      <vt:lpstr>Motivation for Epiphany multicore architecture</vt:lpstr>
      <vt:lpstr>Parallella Board</vt:lpstr>
      <vt:lpstr>System overview of Parallella board</vt:lpstr>
      <vt:lpstr>High level overview of the Epiphany architecture</vt:lpstr>
      <vt:lpstr>Memory scheme of the Epiphany architecture</vt:lpstr>
      <vt:lpstr>PowerPoint-Präsentation</vt:lpstr>
      <vt:lpstr>Motivation: Implementation of FFT on Epiphany</vt:lpstr>
      <vt:lpstr>Details of implementation</vt:lpstr>
      <vt:lpstr>Data transfer vs calculation time</vt:lpstr>
      <vt:lpstr>Speedup</vt:lpstr>
    </vt:vector>
  </TitlesOfParts>
  <Company>Technische Universität Dresden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ms636315</dc:creator>
  <cp:lastModifiedBy>ms636315</cp:lastModifiedBy>
  <cp:revision>41</cp:revision>
  <dcterms:created xsi:type="dcterms:W3CDTF">2015-06-03T14:34:53Z</dcterms:created>
  <dcterms:modified xsi:type="dcterms:W3CDTF">2015-07-01T17:24:13Z</dcterms:modified>
</cp:coreProperties>
</file>