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77" r:id="rId10"/>
    <p:sldId id="265" r:id="rId11"/>
    <p:sldId id="271" r:id="rId12"/>
    <p:sldId id="268" r:id="rId13"/>
    <p:sldId id="266" r:id="rId14"/>
    <p:sldId id="269" r:id="rId15"/>
    <p:sldId id="267" r:id="rId16"/>
    <p:sldId id="274" r:id="rId17"/>
    <p:sldId id="272" r:id="rId18"/>
    <p:sldId id="270" r:id="rId19"/>
    <p:sldId id="275" r:id="rId20"/>
    <p:sldId id="273" r:id="rId21"/>
    <p:sldId id="276" r:id="rId22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3"/>
            <p14:sldId id="261"/>
            <p14:sldId id="262"/>
            <p14:sldId id="264"/>
            <p14:sldId id="277"/>
            <p14:sldId id="265"/>
            <p14:sldId id="271"/>
            <p14:sldId id="268"/>
            <p14:sldId id="266"/>
            <p14:sldId id="269"/>
            <p14:sldId id="267"/>
            <p14:sldId id="274"/>
            <p14:sldId id="272"/>
            <p14:sldId id="270"/>
            <p14:sldId id="275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56B20"/>
    <a:srgbClr val="F5F6F7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rgbClr val="E56B20"/>
              </a:solidFill>
            </a:ln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dPt>
            <c:idx val="0"/>
            <c:bubble3D val="0"/>
            <c:spPr>
              <a:solidFill>
                <a:srgbClr val="333333"/>
              </a:solidFill>
              <a:ln>
                <a:solidFill>
                  <a:srgbClr val="333333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"/>
            <c:bubble3D val="0"/>
            <c:explosion val="8"/>
            <c:spPr>
              <a:solidFill>
                <a:srgbClr val="E56B20"/>
              </a:solidFill>
              <a:ln>
                <a:solidFill>
                  <a:srgbClr val="E56B2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Lbls>
            <c:dLbl>
              <c:idx val="0"/>
              <c:layout>
                <c:manualLayout>
                  <c:x val="-0.13648637805675906"/>
                  <c:y val="0.18290389925305939"/>
                </c:manualLayout>
              </c:layout>
              <c:tx>
                <c:rich>
                  <a:bodyPr/>
                  <a:lstStyle/>
                  <a:p>
                    <a:fld id="{EBDA967A-562B-4B86-8F28-EB01E44D1BEC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write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4819649668555346"/>
                  <c:y val="6.2921274203536E-4"/>
                </c:manualLayout>
              </c:layout>
              <c:tx>
                <c:rich>
                  <a:bodyPr/>
                  <a:lstStyle/>
                  <a:p>
                    <a:fld id="{9DECE61B-7E0E-4301-80E6-6B6F8EE8C59B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read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20A0D4-BB4B-4435-A16E-BB7C5EEBC792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computation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200891258995912"/>
                      <c:h val="0.12393169440048393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Tabelle1!$B$3:$B$5</c:f>
              <c:strCache>
                <c:ptCount val="3"/>
                <c:pt idx="0">
                  <c:v>write</c:v>
                </c:pt>
                <c:pt idx="1">
                  <c:v>read</c:v>
                </c:pt>
                <c:pt idx="2">
                  <c:v>calculation</c:v>
                </c:pt>
              </c:strCache>
            </c:strRef>
          </c:cat>
          <c:val>
            <c:numRef>
              <c:f>Tabelle1!$C$3:$C$5</c:f>
              <c:numCache>
                <c:formatCode>0.000</c:formatCode>
                <c:ptCount val="3"/>
                <c:pt idx="0">
                  <c:v>7.0019999999999999E-2</c:v>
                </c:pt>
                <c:pt idx="1">
                  <c:v>0.14551</c:v>
                </c:pt>
                <c:pt idx="2">
                  <c:v>0.39352999999999999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60520383030834E-2"/>
          <c:y val="1.19278289530862E-2"/>
          <c:w val="0.91788360508658895"/>
          <c:h val="0.84974308288369582"/>
        </c:manualLayout>
      </c:layout>
      <c:scatterChart>
        <c:scatterStyle val="smoothMarker"/>
        <c:varyColors val="0"/>
        <c:ser>
          <c:idx val="0"/>
          <c:order val="0"/>
          <c:tx>
            <c:v>Speedup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56B20"/>
              </a:solidFill>
              <a:ln w="34925">
                <a:solidFill>
                  <a:srgbClr val="E56B20"/>
                </a:solidFill>
              </a:ln>
              <a:effectLst/>
            </c:spPr>
          </c:marker>
          <c:xVal>
            <c:numRef>
              <c:f>(Tabelle1!$I$3,Tabelle1!$I$4,Tabelle1!$I$5,Tabelle1!$I$6,Tabelle1!$I$8,Tabelle1!$I$10,Tabelle1!$I$11,Tabelle1!$I$14,Tabelle1!$I$18)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16</c:v>
                </c:pt>
              </c:numCache>
            </c:numRef>
          </c:xVal>
          <c:yVal>
            <c:numRef>
              <c:f>(Tabelle1!$V$3,Tabelle1!$V$4,Tabelle1!$V$5,Tabelle1!$V$6,Tabelle1!$V$8,Tabelle1!$V$10,Tabelle1!$V$11,Tabelle1!$V$14,Tabelle1!$V$18)</c:f>
              <c:numCache>
                <c:formatCode>0.00</c:formatCode>
                <c:ptCount val="9"/>
                <c:pt idx="0">
                  <c:v>1</c:v>
                </c:pt>
                <c:pt idx="1">
                  <c:v>2.0020858770858769</c:v>
                </c:pt>
                <c:pt idx="2">
                  <c:v>2.9662320042209993</c:v>
                </c:pt>
                <c:pt idx="3">
                  <c:v>3.9650377833753145</c:v>
                </c:pt>
                <c:pt idx="4">
                  <c:v>5.9670962850644429</c:v>
                </c:pt>
                <c:pt idx="5">
                  <c:v>7.8189946354063178</c:v>
                </c:pt>
                <c:pt idx="6">
                  <c:v>8.9458967947260728</c:v>
                </c:pt>
                <c:pt idx="7">
                  <c:v>11.961398176291793</c:v>
                </c:pt>
                <c:pt idx="8">
                  <c:v>15.659769200159172</c:v>
                </c:pt>
              </c:numCache>
            </c:numRef>
          </c:yVal>
          <c:smooth val="0"/>
        </c:ser>
        <c:ser>
          <c:idx val="1"/>
          <c:order val="1"/>
          <c:tx>
            <c:v>Maximum possible speedup</c:v>
          </c:tx>
          <c:spPr>
            <a:ln w="3175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yVal>
            <c:numRef>
              <c:f>Tabelle1!$R$3:$R$18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61168"/>
        <c:axId val="235861560"/>
      </c:scatterChart>
      <c:valAx>
        <c:axId val="235861168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Number</a:t>
                </a:r>
                <a:r>
                  <a:rPr lang="de-DE" sz="1200" dirty="0" smtClean="0">
                    <a:latin typeface="Univers Light"/>
                  </a:rPr>
                  <a:t> </a:t>
                </a:r>
                <a:r>
                  <a:rPr lang="de-DE" sz="1200" dirty="0" err="1" smtClean="0">
                    <a:latin typeface="Univers Light"/>
                  </a:rPr>
                  <a:t>of</a:t>
                </a:r>
                <a:r>
                  <a:rPr lang="de-DE" sz="1200" baseline="0" dirty="0" smtClean="0">
                    <a:latin typeface="Univers Light"/>
                  </a:rPr>
                  <a:t> </a:t>
                </a:r>
                <a:r>
                  <a:rPr lang="de-DE" sz="1200" baseline="0" dirty="0" err="1" smtClean="0">
                    <a:latin typeface="Univers Light"/>
                  </a:rPr>
                  <a:t>cores</a:t>
                </a:r>
                <a:endParaRPr lang="de-DE" sz="1200" baseline="0" dirty="0" smtClean="0">
                  <a:latin typeface="Univers Light"/>
                </a:endParaRPr>
              </a:p>
            </c:rich>
          </c:tx>
          <c:layout>
            <c:manualLayout>
              <c:xMode val="edge"/>
              <c:yMode val="edge"/>
              <c:x val="0.461949934855723"/>
              <c:y val="0.91127356700626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861560"/>
        <c:crosses val="autoZero"/>
        <c:crossBetween val="midCat"/>
        <c:majorUnit val="1"/>
      </c:valAx>
      <c:valAx>
        <c:axId val="235861560"/>
        <c:scaling>
          <c:orientation val="minMax"/>
          <c:max val="1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Speedup</a:t>
                </a:r>
                <a:endParaRPr lang="de-DE" sz="1200" dirty="0" smtClean="0">
                  <a:latin typeface="Univers Light"/>
                </a:endParaRPr>
              </a:p>
            </c:rich>
          </c:tx>
          <c:layout>
            <c:manualLayout>
              <c:xMode val="edge"/>
              <c:yMode val="edge"/>
              <c:x val="0"/>
              <c:y val="0.38633459918594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nivers Ligh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861168"/>
        <c:crosses val="autoZero"/>
        <c:crossBetween val="midCat"/>
        <c:majorUnit val="1"/>
        <c:min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78442891102089"/>
          <c:y val="0.95584834008342512"/>
          <c:w val="0.45443114217795821"/>
          <c:h val="4.4151659916574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nivers Ligh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32493372368199E-2"/>
          <c:y val="1.19278289530862E-2"/>
          <c:w val="0.92511158818207295"/>
          <c:h val="0.84974308288369582"/>
        </c:manualLayout>
      </c:layout>
      <c:scatterChart>
        <c:scatterStyle val="smoothMarker"/>
        <c:varyColors val="0"/>
        <c:ser>
          <c:idx val="0"/>
          <c:order val="0"/>
          <c:tx>
            <c:v>Speedup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56B20"/>
              </a:solidFill>
              <a:ln w="34925">
                <a:solidFill>
                  <a:srgbClr val="E56B20"/>
                </a:solidFill>
              </a:ln>
              <a:effectLst/>
            </c:spPr>
          </c:marker>
          <c:xVal>
            <c:numRef>
              <c:f>(Tabelle1!$I$3,Tabelle1!$I$4,Tabelle1!$I$5,Tabelle1!$I$6,Tabelle1!$I$8,Tabelle1!$I$10,Tabelle1!$I$11,Tabelle1!$I$14,Tabelle1!$I$18)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16</c:v>
                </c:pt>
              </c:numCache>
            </c:numRef>
          </c:xVal>
          <c:yVal>
            <c:numRef>
              <c:f>(Tabelle1!$W$3,Tabelle1!$W$4,Tabelle1!$W$5,Tabelle1!$W$6,Tabelle1!$W$8,Tabelle1!$W$10,Tabelle1!$W$11,Tabelle1!$W$14,Tabelle1!$W$18)</c:f>
              <c:numCache>
                <c:formatCode>0.00</c:formatCode>
                <c:ptCount val="9"/>
                <c:pt idx="0">
                  <c:v>1</c:v>
                </c:pt>
                <c:pt idx="1">
                  <c:v>1.4833775786063954</c:v>
                </c:pt>
                <c:pt idx="2">
                  <c:v>1.7499712676703825</c:v>
                </c:pt>
                <c:pt idx="3">
                  <c:v>1.9422794821098281</c:v>
                </c:pt>
                <c:pt idx="4">
                  <c:v>2.1613967848397739</c:v>
                </c:pt>
                <c:pt idx="5">
                  <c:v>2.2574499629355076</c:v>
                </c:pt>
                <c:pt idx="6">
                  <c:v>2.3415478066971662</c:v>
                </c:pt>
                <c:pt idx="7">
                  <c:v>2.4477935857246202</c:v>
                </c:pt>
                <c:pt idx="8">
                  <c:v>2.4873805439843175</c:v>
                </c:pt>
              </c:numCache>
            </c:numRef>
          </c:yVal>
          <c:smooth val="0"/>
        </c:ser>
        <c:ser>
          <c:idx val="1"/>
          <c:order val="1"/>
          <c:tx>
            <c:v>Maximum possible speedup according to Amdahl's  Law</c:v>
          </c:tx>
          <c:spPr>
            <a:ln w="3175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yVal>
            <c:numRef>
              <c:f>Tabelle1!$X$3:$X$18</c:f>
              <c:numCache>
                <c:formatCode>0.00</c:formatCode>
                <c:ptCount val="16"/>
                <c:pt idx="0">
                  <c:v>1</c:v>
                </c:pt>
                <c:pt idx="1">
                  <c:v>1.4772432360324526</c:v>
                </c:pt>
                <c:pt idx="2">
                  <c:v>1.7567011498673228</c:v>
                </c:pt>
                <c:pt idx="3">
                  <c:v>1.9402221956755463</c:v>
                </c:pt>
                <c:pt idx="4">
                  <c:v>2.0699710436520342</c:v>
                </c:pt>
                <c:pt idx="5">
                  <c:v>2.1665609381577156</c:v>
                </c:pt>
                <c:pt idx="6">
                  <c:v>2.24126293212213</c:v>
                </c:pt>
                <c:pt idx="7">
                  <c:v>2.3007597614471829</c:v>
                </c:pt>
                <c:pt idx="8">
                  <c:v>2.3492649894998503</c:v>
                </c:pt>
                <c:pt idx="9">
                  <c:v>2.3895669777898094</c:v>
                </c:pt>
                <c:pt idx="10">
                  <c:v>2.4235844824841917</c:v>
                </c:pt>
                <c:pt idx="11">
                  <c:v>2.4526811392366832</c:v>
                </c:pt>
                <c:pt idx="12">
                  <c:v>2.4778526766434457</c:v>
                </c:pt>
                <c:pt idx="13">
                  <c:v>2.4998431522009996</c:v>
                </c:pt>
                <c:pt idx="14">
                  <c:v>2.5192197392512852</c:v>
                </c:pt>
                <c:pt idx="15">
                  <c:v>2.5364223414306575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921056"/>
        <c:axId val="237920272"/>
      </c:scatterChart>
      <c:valAx>
        <c:axId val="237921056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Number</a:t>
                </a:r>
                <a:r>
                  <a:rPr lang="de-DE" sz="1200" dirty="0" smtClean="0">
                    <a:latin typeface="Univers Light"/>
                  </a:rPr>
                  <a:t> </a:t>
                </a:r>
                <a:r>
                  <a:rPr lang="de-DE" sz="1200" dirty="0" err="1" smtClean="0">
                    <a:latin typeface="Univers Light"/>
                  </a:rPr>
                  <a:t>of</a:t>
                </a:r>
                <a:r>
                  <a:rPr lang="de-DE" sz="1200" baseline="0" dirty="0" smtClean="0">
                    <a:latin typeface="Univers Light"/>
                  </a:rPr>
                  <a:t> </a:t>
                </a:r>
                <a:r>
                  <a:rPr lang="de-DE" sz="1200" baseline="0" dirty="0" err="1" smtClean="0">
                    <a:latin typeface="Univers Light"/>
                  </a:rPr>
                  <a:t>cores</a:t>
                </a:r>
                <a:endParaRPr lang="de-DE" sz="1200" baseline="0" dirty="0" smtClean="0">
                  <a:latin typeface="Univers Light"/>
                </a:endParaRPr>
              </a:p>
            </c:rich>
          </c:tx>
          <c:layout>
            <c:manualLayout>
              <c:xMode val="edge"/>
              <c:yMode val="edge"/>
              <c:x val="0.46194993485572317"/>
              <c:y val="0.90023357681999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nivers Ligh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920272"/>
        <c:crosses val="autoZero"/>
        <c:crossBetween val="midCat"/>
        <c:majorUnit val="1"/>
      </c:valAx>
      <c:valAx>
        <c:axId val="237920272"/>
        <c:scaling>
          <c:orientation val="minMax"/>
          <c:max val="2.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Speedup</a:t>
                </a:r>
                <a:endParaRPr lang="de-DE" sz="1200" dirty="0" smtClean="0">
                  <a:latin typeface="Univers Ligh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nivers Ligh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921056"/>
        <c:crosses val="autoZero"/>
        <c:crossBetween val="midCat"/>
        <c:min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55940065428911"/>
          <c:y val="0.93768931935871125"/>
          <c:w val="0.5851179529179954"/>
          <c:h val="5.789472165430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nivers Ligh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9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033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689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959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 smtClean="0"/>
              <a:t>‹Nr.›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‹Nr.›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3568" y="1196752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2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Memory </a:t>
            </a:r>
            <a:r>
              <a:rPr lang="de-DE" altLang="de-DE" dirty="0" err="1" smtClean="0">
                <a:latin typeface="Univers Light" pitchFamily="-84" charset="0"/>
              </a:rPr>
              <a:t>scheme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10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66244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dirty="0"/>
              <a:t>flat 32 bit address space split into 4096 1-MiB </a:t>
            </a:r>
            <a:r>
              <a:rPr lang="en-US" dirty="0" smtClean="0"/>
              <a:t>chunks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Each core is assigned his own 1-MiB chunk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But has transparent access to memory of any other core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Optimal performance only if data is placed in local memory banks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Magic address translation – each core can access all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101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de-DE"/>
              <a:t>Parallella</a:t>
            </a:r>
            <a:r>
              <a:rPr lang="en-US"/>
              <a:t> as a cluster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692696"/>
            <a:ext cx="6144683" cy="3600400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4293096"/>
            <a:ext cx="9000678" cy="1800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dirty="0" smtClean="0"/>
              <a:t>Boards can be combined to one cluster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Gigabit-Ethernet interconnect</a:t>
            </a:r>
          </a:p>
          <a:p>
            <a:pPr marL="1587" lvl="1" indent="0">
              <a:buNone/>
            </a:pPr>
            <a:r>
              <a:rPr lang="en-US" altLang="de-DE" kern="0" dirty="0" smtClean="0">
                <a:latin typeface="Univers Light" pitchFamily="-84" charset="0"/>
                <a:sym typeface="Wingdings" panose="05000000000000000000" pitchFamily="2" charset="2"/>
              </a:rPr>
              <a:t> With thousands of boards put together you can build a supercomputer at low cost</a:t>
            </a:r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9352DA9-9469-4540-AAF8-685331D5FA3C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11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76250"/>
            <a:ext cx="8237249" cy="5502225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0FFA8C7A-97EC-4A52-9231-82675D79AF4C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Motivation: Implementation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1D-FFT on </a:t>
            </a:r>
            <a:r>
              <a:rPr lang="de-DE" dirty="0" err="1" smtClean="0"/>
              <a:t>Epiphany</a:t>
            </a:r>
            <a:endParaRPr lang="de-DE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Fast Fourier Transform is basic operation for many applications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Algorithm to compute the discrete </a:t>
            </a:r>
            <a:r>
              <a:rPr lang="en-US" altLang="de-DE" kern="0" dirty="0" err="1" smtClean="0">
                <a:latin typeface="Univers Light" pitchFamily="-84" charset="0"/>
              </a:rPr>
              <a:t>fourier</a:t>
            </a:r>
            <a:r>
              <a:rPr lang="en-US" altLang="de-DE" kern="0" dirty="0" smtClean="0">
                <a:latin typeface="Univers Light" pitchFamily="-84" charset="0"/>
              </a:rPr>
              <a:t> transform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Concrete example: Filtered </a:t>
            </a:r>
            <a:r>
              <a:rPr lang="en-US" altLang="de-DE" kern="0" dirty="0" err="1" smtClean="0">
                <a:latin typeface="Univers Light" pitchFamily="-84" charset="0"/>
              </a:rPr>
              <a:t>backprojection</a:t>
            </a:r>
            <a:r>
              <a:rPr lang="en-US" altLang="de-DE" kern="0" dirty="0" smtClean="0">
                <a:latin typeface="Univers Light" pitchFamily="-84" charset="0"/>
              </a:rPr>
              <a:t> as CT-Reconstruction algorithm</a:t>
            </a:r>
          </a:p>
        </p:txBody>
      </p:sp>
      <p:sp>
        <p:nvSpPr>
          <p:cNvPr id="7" name="Pfeil nach rechts 6"/>
          <p:cNvSpPr/>
          <p:nvPr/>
        </p:nvSpPr>
        <p:spPr bwMode="auto">
          <a:xfrm>
            <a:off x="2322100" y="3279998"/>
            <a:ext cx="1008112" cy="576064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2223420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42725" y="2644170"/>
            <a:ext cx="1675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FFT + </a:t>
            </a:r>
            <a:r>
              <a:rPr lang="de-DE" dirty="0" err="1" smtClean="0">
                <a:solidFill>
                  <a:schemeClr val="tx1"/>
                </a:solidFill>
              </a:rPr>
              <a:t>Filtering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+ Inverse FFT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07593"/>
            <a:ext cx="1665872" cy="32536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08" y="2407592"/>
            <a:ext cx="1665872" cy="3253656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 bwMode="auto">
          <a:xfrm>
            <a:off x="5642432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35065" y="2987660"/>
            <a:ext cx="168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Backprojection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96952"/>
            <a:ext cx="1944216" cy="1944216"/>
          </a:xfrm>
          <a:prstGeom prst="rect">
            <a:avLst/>
          </a:prstGeom>
        </p:spPr>
      </p:pic>
      <p:sp>
        <p:nvSpPr>
          <p:cNvPr id="16" name="Geschweifte Klammer links 15"/>
          <p:cNvSpPr/>
          <p:nvPr/>
        </p:nvSpPr>
        <p:spPr bwMode="auto">
          <a:xfrm rot="16200000">
            <a:off x="2581573" y="3115172"/>
            <a:ext cx="452463" cy="5256584"/>
          </a:xfrm>
          <a:prstGeom prst="leftBrace">
            <a:avLst/>
          </a:prstGeom>
          <a:noFill/>
          <a:ln>
            <a:solidFill>
              <a:srgbClr val="E56B2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87772" y="5949280"/>
            <a:ext cx="332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Implementation on </a:t>
            </a:r>
            <a:r>
              <a:rPr lang="de-DE" dirty="0" err="1" smtClean="0">
                <a:solidFill>
                  <a:schemeClr val="tx1"/>
                </a:solidFill>
              </a:rPr>
              <a:t>Parallella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6C94473-B4C8-4DF8-B089-2C75D436CBF1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8D6E1A45-D7A9-4C53-B06B-B0B5732DA09A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time (1 </a:t>
            </a:r>
            <a:r>
              <a:rPr lang="de-DE" dirty="0" err="1" smtClean="0"/>
              <a:t>core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528" y="1412776"/>
            <a:ext cx="4824536" cy="3600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Data transfer is the main bottleneck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T</a:t>
            </a:r>
            <a:r>
              <a:rPr lang="en-US" altLang="de-DE" kern="0" dirty="0" smtClean="0">
                <a:latin typeface="Univers Light" pitchFamily="-84" charset="0"/>
              </a:rPr>
              <a:t>o increase performance, more calculation per memory transfer is necessary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Due to </a:t>
            </a:r>
            <a:r>
              <a:rPr lang="en-US" altLang="de-DE" kern="0" dirty="0" err="1" smtClean="0">
                <a:latin typeface="Univers Light" pitchFamily="-84" charset="0"/>
              </a:rPr>
              <a:t>Amdahls</a:t>
            </a:r>
            <a:r>
              <a:rPr lang="en-US" altLang="de-DE" kern="0" dirty="0" smtClean="0">
                <a:latin typeface="Univers Light" pitchFamily="-84" charset="0"/>
              </a:rPr>
              <a:t> law speedup cannot exceed 2.5 with 16 cores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Maximum speedup of 2.9 possible</a:t>
            </a:r>
          </a:p>
          <a:p>
            <a:pPr marL="1587" lvl="1" indent="0">
              <a:buNone/>
            </a:pPr>
            <a:r>
              <a:rPr lang="en-US" altLang="de-DE" kern="0" dirty="0" smtClean="0">
                <a:latin typeface="Univers Light" pitchFamily="-84" charset="0"/>
                <a:sym typeface="Wingdings" panose="05000000000000000000" pitchFamily="2" charset="2"/>
              </a:rPr>
              <a:t>TODO: reason</a:t>
            </a:r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383855AE-4852-4B70-8B9F-6BA2A01ECF1A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681104"/>
              </p:ext>
            </p:extLst>
          </p:nvPr>
        </p:nvGraphicFramePr>
        <p:xfrm>
          <a:off x="4932040" y="764704"/>
          <a:ext cx="3888432" cy="4608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07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de-DE" dirty="0" smtClean="0">
                <a:latin typeface="Univers Light" pitchFamily="-84" charset="0"/>
              </a:rPr>
              <a:t>Performance results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/>
            <a:r>
              <a:rPr lang="en-GB" altLang="de-DE" dirty="0" smtClean="0">
                <a:latin typeface="Univers Light" pitchFamily="-84" charset="0"/>
              </a:rPr>
              <a:t>Results measured for 500 FFTs of size </a:t>
            </a:r>
            <a:r>
              <a:rPr lang="en-GB" altLang="de-DE" dirty="0" smtClean="0">
                <a:latin typeface="Univers Light" pitchFamily="-84" charset="0"/>
              </a:rPr>
              <a:t>256</a:t>
            </a: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r>
              <a:rPr lang="en-GB" altLang="de-DE" dirty="0" smtClean="0">
                <a:latin typeface="Univers Light" pitchFamily="-84" charset="0"/>
              </a:rPr>
              <a:t>Small memory transfer rate to local memory banks</a:t>
            </a:r>
          </a:p>
          <a:p>
            <a:pPr lvl="1"/>
            <a:r>
              <a:rPr lang="en-GB" altLang="de-DE" dirty="0" smtClean="0">
                <a:latin typeface="Univers Light" pitchFamily="-84" charset="0"/>
              </a:rPr>
              <a:t>Read = read + write </a:t>
            </a:r>
            <a:r>
              <a:rPr lang="en-GB" altLang="de-DE" dirty="0" smtClean="0">
                <a:latin typeface="Univers Light" pitchFamily="-84" charset="0"/>
                <a:sym typeface="Wingdings" panose="05000000000000000000" pitchFamily="2" charset="2"/>
              </a:rPr>
              <a:t> half performance compared to write</a:t>
            </a:r>
            <a:endParaRPr lang="en-GB" altLang="de-DE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GB" altLang="de-DE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GB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en-GB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16</a:t>
            </a:fld>
            <a:endParaRPr lang="en-GB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646015"/>
                  </p:ext>
                </p:extLst>
              </p:nvPr>
            </p:nvGraphicFramePr>
            <p:xfrm>
              <a:off x="971600" y="1397000"/>
              <a:ext cx="6999913" cy="35712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802380"/>
                    <a:gridCol w="1529080"/>
                    <a:gridCol w="1668453"/>
                  </a:tblGrid>
                  <a:tr h="185420">
                    <a:tc>
                      <a:txBody>
                        <a:bodyPr/>
                        <a:lstStyle/>
                        <a:p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 core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16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Write time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70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Computation 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394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25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 Speedup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Read 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148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95517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floating point operations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</a:rPr>
                                  <m:t>13,9</m:t>
                                </m:r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</a:rPr>
                                  <m:t>13,9</m:t>
                                </m:r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MFLOP/s in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computation part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35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556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MFLOP/s in whole program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23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57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rate: write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 rate: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7,01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6,9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646015"/>
                  </p:ext>
                </p:extLst>
              </p:nvPr>
            </p:nvGraphicFramePr>
            <p:xfrm>
              <a:off x="971600" y="1397000"/>
              <a:ext cx="6999913" cy="35712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802380"/>
                    <a:gridCol w="1529080"/>
                    <a:gridCol w="166845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 core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16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Write time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70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Computation 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394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25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 Speedup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Read 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148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floating point operations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9004" t="-485000" r="-10996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9708" t="-485000" r="-730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MFLOP/s in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computation part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35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556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MFLOP/s in whole program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23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57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rate: write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 rate: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7,01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6,9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19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parallelisable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411244"/>
              </p:ext>
            </p:extLst>
          </p:nvPr>
        </p:nvGraphicFramePr>
        <p:xfrm>
          <a:off x="251520" y="772769"/>
          <a:ext cx="8785298" cy="5751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73BB568E-428D-4714-9BDD-0DA9C99A8409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Overall </a:t>
            </a:r>
            <a:r>
              <a:rPr lang="de-DE" dirty="0" err="1" smtClean="0"/>
              <a:t>Speedup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553135"/>
              </p:ext>
            </p:extLst>
          </p:nvPr>
        </p:nvGraphicFramePr>
        <p:xfrm>
          <a:off x="323850" y="772769"/>
          <a:ext cx="8712968" cy="5751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1EF1402-2061-449F-956F-AFB3BEEF5027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- GPUs</a:t>
            </a:r>
            <a:endParaRPr 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Comparison with </a:t>
            </a:r>
            <a:r>
              <a:rPr lang="en-US" altLang="de-DE" i="1" kern="0" dirty="0" smtClean="0">
                <a:latin typeface="Univers Light" pitchFamily="-84" charset="0"/>
              </a:rPr>
              <a:t>Intel Core i7 2600</a:t>
            </a:r>
            <a:r>
              <a:rPr lang="en-US" altLang="de-DE" kern="0" dirty="0" smtClean="0">
                <a:latin typeface="Univers Light" pitchFamily="-84" charset="0"/>
              </a:rPr>
              <a:t> combined with </a:t>
            </a:r>
            <a:r>
              <a:rPr lang="en-US" altLang="de-DE" i="1" kern="0" dirty="0" err="1" smtClean="0">
                <a:latin typeface="Univers Light" pitchFamily="-84" charset="0"/>
              </a:rPr>
              <a:t>Nvidia</a:t>
            </a:r>
            <a:r>
              <a:rPr lang="en-US" altLang="de-DE" i="1" kern="0" dirty="0" smtClean="0">
                <a:latin typeface="Univers Light" pitchFamily="-84" charset="0"/>
              </a:rPr>
              <a:t> </a:t>
            </a:r>
            <a:r>
              <a:rPr lang="en-US" altLang="de-DE" i="1" kern="0" dirty="0" err="1" smtClean="0">
                <a:latin typeface="Univers Light" pitchFamily="-84" charset="0"/>
              </a:rPr>
              <a:t>Geforce</a:t>
            </a:r>
            <a:r>
              <a:rPr lang="en-US" altLang="de-DE" i="1" kern="0" dirty="0" smtClean="0">
                <a:latin typeface="Univers Light" pitchFamily="-84" charset="0"/>
              </a:rPr>
              <a:t> 750Ti </a:t>
            </a:r>
            <a:r>
              <a:rPr lang="en-US" altLang="de-DE" kern="0" dirty="0" smtClean="0">
                <a:latin typeface="Univers Light" pitchFamily="-84" charset="0"/>
              </a:rPr>
              <a:t>in terms of energy efficiency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Identical implementation with use of </a:t>
            </a:r>
            <a:r>
              <a:rPr lang="en-US" altLang="de-DE" i="1" kern="0" dirty="0" err="1" smtClean="0">
                <a:latin typeface="Univers Light" pitchFamily="-84" charset="0"/>
              </a:rPr>
              <a:t>cufft</a:t>
            </a:r>
            <a:r>
              <a:rPr lang="en-US" altLang="de-DE" kern="0" dirty="0" smtClean="0">
                <a:latin typeface="Univers Light" pitchFamily="-84" charset="0"/>
              </a:rPr>
              <a:t>-Library from </a:t>
            </a:r>
            <a:r>
              <a:rPr lang="en-US" altLang="de-DE" kern="0" dirty="0" err="1" smtClean="0">
                <a:latin typeface="Univers Light" pitchFamily="-84" charset="0"/>
              </a:rPr>
              <a:t>Nvidia</a:t>
            </a:r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522002"/>
                  </p:ext>
                </p:extLst>
              </p:nvPr>
            </p:nvGraphicFramePr>
            <p:xfrm>
              <a:off x="755576" y="1988840"/>
              <a:ext cx="7879080" cy="3688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83108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Peak Performance</a:t>
                          </a:r>
                          <a:r>
                            <a:rPr lang="en-GB" b="0" baseline="0" noProof="0" dirty="0" smtClean="0">
                              <a:latin typeface="Univers Light"/>
                            </a:rPr>
                            <a:t> Single Precision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1,472 TFLOP/s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Streaming Multiprocessors (SMs)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5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cuda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640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Bandwidth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86,4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GByte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Architecture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Maxwell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 bus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interface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128 Bit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Manufacturing </a:t>
                          </a:r>
                          <a:r>
                            <a:rPr lang="de-DE" sz="180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Process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TSMC 28nm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242147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Thermal Design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Power (TDP)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60 Watt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Launch Date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02/18/14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Die </a:t>
                          </a:r>
                          <a:r>
                            <a:rPr lang="de-DE" dirty="0" err="1" smtClean="0">
                              <a:latin typeface="Univers Light"/>
                            </a:rPr>
                            <a:t>size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148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baseline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de-DE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522002"/>
                  </p:ext>
                </p:extLst>
              </p:nvPr>
            </p:nvGraphicFramePr>
            <p:xfrm>
              <a:off x="755576" y="1988840"/>
              <a:ext cx="7879080" cy="3688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83108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Peak Performance</a:t>
                          </a:r>
                          <a:r>
                            <a:rPr lang="en-GB" b="0" baseline="0" noProof="0" dirty="0" smtClean="0">
                              <a:latin typeface="Univers Light"/>
                            </a:rPr>
                            <a:t> Single Precision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1,472 TFLOP/s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Streaming Multiprocessors (SMs)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5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cuda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640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Bandwidth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86,4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GByte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Architecture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Maxwell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 bus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interface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128 Bit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Manufacturing </a:t>
                          </a:r>
                          <a:r>
                            <a:rPr lang="de-DE" sz="180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Process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TSMC 28nm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Thermal Design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Power (TDP)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60 Watt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Launch Date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02/18/14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Die </a:t>
                          </a:r>
                          <a:r>
                            <a:rPr lang="de-DE" dirty="0" err="1" smtClean="0">
                              <a:latin typeface="Univers Light"/>
                            </a:rPr>
                            <a:t>size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483" t="-918333" r="-399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The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The 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the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Implementation details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Performance results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current architectures - GPUs</a:t>
            </a:r>
          </a:p>
          <a:p>
            <a:pPr lvl="1"/>
            <a:r>
              <a:rPr lang="en-US" dirty="0"/>
              <a:t>Assessing the </a:t>
            </a:r>
            <a:r>
              <a:rPr lang="en-US" dirty="0" err="1"/>
              <a:t>Parallella's</a:t>
            </a:r>
            <a:r>
              <a:rPr lang="en-US" dirty="0"/>
              <a:t> p</a:t>
            </a:r>
            <a:r>
              <a:rPr lang="en-US" dirty="0" smtClean="0"/>
              <a:t>otential </a:t>
            </a:r>
            <a:r>
              <a:rPr lang="en-US" dirty="0"/>
              <a:t>for HPC</a:t>
            </a: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Parallella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GeForce</a:t>
            </a:r>
            <a:r>
              <a:rPr lang="de-DE" dirty="0" smtClean="0"/>
              <a:t> 750 </a:t>
            </a:r>
            <a:r>
              <a:rPr lang="de-DE" dirty="0" err="1" smtClean="0"/>
              <a:t>Ti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To stay fair comparison in terms of energy </a:t>
            </a:r>
            <a:r>
              <a:rPr lang="en-US" altLang="de-DE" kern="0" dirty="0" err="1" smtClean="0">
                <a:latin typeface="Univers Light" pitchFamily="-84" charset="0"/>
              </a:rPr>
              <a:t>efficieny</a:t>
            </a:r>
            <a:r>
              <a:rPr lang="en-US" altLang="de-DE" kern="0" dirty="0" smtClean="0">
                <a:latin typeface="Univers Light" pitchFamily="-84" charset="0"/>
              </a:rPr>
              <a:t> and chip area</a:t>
            </a: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20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Assessing the </a:t>
            </a:r>
            <a:r>
              <a:rPr lang="en-US" dirty="0" err="1"/>
              <a:t>Parallella's</a:t>
            </a:r>
            <a:r>
              <a:rPr lang="en-US" dirty="0"/>
              <a:t> Potential for HPC</a:t>
            </a:r>
            <a:endParaRPr lang="en-US" alt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Pros: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21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sz="2000" dirty="0" smtClean="0">
                <a:latin typeface="Univers Light" pitchFamily="-84" charset="0"/>
              </a:rPr>
              <a:t>Feb 2008: Founded by Andreas </a:t>
            </a:r>
            <a:r>
              <a:rPr lang="en-US" altLang="de-DE" sz="2000" dirty="0" err="1" smtClean="0">
                <a:latin typeface="Univers Light" pitchFamily="-84" charset="0"/>
              </a:rPr>
              <a:t>Oloffson</a:t>
            </a:r>
            <a:endParaRPr lang="en-US" altLang="de-DE" sz="2000" dirty="0" smtClean="0">
              <a:latin typeface="Univers Light" pitchFamily="-84" charset="0"/>
            </a:endParaRPr>
          </a:p>
          <a:p>
            <a:pPr lvl="2"/>
            <a:r>
              <a:rPr lang="en-US" altLang="de-DE" sz="2000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Jun 2009: </a:t>
            </a:r>
            <a:r>
              <a:rPr lang="en-US" altLang="de-DE" sz="2000" dirty="0" err="1" smtClean="0">
                <a:latin typeface="Univers Light" pitchFamily="-84" charset="0"/>
              </a:rPr>
              <a:t>Tapeout</a:t>
            </a:r>
            <a:r>
              <a:rPr lang="en-US" altLang="de-DE" sz="2000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sz="2000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sz="2000" dirty="0" err="1" smtClean="0">
                <a:latin typeface="Univers Light" pitchFamily="-84" charset="0"/>
              </a:rPr>
              <a:t>Bittware</a:t>
            </a:r>
            <a:endParaRPr lang="en-US" altLang="de-DE" sz="2000" dirty="0" smtClean="0">
              <a:latin typeface="Univers Light" pitchFamily="-84" charset="0"/>
            </a:endParaRP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Oct 2012: Launch of </a:t>
            </a:r>
            <a:r>
              <a:rPr lang="en-US" altLang="de-DE" sz="2000" dirty="0" err="1" smtClean="0">
                <a:latin typeface="Univers Light" pitchFamily="-84" charset="0"/>
              </a:rPr>
              <a:t>Parallella</a:t>
            </a:r>
            <a:r>
              <a:rPr lang="en-US" altLang="de-DE" sz="2000" dirty="0" smtClean="0">
                <a:latin typeface="Univers Light" pitchFamily="-84" charset="0"/>
              </a:rPr>
              <a:t> </a:t>
            </a:r>
            <a:r>
              <a:rPr lang="en-US" altLang="de-DE" sz="2000" dirty="0" err="1" smtClean="0">
                <a:latin typeface="Univers Light" pitchFamily="-84" charset="0"/>
              </a:rPr>
              <a:t>kickstarter</a:t>
            </a:r>
            <a:r>
              <a:rPr lang="en-US" altLang="de-DE" sz="2000" dirty="0" smtClean="0">
                <a:latin typeface="Univers Light" pitchFamily="-84" charset="0"/>
              </a:rPr>
              <a:t> project 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Jul 2013: first </a:t>
            </a:r>
            <a:r>
              <a:rPr lang="en-US" altLang="de-DE" sz="2000" dirty="0" err="1" smtClean="0">
                <a:latin typeface="Univers Light" pitchFamily="-84" charset="0"/>
              </a:rPr>
              <a:t>Parallella</a:t>
            </a:r>
            <a:r>
              <a:rPr lang="en-US" altLang="de-DE" sz="2000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sz="2000" dirty="0" err="1" smtClean="0">
                <a:latin typeface="Univers Light" pitchFamily="-84" charset="0"/>
              </a:rPr>
              <a:t>Parallella</a:t>
            </a:r>
            <a:r>
              <a:rPr lang="en-US" altLang="de-DE" sz="2000" dirty="0" smtClean="0">
                <a:latin typeface="Univers Light" pitchFamily="-84" charset="0"/>
              </a:rPr>
              <a:t> boards to </a:t>
            </a:r>
            <a:r>
              <a:rPr lang="en-US" altLang="de-DE" sz="2000" dirty="0">
                <a:latin typeface="Univers Light" pitchFamily="-84" charset="0"/>
              </a:rPr>
              <a:t>K</a:t>
            </a:r>
            <a:r>
              <a:rPr lang="en-US" altLang="de-DE" sz="2000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898,921$ from 4,965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Affordable: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latin typeface="Univers Light" pitchFamily="-84" charset="0"/>
              </a:rPr>
              <a:t>Motivation </a:t>
            </a:r>
            <a:r>
              <a:rPr lang="de-DE" altLang="de-DE" dirty="0" err="1" smtClean="0">
                <a:latin typeface="Univers Light" pitchFamily="-84" charset="0"/>
              </a:rPr>
              <a:t>for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/>
              <a:t>multicore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704"/>
            <a:ext cx="8351838" cy="5108744"/>
          </a:xfrm>
        </p:spPr>
      </p:pic>
    </p:spTree>
    <p:extLst>
      <p:ext uri="{BB962C8B-B14F-4D97-AF65-F5344CB8AC3E}">
        <p14:creationId xmlns:p14="http://schemas.microsoft.com/office/powerpoint/2010/main" val="828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3151"/>
            <a:ext cx="6272265" cy="5114121"/>
          </a:xfrm>
          <a:prstGeom prst="rect">
            <a:avLst/>
          </a:prstGeom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Board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6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Peak Performance: 26 GFLOP/s (single precision)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System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board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69813"/>
            <a:ext cx="59870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High </a:t>
            </a:r>
            <a:r>
              <a:rPr lang="de-DE" altLang="de-DE" dirty="0" err="1" smtClean="0">
                <a:latin typeface="Univers Light" pitchFamily="-84" charset="0"/>
              </a:rPr>
              <a:t>level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64704"/>
            <a:ext cx="8783610" cy="51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eMesh</a:t>
            </a:r>
            <a:r>
              <a:rPr lang="de-DE" altLang="de-DE" dirty="0" smtClean="0">
                <a:latin typeface="Univers Light" pitchFamily="-84" charset="0"/>
              </a:rPr>
              <a:t> Network on Chip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94907"/>
            <a:ext cx="3285174" cy="5138349"/>
          </a:xfrm>
          <a:prstGeom prst="rect">
            <a:avLst/>
          </a:prstGeom>
        </p:spPr>
      </p:pic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5328270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altLang="de-DE" dirty="0" smtClean="0"/>
              <a:t>Only nearest neighbor connections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Connections to North, East, South and West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1.5 clock cycles latency per hop (write)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Three separate orthogonal networks:</a:t>
            </a:r>
          </a:p>
          <a:p>
            <a:pPr lvl="2"/>
            <a:r>
              <a:rPr lang="en-US" altLang="de-DE" kern="0" dirty="0" err="1" smtClean="0">
                <a:latin typeface="Univers Light" pitchFamily="-84" charset="0"/>
              </a:rPr>
              <a:t>cMesh</a:t>
            </a:r>
            <a:r>
              <a:rPr lang="en-US" altLang="de-DE" kern="0" dirty="0" smtClean="0">
                <a:latin typeface="Univers Light" pitchFamily="-84" charset="0"/>
              </a:rPr>
              <a:t>: used for on-chip write transactions</a:t>
            </a:r>
          </a:p>
          <a:p>
            <a:pPr lvl="2"/>
            <a:r>
              <a:rPr lang="en-US" altLang="de-DE" kern="0" dirty="0" err="1" smtClean="0">
                <a:latin typeface="Univers Light" pitchFamily="-84" charset="0"/>
              </a:rPr>
              <a:t>xMesh</a:t>
            </a:r>
            <a:r>
              <a:rPr lang="en-US" altLang="de-DE" kern="0" dirty="0" smtClean="0">
                <a:latin typeface="Univers Light" pitchFamily="-84" charset="0"/>
              </a:rPr>
              <a:t>: used for off-chip write transactions</a:t>
            </a:r>
          </a:p>
          <a:p>
            <a:pPr lvl="2"/>
            <a:r>
              <a:rPr lang="en-US" altLang="de-DE" kern="0" dirty="0" err="1" smtClean="0">
                <a:latin typeface="Univers Light" pitchFamily="-84" charset="0"/>
              </a:rPr>
              <a:t>rMesh</a:t>
            </a:r>
            <a:r>
              <a:rPr lang="en-US" altLang="de-DE" kern="0" dirty="0" smtClean="0">
                <a:latin typeface="Univers Light" pitchFamily="-84" charset="0"/>
              </a:rPr>
              <a:t>: used for all read requests</a:t>
            </a:r>
          </a:p>
        </p:txBody>
      </p:sp>
    </p:spTree>
    <p:extLst>
      <p:ext uri="{BB962C8B-B14F-4D97-AF65-F5344CB8AC3E}">
        <p14:creationId xmlns:p14="http://schemas.microsoft.com/office/powerpoint/2010/main" val="8208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692</Words>
  <Application>Microsoft Office PowerPoint</Application>
  <PresentationFormat>Bildschirmpräsentation (4:3)</PresentationFormat>
  <Paragraphs>190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Cambria Math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Motivation for Epiphany multicore architecture</vt:lpstr>
      <vt:lpstr>Parallella Board</vt:lpstr>
      <vt:lpstr>System overview of Parallella board</vt:lpstr>
      <vt:lpstr>High level overview of the Epiphany architecture</vt:lpstr>
      <vt:lpstr>eMesh Network on Chip</vt:lpstr>
      <vt:lpstr>Memory scheme of the Epiphany architecture</vt:lpstr>
      <vt:lpstr>Example: Parallella as a cluster</vt:lpstr>
      <vt:lpstr>Future ideas for Epiphany architecture</vt:lpstr>
      <vt:lpstr>Motivation: Implementation of the 1D-FFT on Epiphany</vt:lpstr>
      <vt:lpstr>Details of implementation</vt:lpstr>
      <vt:lpstr>Data transfer vs calculation time (1 core)</vt:lpstr>
      <vt:lpstr>Performance results</vt:lpstr>
      <vt:lpstr>Speedup of parallelisable calculation part</vt:lpstr>
      <vt:lpstr>Overall Speedup</vt:lpstr>
      <vt:lpstr>Comparison with actual architecture - GPUs</vt:lpstr>
      <vt:lpstr>Comparison of Parallella with GeForce 750 Ti </vt:lpstr>
      <vt:lpstr>Assessing the Parallella's Potential for HPC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128</cp:revision>
  <dcterms:created xsi:type="dcterms:W3CDTF">2015-06-03T14:34:53Z</dcterms:created>
  <dcterms:modified xsi:type="dcterms:W3CDTF">2015-07-08T16:26:15Z</dcterms:modified>
</cp:coreProperties>
</file>