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activeX/activeX4.xml" ContentType="application/vnd.ms-office.activeX+xml"/>
  <Override PartName="/ppt/activeX/activeX15.xml" ContentType="application/vnd.ms-office.activeX+xml"/>
  <Override PartName="/ppt/activeX/activeX17.xml" ContentType="application/vnd.ms-office.activeX+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activeX/activeX2.xml" ContentType="application/vnd.ms-office.activeX+xml"/>
  <Override PartName="/ppt/activeX/activeX13.xml" ContentType="application/vnd.ms-office.activeX+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activeX/activeX11.xml" ContentType="application/vnd.ms-office.activeX+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activeX/activeX8.xml" ContentType="application/vnd.ms-office.activeX+xml"/>
  <Override PartName="/ppt/activeX/activeX9.xml" ContentType="application/vnd.ms-office.activeX+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activeX/activeX6.xml" ContentType="application/vnd.ms-office.activeX+xml"/>
  <Override PartName="/ppt/activeX/activeX7.xml" ContentType="application/vnd.ms-office.activeX+xml"/>
  <Override PartName="/ppt/activeX/activeX18.xml" ContentType="application/vnd.ms-office.activeX+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ms-office.activeX"/>
  <Override PartName="/ppt/activeX/activeX5.xml" ContentType="application/vnd.ms-office.activeX+xml"/>
  <Override PartName="/ppt/activeX/activeX16.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activeX/activeX3.xml" ContentType="application/vnd.ms-office.activeX+xml"/>
  <Override PartName="/ppt/activeX/activeX14.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activeX/activeX1.xml" ContentType="application/vnd.ms-office.activeX+xml"/>
  <Override PartName="/ppt/activeX/activeX12.xml" ContentType="application/vnd.ms-office.activeX+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activeX/activeX10.xml" ContentType="application/vnd.ms-office.activeX+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sldIdLst>
    <p:sldId id="271" r:id="rId2"/>
    <p:sldId id="279" r:id="rId3"/>
    <p:sldId id="325" r:id="rId4"/>
    <p:sldId id="326" r:id="rId5"/>
    <p:sldId id="338" r:id="rId6"/>
    <p:sldId id="323" r:id="rId7"/>
    <p:sldId id="300" r:id="rId8"/>
    <p:sldId id="299" r:id="rId9"/>
    <p:sldId id="306" r:id="rId10"/>
    <p:sldId id="301" r:id="rId11"/>
    <p:sldId id="312" r:id="rId12"/>
    <p:sldId id="337" r:id="rId13"/>
    <p:sldId id="330" r:id="rId14"/>
    <p:sldId id="313" r:id="rId15"/>
    <p:sldId id="314" r:id="rId16"/>
    <p:sldId id="339" r:id="rId17"/>
    <p:sldId id="340" r:id="rId18"/>
    <p:sldId id="331" r:id="rId19"/>
    <p:sldId id="336" r:id="rId20"/>
    <p:sldId id="333" r:id="rId21"/>
    <p:sldId id="334" r:id="rId22"/>
    <p:sldId id="342" r:id="rId23"/>
  </p:sldIdLst>
  <p:sldSz cx="9144000" cy="6858000" type="screen4x3"/>
  <p:notesSz cx="7045325" cy="9345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56F0B"/>
    <a:srgbClr val="000000"/>
    <a:srgbClr val="99CCFF"/>
    <a:srgbClr val="CCECFF"/>
    <a:srgbClr val="FFCC00"/>
    <a:srgbClr val="030212"/>
    <a:srgbClr val="FE6B1A"/>
    <a:srgbClr val="1911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7" autoAdjust="0"/>
    <p:restoredTop sz="94660"/>
  </p:normalViewPr>
  <p:slideViewPr>
    <p:cSldViewPr>
      <p:cViewPr>
        <p:scale>
          <a:sx n="70" d="100"/>
          <a:sy n="70" d="100"/>
        </p:scale>
        <p:origin x="-1230" y="-1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16.xml.rels><?xml version="1.0" encoding="UTF-8" standalone="yes"?>
<Relationships xmlns="http://schemas.openxmlformats.org/package/2006/relationships"><Relationship Id="rId1" Type="http://schemas.microsoft.com/office/2006/relationships/activeXControlBinary" Target="activeX16.bin"/></Relationships>
</file>

<file path=ppt/activeX/_rels/activeX17.xml.rels><?xml version="1.0" encoding="UTF-8" standalone="yes"?>
<Relationships xmlns="http://schemas.openxmlformats.org/package/2006/relationships"><Relationship Id="rId1" Type="http://schemas.microsoft.com/office/2006/relationships/activeXControlBinary" Target="activeX17.bin"/></Relationships>
</file>

<file path=ppt/activeX/_rels/activeX18.xml.rels><?xml version="1.0" encoding="UTF-8" standalone="yes"?>
<Relationships xmlns="http://schemas.openxmlformats.org/package/2006/relationships"><Relationship Id="rId1" Type="http://schemas.microsoft.com/office/2006/relationships/activeXControlBinary" Target="activeX18.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5512D11C-5CC6-11CF-8D67-00AA00BDCE1D}" ax:persistence="persistStream" r:id="rId1"/>
</file>

<file path=ppt/activeX/activeX10.xml><?xml version="1.0" encoding="utf-8"?>
<ax:ocx xmlns:ax="http://schemas.microsoft.com/office/2006/activeX" xmlns:r="http://schemas.openxmlformats.org/officeDocument/2006/relationships" ax:classid="{5512D11C-5CC6-11CF-8D67-00AA00BDCE1D}" ax:persistence="persistStream" r:id="rId1"/>
</file>

<file path=ppt/activeX/activeX11.xml><?xml version="1.0" encoding="utf-8"?>
<ax:ocx xmlns:ax="http://schemas.microsoft.com/office/2006/activeX" xmlns:r="http://schemas.openxmlformats.org/officeDocument/2006/relationships" ax:classid="{5512D11C-5CC6-11CF-8D67-00AA00BDCE1D}" ax:persistence="persistStream" r:id="rId1"/>
</file>

<file path=ppt/activeX/activeX12.xml><?xml version="1.0" encoding="utf-8"?>
<ax:ocx xmlns:ax="http://schemas.microsoft.com/office/2006/activeX" xmlns:r="http://schemas.openxmlformats.org/officeDocument/2006/relationships" ax:classid="{5512D11C-5CC6-11CF-8D67-00AA00BDCE1D}" ax:persistence="persistStream" r:id="rId1"/>
</file>

<file path=ppt/activeX/activeX13.xml><?xml version="1.0" encoding="utf-8"?>
<ax:ocx xmlns:ax="http://schemas.microsoft.com/office/2006/activeX" xmlns:r="http://schemas.openxmlformats.org/officeDocument/2006/relationships" ax:classid="{5512D11C-5CC6-11CF-8D67-00AA00BDCE1D}" ax:persistence="persistStream" r:id="rId1"/>
</file>

<file path=ppt/activeX/activeX14.xml><?xml version="1.0" encoding="utf-8"?>
<ax:ocx xmlns:ax="http://schemas.microsoft.com/office/2006/activeX" xmlns:r="http://schemas.openxmlformats.org/officeDocument/2006/relationships" ax:classid="{5512D11C-5CC6-11CF-8D67-00AA00BDCE1D}" ax:persistence="persistStream" r:id="rId1"/>
</file>

<file path=ppt/activeX/activeX15.xml><?xml version="1.0" encoding="utf-8"?>
<ax:ocx xmlns:ax="http://schemas.microsoft.com/office/2006/activeX" xmlns:r="http://schemas.openxmlformats.org/officeDocument/2006/relationships" ax:classid="{5512D11C-5CC6-11CF-8D67-00AA00BDCE1D}" ax:persistence="persistStream" r:id="rId1"/>
</file>

<file path=ppt/activeX/activeX16.xml><?xml version="1.0" encoding="utf-8"?>
<ax:ocx xmlns:ax="http://schemas.microsoft.com/office/2006/activeX" xmlns:r="http://schemas.openxmlformats.org/officeDocument/2006/relationships" ax:classid="{5512D11C-5CC6-11CF-8D67-00AA00BDCE1D}" ax:persistence="persistStream" r:id="rId1"/>
</file>

<file path=ppt/activeX/activeX17.xml><?xml version="1.0" encoding="utf-8"?>
<ax:ocx xmlns:ax="http://schemas.microsoft.com/office/2006/activeX" xmlns:r="http://schemas.openxmlformats.org/officeDocument/2006/relationships" ax:classid="{5512D11C-5CC6-11CF-8D67-00AA00BDCE1D}" ax:persistence="persistStream" r:id="rId1"/>
</file>

<file path=ppt/activeX/activeX18.xml><?xml version="1.0" encoding="utf-8"?>
<ax:ocx xmlns:ax="http://schemas.microsoft.com/office/2006/activeX" xmlns:r="http://schemas.openxmlformats.org/officeDocument/2006/relationships" ax:classid="{5512D11C-5CC6-11CF-8D67-00AA00BDCE1D}" ax:persistence="persistStream" r:id="rId1"/>
</file>

<file path=ppt/activeX/activeX2.xml><?xml version="1.0" encoding="utf-8"?>
<ax:ocx xmlns:ax="http://schemas.microsoft.com/office/2006/activeX" xmlns:r="http://schemas.openxmlformats.org/officeDocument/2006/relationships" ax:classid="{5512D11C-5CC6-11CF-8D67-00AA00BDCE1D}" ax:persistence="persistStream" r:id="rId1"/>
</file>

<file path=ppt/activeX/activeX3.xml><?xml version="1.0" encoding="utf-8"?>
<ax:ocx xmlns:ax="http://schemas.microsoft.com/office/2006/activeX" xmlns:r="http://schemas.openxmlformats.org/officeDocument/2006/relationships" ax:classid="{5512D11C-5CC6-11CF-8D67-00AA00BDCE1D}" ax:persistence="persistStream" r:id="rId1"/>
</file>

<file path=ppt/activeX/activeX4.xml><?xml version="1.0" encoding="utf-8"?>
<ax:ocx xmlns:ax="http://schemas.microsoft.com/office/2006/activeX" xmlns:r="http://schemas.openxmlformats.org/officeDocument/2006/relationships" ax:classid="{5512D11C-5CC6-11CF-8D67-00AA00BDCE1D}" ax:persistence="persistStream" r:id="rId1"/>
</file>

<file path=ppt/activeX/activeX5.xml><?xml version="1.0" encoding="utf-8"?>
<ax:ocx xmlns:ax="http://schemas.microsoft.com/office/2006/activeX" xmlns:r="http://schemas.openxmlformats.org/officeDocument/2006/relationships" ax:classid="{5512D11C-5CC6-11CF-8D67-00AA00BDCE1D}" ax:persistence="persistStream" r:id="rId1"/>
</file>

<file path=ppt/activeX/activeX6.xml><?xml version="1.0" encoding="utf-8"?>
<ax:ocx xmlns:ax="http://schemas.microsoft.com/office/2006/activeX" xmlns:r="http://schemas.openxmlformats.org/officeDocument/2006/relationships" ax:classid="{5512D11C-5CC6-11CF-8D67-00AA00BDCE1D}" ax:persistence="persistStream" r:id="rId1"/>
</file>

<file path=ppt/activeX/activeX7.xml><?xml version="1.0" encoding="utf-8"?>
<ax:ocx xmlns:ax="http://schemas.microsoft.com/office/2006/activeX" xmlns:r="http://schemas.openxmlformats.org/officeDocument/2006/relationships" ax:classid="{5512D11C-5CC6-11CF-8D67-00AA00BDCE1D}" ax:persistence="persistStream" r:id="rId1"/>
</file>

<file path=ppt/activeX/activeX8.xml><?xml version="1.0" encoding="utf-8"?>
<ax:ocx xmlns:ax="http://schemas.microsoft.com/office/2006/activeX" xmlns:r="http://schemas.openxmlformats.org/officeDocument/2006/relationships" ax:classid="{5512D11C-5CC6-11CF-8D67-00AA00BDCE1D}" ax:persistence="persistStream" r:id="rId1"/>
</file>

<file path=ppt/activeX/activeX9.xml><?xml version="1.0" encoding="utf-8"?>
<ax:ocx xmlns:ax="http://schemas.microsoft.com/office/2006/activeX" xmlns:r="http://schemas.openxmlformats.org/officeDocument/2006/relationships" ax:classid="{5512D11C-5CC6-11CF-8D67-00AA00BDCE1D}" ax:persistence="persistStream" r:id="rId1"/>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1"/>
            <a:ext cx="3052974" cy="467281"/>
          </a:xfrm>
          <a:prstGeom prst="rect">
            <a:avLst/>
          </a:prstGeom>
          <a:noFill/>
          <a:ln w="9525">
            <a:noFill/>
            <a:miter lim="800000"/>
            <a:headEnd/>
            <a:tailEnd/>
          </a:ln>
          <a:effectLst/>
        </p:spPr>
        <p:txBody>
          <a:bodyPr vert="horz" wrap="square" lIns="93626" tIns="46814" rIns="93626" bIns="46814" numCol="1" anchor="t" anchorCtr="0" compatLnSpc="1">
            <a:prstTxWarp prst="textNoShape">
              <a:avLst/>
            </a:prstTxWarp>
          </a:bodyPr>
          <a:lstStyle>
            <a:lvl1pPr>
              <a:defRPr sz="1200"/>
            </a:lvl1pPr>
          </a:lstStyle>
          <a:p>
            <a:pPr>
              <a:defRPr/>
            </a:pPr>
            <a:endParaRPr lang="es-ES"/>
          </a:p>
        </p:txBody>
      </p:sp>
      <p:sp>
        <p:nvSpPr>
          <p:cNvPr id="10243" name="Rectangle 3"/>
          <p:cNvSpPr>
            <a:spLocks noGrp="1" noChangeArrowheads="1"/>
          </p:cNvSpPr>
          <p:nvPr>
            <p:ph type="dt" idx="1"/>
          </p:nvPr>
        </p:nvSpPr>
        <p:spPr bwMode="auto">
          <a:xfrm>
            <a:off x="3990721" y="1"/>
            <a:ext cx="3052974" cy="467281"/>
          </a:xfrm>
          <a:prstGeom prst="rect">
            <a:avLst/>
          </a:prstGeom>
          <a:noFill/>
          <a:ln w="9525">
            <a:noFill/>
            <a:miter lim="800000"/>
            <a:headEnd/>
            <a:tailEnd/>
          </a:ln>
          <a:effectLst/>
        </p:spPr>
        <p:txBody>
          <a:bodyPr vert="horz" wrap="square" lIns="93626" tIns="46814" rIns="93626" bIns="46814" numCol="1" anchor="t" anchorCtr="0" compatLnSpc="1">
            <a:prstTxWarp prst="textNoShape">
              <a:avLst/>
            </a:prstTxWarp>
          </a:bodyPr>
          <a:lstStyle>
            <a:lvl1pPr algn="r">
              <a:defRPr sz="1200"/>
            </a:lvl1pPr>
          </a:lstStyle>
          <a:p>
            <a:pPr>
              <a:defRPr/>
            </a:pPr>
            <a:endParaRPr lang="es-ES"/>
          </a:p>
        </p:txBody>
      </p:sp>
      <p:sp>
        <p:nvSpPr>
          <p:cNvPr id="21508" name="Rectangle 4"/>
          <p:cNvSpPr>
            <a:spLocks noGrp="1" noRot="1" noChangeAspect="1" noChangeArrowheads="1" noTextEdit="1"/>
          </p:cNvSpPr>
          <p:nvPr>
            <p:ph type="sldImg" idx="2"/>
          </p:nvPr>
        </p:nvSpPr>
        <p:spPr bwMode="auto">
          <a:xfrm>
            <a:off x="1185863" y="700088"/>
            <a:ext cx="4673600" cy="35052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704534" y="4439167"/>
            <a:ext cx="5636260" cy="4205526"/>
          </a:xfrm>
          <a:prstGeom prst="rect">
            <a:avLst/>
          </a:prstGeom>
          <a:noFill/>
          <a:ln w="9525">
            <a:noFill/>
            <a:miter lim="800000"/>
            <a:headEnd/>
            <a:tailEnd/>
          </a:ln>
          <a:effectLst/>
        </p:spPr>
        <p:txBody>
          <a:bodyPr vert="horz" wrap="square" lIns="93626" tIns="46814" rIns="93626" bIns="46814"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0246" name="Rectangle 6"/>
          <p:cNvSpPr>
            <a:spLocks noGrp="1" noChangeArrowheads="1"/>
          </p:cNvSpPr>
          <p:nvPr>
            <p:ph type="ftr" sz="quarter" idx="4"/>
          </p:nvPr>
        </p:nvSpPr>
        <p:spPr bwMode="auto">
          <a:xfrm>
            <a:off x="0" y="8876712"/>
            <a:ext cx="3052974" cy="467281"/>
          </a:xfrm>
          <a:prstGeom prst="rect">
            <a:avLst/>
          </a:prstGeom>
          <a:noFill/>
          <a:ln w="9525">
            <a:noFill/>
            <a:miter lim="800000"/>
            <a:headEnd/>
            <a:tailEnd/>
          </a:ln>
          <a:effectLst/>
        </p:spPr>
        <p:txBody>
          <a:bodyPr vert="horz" wrap="square" lIns="93626" tIns="46814" rIns="93626" bIns="46814" numCol="1" anchor="b" anchorCtr="0" compatLnSpc="1">
            <a:prstTxWarp prst="textNoShape">
              <a:avLst/>
            </a:prstTxWarp>
          </a:bodyPr>
          <a:lstStyle>
            <a:lvl1pPr>
              <a:defRPr sz="1200"/>
            </a:lvl1pPr>
          </a:lstStyle>
          <a:p>
            <a:pPr>
              <a:defRPr/>
            </a:pPr>
            <a:endParaRPr lang="es-ES"/>
          </a:p>
        </p:txBody>
      </p:sp>
      <p:sp>
        <p:nvSpPr>
          <p:cNvPr id="10247" name="Rectangle 7"/>
          <p:cNvSpPr>
            <a:spLocks noGrp="1" noChangeArrowheads="1"/>
          </p:cNvSpPr>
          <p:nvPr>
            <p:ph type="sldNum" sz="quarter" idx="5"/>
          </p:nvPr>
        </p:nvSpPr>
        <p:spPr bwMode="auto">
          <a:xfrm>
            <a:off x="3990721" y="8876712"/>
            <a:ext cx="3052974" cy="467281"/>
          </a:xfrm>
          <a:prstGeom prst="rect">
            <a:avLst/>
          </a:prstGeom>
          <a:noFill/>
          <a:ln w="9525">
            <a:noFill/>
            <a:miter lim="800000"/>
            <a:headEnd/>
            <a:tailEnd/>
          </a:ln>
          <a:effectLst/>
        </p:spPr>
        <p:txBody>
          <a:bodyPr vert="horz" wrap="square" lIns="93626" tIns="46814" rIns="93626" bIns="46814" numCol="1" anchor="b" anchorCtr="0" compatLnSpc="1">
            <a:prstTxWarp prst="textNoShape">
              <a:avLst/>
            </a:prstTxWarp>
          </a:bodyPr>
          <a:lstStyle>
            <a:lvl1pPr algn="r">
              <a:defRPr sz="1200"/>
            </a:lvl1pPr>
          </a:lstStyle>
          <a:p>
            <a:pPr>
              <a:defRPr/>
            </a:pPr>
            <a:fld id="{FFB941CF-A80A-4EAA-B09C-978D6BC5301C}" type="slidenum">
              <a:rPr lang="es-ES"/>
              <a:pPr>
                <a:defRPr/>
              </a:pPr>
              <a:t>‹Nº›</a:t>
            </a:fld>
            <a:endParaRPr lang="es-ES"/>
          </a:p>
        </p:txBody>
      </p:sp>
    </p:spTree>
    <p:extLst>
      <p:ext uri="{BB962C8B-B14F-4D97-AF65-F5344CB8AC3E}">
        <p14:creationId xmlns="" xmlns:p14="http://schemas.microsoft.com/office/powerpoint/2010/main" val="2208578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2A4151EF-260D-4AAA-B23F-88A8DB5A2CD5}"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7C6E4F2-83B1-49A0-8D5E-4B5EFC803CE3}"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31FB6B2E-9275-406F-94A2-807BFCD07EC8}"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4715701-1DDC-4995-9993-3886B29E8544}"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8E3CCAA-DA6A-4010-983E-5F7DFB726007}"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DC450DF-2C71-4A71-858D-AEB1DC021D72}"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151A377C-EBBA-436B-AED4-734321DE19C0}"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B1D19BD5-BE4E-45AB-A6B6-C39A4074F1EC}"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4B550389-CF12-41D7-9079-26A95DF5A812}"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2827CCE-D5C2-4A81-AA8B-9DADB32C11FC}"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877B6058-475C-4DAB-AE27-15BD306C62D0}"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37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337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337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7D932F-863D-4181-9DBD-7E4095EB504A}"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cid:image002.gif@01C88540.7536B5A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control" Target="../activeX/activeX7.xml"/><Relationship Id="rId13" Type="http://schemas.openxmlformats.org/officeDocument/2006/relationships/control" Target="../activeX/activeX12.xml"/><Relationship Id="rId18" Type="http://schemas.openxmlformats.org/officeDocument/2006/relationships/control" Target="../activeX/activeX17.xml"/><Relationship Id="rId3" Type="http://schemas.openxmlformats.org/officeDocument/2006/relationships/control" Target="../activeX/activeX2.xml"/><Relationship Id="rId21" Type="http://schemas.openxmlformats.org/officeDocument/2006/relationships/image" Target="../media/image1.png"/><Relationship Id="rId7" Type="http://schemas.openxmlformats.org/officeDocument/2006/relationships/control" Target="../activeX/activeX6.xml"/><Relationship Id="rId12" Type="http://schemas.openxmlformats.org/officeDocument/2006/relationships/control" Target="../activeX/activeX11.xml"/><Relationship Id="rId17" Type="http://schemas.openxmlformats.org/officeDocument/2006/relationships/control" Target="../activeX/activeX16.xml"/><Relationship Id="rId2" Type="http://schemas.openxmlformats.org/officeDocument/2006/relationships/control" Target="../activeX/activeX1.xml"/><Relationship Id="rId16" Type="http://schemas.openxmlformats.org/officeDocument/2006/relationships/control" Target="../activeX/activeX15.xml"/><Relationship Id="rId20"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control" Target="../activeX/activeX10.xml"/><Relationship Id="rId5" Type="http://schemas.openxmlformats.org/officeDocument/2006/relationships/control" Target="../activeX/activeX4.xml"/><Relationship Id="rId15" Type="http://schemas.openxmlformats.org/officeDocument/2006/relationships/control" Target="../activeX/activeX14.xml"/><Relationship Id="rId10" Type="http://schemas.openxmlformats.org/officeDocument/2006/relationships/control" Target="../activeX/activeX9.xml"/><Relationship Id="rId19" Type="http://schemas.openxmlformats.org/officeDocument/2006/relationships/control" Target="../activeX/activeX18.xml"/><Relationship Id="rId4" Type="http://schemas.openxmlformats.org/officeDocument/2006/relationships/control" Target="../activeX/activeX3.xml"/><Relationship Id="rId9" Type="http://schemas.openxmlformats.org/officeDocument/2006/relationships/control" Target="../activeX/activeX8.xml"/><Relationship Id="rId14" Type="http://schemas.openxmlformats.org/officeDocument/2006/relationships/control" Target="../activeX/activeX13.xml"/><Relationship Id="rId22"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dirty="0"/>
          </a:p>
        </p:txBody>
      </p:sp>
      <p:sp>
        <p:nvSpPr>
          <p:cNvPr id="8195"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dirty="0"/>
          </a:p>
        </p:txBody>
      </p:sp>
      <p:sp>
        <p:nvSpPr>
          <p:cNvPr id="8196"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dirty="0"/>
          </a:p>
        </p:txBody>
      </p:sp>
      <p:sp>
        <p:nvSpPr>
          <p:cNvPr id="8197"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dirty="0"/>
          </a:p>
        </p:txBody>
      </p:sp>
      <p:sp>
        <p:nvSpPr>
          <p:cNvPr id="8198"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dirty="0"/>
          </a:p>
        </p:txBody>
      </p:sp>
      <p:sp>
        <p:nvSpPr>
          <p:cNvPr id="8199"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dirty="0"/>
          </a:p>
        </p:txBody>
      </p:sp>
      <p:sp>
        <p:nvSpPr>
          <p:cNvPr id="8200"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dirty="0"/>
          </a:p>
        </p:txBody>
      </p:sp>
      <p:sp>
        <p:nvSpPr>
          <p:cNvPr id="8201"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dirty="0"/>
          </a:p>
        </p:txBody>
      </p:sp>
      <p:sp>
        <p:nvSpPr>
          <p:cNvPr id="8202"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dirty="0"/>
          </a:p>
        </p:txBody>
      </p:sp>
      <p:sp>
        <p:nvSpPr>
          <p:cNvPr id="8203"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dirty="0"/>
          </a:p>
        </p:txBody>
      </p:sp>
      <p:sp>
        <p:nvSpPr>
          <p:cNvPr id="8204"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dirty="0"/>
          </a:p>
        </p:txBody>
      </p:sp>
      <p:sp>
        <p:nvSpPr>
          <p:cNvPr id="8205"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dirty="0"/>
          </a:p>
        </p:txBody>
      </p:sp>
      <p:sp>
        <p:nvSpPr>
          <p:cNvPr id="8206"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dirty="0"/>
          </a:p>
        </p:txBody>
      </p:sp>
      <p:sp>
        <p:nvSpPr>
          <p:cNvPr id="8207"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dirty="0"/>
          </a:p>
        </p:txBody>
      </p:sp>
      <p:sp>
        <p:nvSpPr>
          <p:cNvPr id="8208"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dirty="0"/>
          </a:p>
        </p:txBody>
      </p:sp>
      <p:sp>
        <p:nvSpPr>
          <p:cNvPr id="8209"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dirty="0"/>
          </a:p>
        </p:txBody>
      </p:sp>
      <p:sp>
        <p:nvSpPr>
          <p:cNvPr id="8210"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dirty="0"/>
          </a:p>
        </p:txBody>
      </p:sp>
      <p:sp>
        <p:nvSpPr>
          <p:cNvPr id="8211"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dirty="0"/>
          </a:p>
        </p:txBody>
      </p:sp>
      <p:sp>
        <p:nvSpPr>
          <p:cNvPr id="8212"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dirty="0"/>
          </a:p>
        </p:txBody>
      </p:sp>
      <p:sp>
        <p:nvSpPr>
          <p:cNvPr id="8213"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dirty="0"/>
          </a:p>
        </p:txBody>
      </p:sp>
      <p:sp>
        <p:nvSpPr>
          <p:cNvPr id="8214"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dirty="0"/>
          </a:p>
        </p:txBody>
      </p:sp>
      <p:sp>
        <p:nvSpPr>
          <p:cNvPr id="8215"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dirty="0"/>
          </a:p>
        </p:txBody>
      </p:sp>
      <p:sp>
        <p:nvSpPr>
          <p:cNvPr id="8216"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dirty="0"/>
          </a:p>
        </p:txBody>
      </p:sp>
      <p:sp>
        <p:nvSpPr>
          <p:cNvPr id="8217"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dirty="0"/>
          </a:p>
        </p:txBody>
      </p:sp>
      <p:sp>
        <p:nvSpPr>
          <p:cNvPr id="8218"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dirty="0"/>
          </a:p>
        </p:txBody>
      </p:sp>
      <p:sp>
        <p:nvSpPr>
          <p:cNvPr id="8219"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dirty="0"/>
          </a:p>
        </p:txBody>
      </p:sp>
      <p:sp>
        <p:nvSpPr>
          <p:cNvPr id="8220"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dirty="0"/>
          </a:p>
        </p:txBody>
      </p:sp>
      <p:sp>
        <p:nvSpPr>
          <p:cNvPr id="8221"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dirty="0"/>
          </a:p>
        </p:txBody>
      </p:sp>
      <p:sp>
        <p:nvSpPr>
          <p:cNvPr id="8222"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dirty="0"/>
          </a:p>
        </p:txBody>
      </p:sp>
      <p:sp>
        <p:nvSpPr>
          <p:cNvPr id="8223"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dirty="0"/>
          </a:p>
        </p:txBody>
      </p:sp>
      <p:sp>
        <p:nvSpPr>
          <p:cNvPr id="8224"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dirty="0"/>
          </a:p>
        </p:txBody>
      </p:sp>
      <p:sp>
        <p:nvSpPr>
          <p:cNvPr id="8225"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dirty="0"/>
          </a:p>
        </p:txBody>
      </p:sp>
      <p:sp>
        <p:nvSpPr>
          <p:cNvPr id="8226"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dirty="0"/>
          </a:p>
        </p:txBody>
      </p:sp>
      <p:sp>
        <p:nvSpPr>
          <p:cNvPr id="8227"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dirty="0"/>
          </a:p>
        </p:txBody>
      </p:sp>
      <p:sp>
        <p:nvSpPr>
          <p:cNvPr id="8228"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dirty="0"/>
          </a:p>
        </p:txBody>
      </p:sp>
      <p:sp>
        <p:nvSpPr>
          <p:cNvPr id="8229"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dirty="0"/>
          </a:p>
        </p:txBody>
      </p:sp>
      <p:sp>
        <p:nvSpPr>
          <p:cNvPr id="8230"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dirty="0"/>
          </a:p>
        </p:txBody>
      </p:sp>
      <p:sp>
        <p:nvSpPr>
          <p:cNvPr id="8231"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dirty="0"/>
          </a:p>
        </p:txBody>
      </p:sp>
      <p:sp>
        <p:nvSpPr>
          <p:cNvPr id="8232"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dirty="0"/>
          </a:p>
        </p:txBody>
      </p:sp>
      <p:sp>
        <p:nvSpPr>
          <p:cNvPr id="8233"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dirty="0"/>
          </a:p>
        </p:txBody>
      </p:sp>
      <p:sp>
        <p:nvSpPr>
          <p:cNvPr id="8234"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dirty="0"/>
          </a:p>
        </p:txBody>
      </p:sp>
      <p:sp>
        <p:nvSpPr>
          <p:cNvPr id="8235"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dirty="0"/>
          </a:p>
        </p:txBody>
      </p:sp>
      <p:pic>
        <p:nvPicPr>
          <p:cNvPr id="8236"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8237" name="Rectangle 46"/>
          <p:cNvSpPr>
            <a:spLocks noChangeArrowheads="1"/>
          </p:cNvSpPr>
          <p:nvPr/>
        </p:nvSpPr>
        <p:spPr bwMode="auto">
          <a:xfrm>
            <a:off x="0" y="908720"/>
            <a:ext cx="7451725" cy="73025"/>
          </a:xfrm>
          <a:prstGeom prst="rect">
            <a:avLst/>
          </a:prstGeom>
          <a:solidFill>
            <a:srgbClr val="030212"/>
          </a:solidFill>
          <a:ln w="9525">
            <a:solidFill>
              <a:schemeClr val="tx1"/>
            </a:solidFill>
            <a:miter lim="800000"/>
            <a:headEnd/>
            <a:tailEnd/>
          </a:ln>
        </p:spPr>
        <p:txBody>
          <a:bodyPr wrap="none" anchor="ctr"/>
          <a:lstStyle/>
          <a:p>
            <a:endParaRPr lang="en-US" dirty="0"/>
          </a:p>
        </p:txBody>
      </p:sp>
      <p:sp>
        <p:nvSpPr>
          <p:cNvPr id="8238" name="49 CuadroTexto"/>
          <p:cNvSpPr txBox="1">
            <a:spLocks noChangeArrowheads="1"/>
          </p:cNvSpPr>
          <p:nvPr/>
        </p:nvSpPr>
        <p:spPr bwMode="auto">
          <a:xfrm>
            <a:off x="1714500" y="1344613"/>
            <a:ext cx="7000875" cy="4524315"/>
          </a:xfrm>
          <a:prstGeom prst="rect">
            <a:avLst/>
          </a:prstGeom>
          <a:noFill/>
          <a:ln w="9525">
            <a:noFill/>
            <a:miter lim="800000"/>
            <a:headEnd/>
            <a:tailEnd/>
          </a:ln>
        </p:spPr>
        <p:txBody>
          <a:bodyPr>
            <a:spAutoFit/>
          </a:bodyPr>
          <a:lstStyle/>
          <a:p>
            <a:endParaRPr lang="es-MX" sz="2400" dirty="0" smtClean="0"/>
          </a:p>
          <a:p>
            <a:endParaRPr lang="es-MX" sz="2400" dirty="0" smtClean="0"/>
          </a:p>
          <a:p>
            <a:r>
              <a:rPr lang="es-MX" sz="2400" dirty="0" smtClean="0"/>
              <a:t>MAN </a:t>
            </a:r>
            <a:r>
              <a:rPr lang="es-MX" sz="2400" dirty="0"/>
              <a:t>GRUPO INMOBILIARIO, S. A. DE C. V.</a:t>
            </a:r>
          </a:p>
          <a:p>
            <a:endParaRPr lang="es-MX" sz="2400" dirty="0"/>
          </a:p>
          <a:p>
            <a:endParaRPr lang="es-MX" sz="2400" dirty="0"/>
          </a:p>
          <a:p>
            <a:endParaRPr lang="es-MX" sz="2400" dirty="0"/>
          </a:p>
          <a:p>
            <a:endParaRPr lang="es-MX" dirty="0"/>
          </a:p>
          <a:p>
            <a:endParaRPr lang="es-MX" dirty="0"/>
          </a:p>
          <a:p>
            <a:endParaRPr lang="es-MX" dirty="0"/>
          </a:p>
          <a:p>
            <a:endParaRPr lang="es-MX" dirty="0"/>
          </a:p>
          <a:p>
            <a:endParaRPr lang="es-MX" dirty="0"/>
          </a:p>
          <a:p>
            <a:endParaRPr lang="es-MX" dirty="0"/>
          </a:p>
          <a:p>
            <a:endParaRPr lang="es-MX" dirty="0"/>
          </a:p>
          <a:p>
            <a:pPr algn="r"/>
            <a:r>
              <a:rPr lang="es-MX" dirty="0" smtClean="0"/>
              <a:t>DICIEMBRE 2011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s-MX" dirty="0" smtClean="0"/>
              <a:t> REAL DEL VALLE</a:t>
            </a:r>
            <a:endParaRPr lang="en-US" dirty="0"/>
          </a:p>
        </p:txBody>
      </p:sp>
      <p:pic>
        <p:nvPicPr>
          <p:cNvPr id="26626" name="Picture 2"/>
          <p:cNvPicPr>
            <a:picLocks noChangeAspect="1" noChangeArrowheads="1"/>
          </p:cNvPicPr>
          <p:nvPr/>
        </p:nvPicPr>
        <p:blipFill>
          <a:blip r:embed="rId3" cstate="print"/>
          <a:stretch>
            <a:fillRect/>
          </a:stretch>
        </p:blipFill>
        <p:spPr bwMode="auto">
          <a:xfrm>
            <a:off x="1260587" y="1052736"/>
            <a:ext cx="6839610" cy="51297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s-MX" dirty="0" smtClean="0"/>
              <a:t> RESIDENCIAL LOS SABINOS</a:t>
            </a:r>
            <a:endParaRPr lang="en-US" dirty="0"/>
          </a:p>
        </p:txBody>
      </p:sp>
      <p:sp>
        <p:nvSpPr>
          <p:cNvPr id="48" name="47 CuadroTexto"/>
          <p:cNvSpPr txBox="1"/>
          <p:nvPr/>
        </p:nvSpPr>
        <p:spPr>
          <a:xfrm>
            <a:off x="1115616" y="1250751"/>
            <a:ext cx="7704856" cy="4770537"/>
          </a:xfrm>
          <a:prstGeom prst="rect">
            <a:avLst/>
          </a:prstGeom>
          <a:noFill/>
        </p:spPr>
        <p:txBody>
          <a:bodyPr wrap="square" rtlCol="0">
            <a:spAutoFit/>
          </a:bodyPr>
          <a:lstStyle/>
          <a:p>
            <a:pPr algn="just"/>
            <a:r>
              <a:rPr lang="es-ES" sz="1600" dirty="0" smtClean="0"/>
              <a:t>Ubicado en Tulancingo, Hgo, es un proyecto de 1,308 viviendas de interés social y quedan 262 viviendas de las cuales 230 son verticales con precio promedio de $197 mil pesos.  (mercado hasta 4  SM)</a:t>
            </a:r>
          </a:p>
          <a:p>
            <a:pPr algn="just"/>
            <a:r>
              <a:rPr lang="es-ES" sz="1600" dirty="0" smtClean="0"/>
              <a:t> </a:t>
            </a:r>
          </a:p>
          <a:p>
            <a:pPr algn="just"/>
            <a:r>
              <a:rPr lang="es-ES" sz="1600" dirty="0" smtClean="0"/>
              <a:t>Hemos estado en contacto con la delegada del Infonavit, quien se interesó mucho por el proyecto ya que lo considera prioritario para el cumplimiento de sus metas y nos ofrece incluirnos en el programa de </a:t>
            </a:r>
            <a:r>
              <a:rPr lang="es-ES" sz="1600" dirty="0" err="1" smtClean="0"/>
              <a:t>tutoraje</a:t>
            </a:r>
            <a:r>
              <a:rPr lang="es-ES" sz="1600" dirty="0" smtClean="0"/>
              <a:t> para sacarlo con prioridad. Se comprometió por escrito con nosotros a dar prioridad a todos nuestros expedientes sin formarnos en la cola para el cobro. </a:t>
            </a:r>
          </a:p>
          <a:p>
            <a:pPr algn="just"/>
            <a:endParaRPr lang="es-ES" sz="1600" dirty="0" smtClean="0"/>
          </a:p>
          <a:p>
            <a:pPr algn="just"/>
            <a:r>
              <a:rPr lang="es-ES" sz="1600" dirty="0" smtClean="0"/>
              <a:t>Actualmente contamos con 174 prospectos ya con expedientes integrados y no existe en Tulancingo competencia alguna para este proyecto.</a:t>
            </a:r>
          </a:p>
          <a:p>
            <a:pPr algn="just"/>
            <a:endParaRPr lang="es-ES" sz="1600" dirty="0" smtClean="0"/>
          </a:p>
          <a:p>
            <a:pPr algn="just"/>
            <a:r>
              <a:rPr lang="es-ES" sz="1600" dirty="0" smtClean="0"/>
              <a:t>Estamos en trámites con la nueva administración de Metrofinanciera, quienes ofrecieron apoyarnos para otorgar nuevamente el crédito para este desarrollo, tomando en cuenta que fuimos afectados por ellos fuertemente y aún así les liquidamos en tiempo y forma el adeudo que teníamos con ellos.</a:t>
            </a:r>
          </a:p>
          <a:p>
            <a:pPr algn="just"/>
            <a:endParaRPr lang="es-ES" sz="1600" dirty="0" smtClean="0"/>
          </a:p>
          <a:p>
            <a:pPr algn="just"/>
            <a:r>
              <a:rPr lang="es-ES" sz="1600" dirty="0" smtClean="0"/>
              <a:t>Contamos con el apoyo de la </a:t>
            </a:r>
            <a:r>
              <a:rPr lang="es-ES" sz="1600" dirty="0" err="1" smtClean="0"/>
              <a:t>SHF</a:t>
            </a:r>
            <a:r>
              <a:rPr lang="es-ES" sz="1600" dirty="0" smtClean="0"/>
              <a:t> para llevar a cabo con éxito estas gestiones.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s-MX" dirty="0" smtClean="0"/>
              <a:t>RESIDENCIAL LOS SABINOS</a:t>
            </a:r>
            <a:endParaRPr lang="en-US" dirty="0"/>
          </a:p>
        </p:txBody>
      </p:sp>
      <p:sp>
        <p:nvSpPr>
          <p:cNvPr id="49" name="48 Rectángulo"/>
          <p:cNvSpPr/>
          <p:nvPr/>
        </p:nvSpPr>
        <p:spPr>
          <a:xfrm>
            <a:off x="1115616" y="1196752"/>
            <a:ext cx="7632848" cy="2062103"/>
          </a:xfrm>
          <a:prstGeom prst="rect">
            <a:avLst/>
          </a:prstGeom>
        </p:spPr>
        <p:txBody>
          <a:bodyPr wrap="square">
            <a:spAutoFit/>
          </a:bodyPr>
          <a:lstStyle/>
          <a:p>
            <a:pPr algn="just"/>
            <a:r>
              <a:rPr lang="es-ES" sz="1600" dirty="0" smtClean="0"/>
              <a:t>Cabe mencionar que el desarrollo que Metrofinanciera financiaba en Villahermosa llamado “Villa de los Claustros” cuando dejó de ministrarnos, también se encontraba dentro de los 10 mejores según el </a:t>
            </a:r>
            <a:r>
              <a:rPr lang="es-ES" sz="1600" dirty="0" err="1" smtClean="0"/>
              <a:t>ICAVI</a:t>
            </a:r>
            <a:r>
              <a:rPr lang="es-ES" sz="1600" dirty="0" smtClean="0"/>
              <a:t> (</a:t>
            </a:r>
            <a:r>
              <a:rPr lang="es-ES" sz="1600" dirty="0" err="1" smtClean="0"/>
              <a:t>Indice</a:t>
            </a:r>
            <a:r>
              <a:rPr lang="es-ES" sz="1600" dirty="0" smtClean="0"/>
              <a:t> de Calidad de Vivienda del Infonavit). </a:t>
            </a:r>
          </a:p>
          <a:p>
            <a:pPr algn="just"/>
            <a:endParaRPr lang="es-ES" sz="800" dirty="0" smtClean="0"/>
          </a:p>
          <a:p>
            <a:pPr algn="just"/>
            <a:r>
              <a:rPr lang="es-ES" sz="1600" dirty="0" smtClean="0"/>
              <a:t>El saldo tope que requerimos de crédito puente para terminar este desarrollo es de  $8 millones.</a:t>
            </a:r>
          </a:p>
          <a:p>
            <a:pPr algn="just"/>
            <a:endParaRPr lang="es-ES" sz="800" dirty="0" smtClean="0"/>
          </a:p>
          <a:p>
            <a:pPr algn="just"/>
            <a:r>
              <a:rPr lang="es-ES" sz="1600" dirty="0" smtClean="0"/>
              <a:t>El flujo previsto para concluir el proyecto es el siguiente:</a:t>
            </a:r>
          </a:p>
        </p:txBody>
      </p:sp>
      <p:pic>
        <p:nvPicPr>
          <p:cNvPr id="22531" name="Picture 3"/>
          <p:cNvPicPr>
            <a:picLocks noChangeAspect="1" noChangeArrowheads="1"/>
          </p:cNvPicPr>
          <p:nvPr/>
        </p:nvPicPr>
        <p:blipFill>
          <a:blip r:embed="rId3" cstate="print"/>
          <a:srcRect/>
          <a:stretch>
            <a:fillRect/>
          </a:stretch>
        </p:blipFill>
        <p:spPr bwMode="auto">
          <a:xfrm>
            <a:off x="1187624" y="3429000"/>
            <a:ext cx="7632848" cy="2520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n-US" dirty="0" err="1" smtClean="0"/>
              <a:t>CLASIFICACION</a:t>
            </a:r>
            <a:r>
              <a:rPr lang="en-US" dirty="0" smtClean="0"/>
              <a:t> EN EL </a:t>
            </a:r>
            <a:r>
              <a:rPr lang="en-US" dirty="0" err="1" smtClean="0"/>
              <a:t>ICAVI</a:t>
            </a:r>
            <a:endParaRPr lang="en-US" dirty="0"/>
          </a:p>
        </p:txBody>
      </p:sp>
      <p:pic>
        <p:nvPicPr>
          <p:cNvPr id="49" name="48 Imagen" descr="cid:image002.gif@01C88540.7536B5A0"/>
          <p:cNvPicPr/>
          <p:nvPr/>
        </p:nvPicPr>
        <p:blipFill>
          <a:blip r:embed="rId3" r:link="rId4" cstate="print"/>
          <a:srcRect/>
          <a:stretch>
            <a:fillRect/>
          </a:stretch>
        </p:blipFill>
        <p:spPr bwMode="auto">
          <a:xfrm>
            <a:off x="1043608" y="1124744"/>
            <a:ext cx="7704856"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s-MX" dirty="0" smtClean="0"/>
              <a:t>FOTOS “LOS SABINOS”</a:t>
            </a:r>
            <a:endParaRPr lang="en-US" dirty="0"/>
          </a:p>
        </p:txBody>
      </p:sp>
      <p:pic>
        <p:nvPicPr>
          <p:cNvPr id="1026" name="Picture 2" descr="C:\Users\Eduardo\Documents\ELC\Empresas\MAN\SABINOS\FOTOS PRESENTACIONES\DSC_0242Copy.JPG"/>
          <p:cNvPicPr>
            <a:picLocks noChangeAspect="1" noChangeArrowheads="1"/>
          </p:cNvPicPr>
          <p:nvPr/>
        </p:nvPicPr>
        <p:blipFill>
          <a:blip r:embed="rId3" cstate="print"/>
          <a:srcRect/>
          <a:stretch>
            <a:fillRect/>
          </a:stretch>
        </p:blipFill>
        <p:spPr bwMode="auto">
          <a:xfrm>
            <a:off x="899592" y="1124744"/>
            <a:ext cx="3960327" cy="2448272"/>
          </a:xfrm>
          <a:prstGeom prst="rect">
            <a:avLst/>
          </a:prstGeom>
          <a:noFill/>
        </p:spPr>
      </p:pic>
      <p:pic>
        <p:nvPicPr>
          <p:cNvPr id="1028" name="Picture 4" descr="C:\Users\Eduardo\Documents\ELC\Empresas\MAN\SABINOS\FOTOS PRESENTACIONES\d0019.JPG"/>
          <p:cNvPicPr>
            <a:picLocks noChangeAspect="1" noChangeArrowheads="1"/>
          </p:cNvPicPr>
          <p:nvPr/>
        </p:nvPicPr>
        <p:blipFill>
          <a:blip r:embed="rId4" cstate="print"/>
          <a:srcRect/>
          <a:stretch>
            <a:fillRect/>
          </a:stretch>
        </p:blipFill>
        <p:spPr bwMode="auto">
          <a:xfrm>
            <a:off x="5004048" y="1124744"/>
            <a:ext cx="3960440" cy="2472734"/>
          </a:xfrm>
          <a:prstGeom prst="rect">
            <a:avLst/>
          </a:prstGeom>
          <a:noFill/>
        </p:spPr>
      </p:pic>
      <p:pic>
        <p:nvPicPr>
          <p:cNvPr id="1029" name="Picture 5" descr="C:\Users\Eduardo\Documents\ELC\Empresas\MAN\SABINOS\FOTOS PRESENTACIONES\DSC00057.JPG"/>
          <p:cNvPicPr>
            <a:picLocks noChangeAspect="1" noChangeArrowheads="1"/>
          </p:cNvPicPr>
          <p:nvPr/>
        </p:nvPicPr>
        <p:blipFill>
          <a:blip r:embed="rId5" cstate="print"/>
          <a:srcRect/>
          <a:stretch>
            <a:fillRect/>
          </a:stretch>
        </p:blipFill>
        <p:spPr bwMode="auto">
          <a:xfrm>
            <a:off x="5148064" y="3717032"/>
            <a:ext cx="3816424" cy="253828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s-MX" dirty="0" smtClean="0"/>
              <a:t>FOTOS “LOS SABINOS”</a:t>
            </a:r>
            <a:endParaRPr lang="en-US" dirty="0"/>
          </a:p>
        </p:txBody>
      </p:sp>
      <p:pic>
        <p:nvPicPr>
          <p:cNvPr id="2050" name="Picture 2" descr="C:\Users\Eduardo\Documents\ELC\Empresas\MAN\SABINOS\FOTOS PRESENTACIONES\DSC_0252Copy.JPG"/>
          <p:cNvPicPr>
            <a:picLocks noChangeAspect="1" noChangeArrowheads="1"/>
          </p:cNvPicPr>
          <p:nvPr/>
        </p:nvPicPr>
        <p:blipFill>
          <a:blip r:embed="rId3" cstate="print"/>
          <a:srcRect/>
          <a:stretch>
            <a:fillRect/>
          </a:stretch>
        </p:blipFill>
        <p:spPr bwMode="auto">
          <a:xfrm>
            <a:off x="899592" y="3645024"/>
            <a:ext cx="4104456" cy="2592289"/>
          </a:xfrm>
          <a:prstGeom prst="rect">
            <a:avLst/>
          </a:prstGeom>
          <a:noFill/>
        </p:spPr>
      </p:pic>
      <p:pic>
        <p:nvPicPr>
          <p:cNvPr id="2052" name="Picture 4" descr="C:\Users\Eduardo\Documents\ELC\Empresas\MAN\SABINOS\FOTOS PRESENTACIONES\DSC_0256Copy.JPG"/>
          <p:cNvPicPr>
            <a:picLocks noChangeAspect="1" noChangeArrowheads="1"/>
          </p:cNvPicPr>
          <p:nvPr/>
        </p:nvPicPr>
        <p:blipFill>
          <a:blip r:embed="rId4" cstate="print"/>
          <a:srcRect/>
          <a:stretch>
            <a:fillRect/>
          </a:stretch>
        </p:blipFill>
        <p:spPr bwMode="auto">
          <a:xfrm>
            <a:off x="899592" y="1052736"/>
            <a:ext cx="4104456" cy="2504875"/>
          </a:xfrm>
          <a:prstGeom prst="rect">
            <a:avLst/>
          </a:prstGeom>
          <a:noFill/>
        </p:spPr>
      </p:pic>
      <p:pic>
        <p:nvPicPr>
          <p:cNvPr id="2053" name="Picture 5" descr="C:\Users\Eduardo\Documents\ELC\Empresas\MAN\SABINOS\FOTOS PRESENTACIONES\A0062.JPG"/>
          <p:cNvPicPr>
            <a:picLocks noChangeAspect="1" noChangeArrowheads="1"/>
          </p:cNvPicPr>
          <p:nvPr/>
        </p:nvPicPr>
        <p:blipFill>
          <a:blip r:embed="rId5" cstate="print"/>
          <a:srcRect/>
          <a:stretch>
            <a:fillRect/>
          </a:stretch>
        </p:blipFill>
        <p:spPr bwMode="auto">
          <a:xfrm>
            <a:off x="5148064" y="1052736"/>
            <a:ext cx="3744416" cy="522000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s-MX" dirty="0" smtClean="0"/>
              <a:t>RESUMEN</a:t>
            </a:r>
            <a:endParaRPr lang="en-US" dirty="0"/>
          </a:p>
        </p:txBody>
      </p:sp>
      <p:pic>
        <p:nvPicPr>
          <p:cNvPr id="22530" name="Picture 2"/>
          <p:cNvPicPr>
            <a:picLocks noChangeAspect="1" noChangeArrowheads="1"/>
          </p:cNvPicPr>
          <p:nvPr/>
        </p:nvPicPr>
        <p:blipFill>
          <a:blip r:embed="rId3" cstate="print"/>
          <a:srcRect/>
          <a:stretch>
            <a:fillRect/>
          </a:stretch>
        </p:blipFill>
        <p:spPr bwMode="auto">
          <a:xfrm>
            <a:off x="1475657" y="1052736"/>
            <a:ext cx="6552727" cy="51031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s-MX" dirty="0" smtClean="0"/>
              <a:t>RESUMEN</a:t>
            </a:r>
            <a:endParaRPr lang="en-US" dirty="0"/>
          </a:p>
        </p:txBody>
      </p:sp>
      <p:pic>
        <p:nvPicPr>
          <p:cNvPr id="23554" name="Picture 2"/>
          <p:cNvPicPr>
            <a:picLocks noChangeAspect="1" noChangeArrowheads="1"/>
          </p:cNvPicPr>
          <p:nvPr/>
        </p:nvPicPr>
        <p:blipFill>
          <a:blip r:embed="rId3" cstate="print"/>
          <a:srcRect/>
          <a:stretch>
            <a:fillRect/>
          </a:stretch>
        </p:blipFill>
        <p:spPr bwMode="auto">
          <a:xfrm>
            <a:off x="1475656" y="1052736"/>
            <a:ext cx="6593450" cy="51125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48" name="47 CuadroTexto"/>
          <p:cNvSpPr txBox="1"/>
          <p:nvPr/>
        </p:nvSpPr>
        <p:spPr>
          <a:xfrm>
            <a:off x="1115616" y="1186874"/>
            <a:ext cx="7704856" cy="923330"/>
          </a:xfrm>
          <a:prstGeom prst="rect">
            <a:avLst/>
          </a:prstGeom>
          <a:noFill/>
        </p:spPr>
        <p:txBody>
          <a:bodyPr wrap="square" rtlCol="0">
            <a:spAutoFit/>
          </a:bodyPr>
          <a:lstStyle/>
          <a:p>
            <a:pPr algn="just"/>
            <a:endParaRPr lang="es-ES" dirty="0" smtClean="0"/>
          </a:p>
          <a:p>
            <a:pPr algn="just"/>
            <a:endParaRPr lang="es-ES" dirty="0" smtClean="0"/>
          </a:p>
          <a:p>
            <a:pPr algn="just"/>
            <a:endParaRPr lang="es-ES" dirty="0" smtClean="0"/>
          </a:p>
        </p:txBody>
      </p:sp>
      <p:sp>
        <p:nvSpPr>
          <p:cNvPr id="49" name="48 Rectángulo"/>
          <p:cNvSpPr/>
          <p:nvPr/>
        </p:nvSpPr>
        <p:spPr>
          <a:xfrm>
            <a:off x="971600" y="476672"/>
            <a:ext cx="5472608" cy="369332"/>
          </a:xfrm>
          <a:prstGeom prst="rect">
            <a:avLst/>
          </a:prstGeom>
        </p:spPr>
        <p:txBody>
          <a:bodyPr wrap="square">
            <a:spAutoFit/>
          </a:bodyPr>
          <a:lstStyle/>
          <a:p>
            <a:r>
              <a:rPr lang="es-MX" dirty="0" smtClean="0"/>
              <a:t>RESIDENCIAL USUMACINTA</a:t>
            </a:r>
            <a:endParaRPr lang="en-US" dirty="0" smtClean="0"/>
          </a:p>
        </p:txBody>
      </p:sp>
      <p:sp>
        <p:nvSpPr>
          <p:cNvPr id="50" name="49 Rectángulo"/>
          <p:cNvSpPr/>
          <p:nvPr/>
        </p:nvSpPr>
        <p:spPr>
          <a:xfrm>
            <a:off x="1187624" y="1052736"/>
            <a:ext cx="7272808" cy="4801314"/>
          </a:xfrm>
          <a:prstGeom prst="rect">
            <a:avLst/>
          </a:prstGeom>
        </p:spPr>
        <p:txBody>
          <a:bodyPr wrap="square">
            <a:spAutoFit/>
          </a:bodyPr>
          <a:lstStyle/>
          <a:p>
            <a:pPr algn="just"/>
            <a:r>
              <a:rPr lang="es-ES" dirty="0" smtClean="0"/>
              <a:t>Ubicado en Tenosique, Tabasco, consta de 460 viviendas de interés social, con un valor de 112 millones, en tres etapas. Actualmente la primera etapa de 104 viviendas financiadas por ABC Capital.</a:t>
            </a:r>
          </a:p>
          <a:p>
            <a:pPr algn="just"/>
            <a:endParaRPr lang="es-ES" dirty="0" smtClean="0"/>
          </a:p>
          <a:p>
            <a:pPr algn="just"/>
            <a:r>
              <a:rPr lang="es-ES" dirty="0" smtClean="0"/>
              <a:t>El mercado de Tenosique es dependiente de subsidios y estos como es del conocimiento público, están muy escasos.</a:t>
            </a:r>
          </a:p>
          <a:p>
            <a:pPr algn="just"/>
            <a:endParaRPr lang="es-ES" dirty="0" smtClean="0"/>
          </a:p>
          <a:p>
            <a:pPr algn="just"/>
            <a:r>
              <a:rPr lang="es-ES" dirty="0" smtClean="0"/>
              <a:t>Actualmente cuando iniciamos la construcción de la casa No.88 decidimos temporalmente no continuar por la falta de subsidios.  De estas casas tenemos vendidas 60 y estamos enfocándonos al mercado de Fovisste y de </a:t>
            </a:r>
            <a:r>
              <a:rPr lang="es-ES" dirty="0" err="1" smtClean="0"/>
              <a:t>ISFAM</a:t>
            </a:r>
            <a:r>
              <a:rPr lang="es-ES" dirty="0" smtClean="0"/>
              <a:t> para terminar con la 1ª etapa.</a:t>
            </a:r>
          </a:p>
          <a:p>
            <a:pPr algn="just"/>
            <a:r>
              <a:rPr lang="es-ES" dirty="0" smtClean="0"/>
              <a:t>Estamos también analizando la posibilidad de continuar o no con el desarrollo, ya que la falta de subsidios lo hace inviable.</a:t>
            </a:r>
          </a:p>
          <a:p>
            <a:pPr algn="just"/>
            <a:endParaRPr lang="es-ES" dirty="0" smtClean="0"/>
          </a:p>
          <a:p>
            <a:pPr algn="just"/>
            <a:r>
              <a:rPr lang="es-ES" dirty="0" smtClean="0"/>
              <a:t>La venta de estas 18 viviendas se dará a más tardar de </a:t>
            </a:r>
            <a:r>
              <a:rPr lang="es-ES" dirty="0" err="1" smtClean="0"/>
              <a:t>aquÍ</a:t>
            </a:r>
            <a:r>
              <a:rPr lang="es-ES" dirty="0" smtClean="0"/>
              <a:t> a febrero del 2012, por lo que el pago del crédito puente está asegurado.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n-US"/>
          </a:p>
        </p:txBody>
      </p:sp>
      <p:sp>
        <p:nvSpPr>
          <p:cNvPr id="7171"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7172"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7173"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n-US"/>
          </a:p>
        </p:txBody>
      </p:sp>
      <p:sp>
        <p:nvSpPr>
          <p:cNvPr id="7174"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n-US"/>
          </a:p>
        </p:txBody>
      </p:sp>
      <p:sp>
        <p:nvSpPr>
          <p:cNvPr id="7175"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n-US"/>
          </a:p>
        </p:txBody>
      </p:sp>
      <p:sp>
        <p:nvSpPr>
          <p:cNvPr id="7176"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n-US"/>
          </a:p>
        </p:txBody>
      </p:sp>
      <p:sp>
        <p:nvSpPr>
          <p:cNvPr id="7177"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n-US"/>
          </a:p>
        </p:txBody>
      </p:sp>
      <p:sp>
        <p:nvSpPr>
          <p:cNvPr id="7178"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n-US"/>
          </a:p>
        </p:txBody>
      </p:sp>
      <p:sp>
        <p:nvSpPr>
          <p:cNvPr id="7179"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n-US"/>
          </a:p>
        </p:txBody>
      </p:sp>
      <p:sp>
        <p:nvSpPr>
          <p:cNvPr id="7180"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n-US"/>
          </a:p>
        </p:txBody>
      </p:sp>
      <p:sp>
        <p:nvSpPr>
          <p:cNvPr id="7181"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n-US"/>
          </a:p>
        </p:txBody>
      </p:sp>
      <p:sp>
        <p:nvSpPr>
          <p:cNvPr id="7182"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n-US"/>
          </a:p>
        </p:txBody>
      </p:sp>
      <p:sp>
        <p:nvSpPr>
          <p:cNvPr id="7183"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n-US"/>
          </a:p>
        </p:txBody>
      </p:sp>
      <p:sp>
        <p:nvSpPr>
          <p:cNvPr id="7184"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n-US"/>
          </a:p>
        </p:txBody>
      </p:sp>
      <p:sp>
        <p:nvSpPr>
          <p:cNvPr id="7185"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n-US"/>
          </a:p>
        </p:txBody>
      </p:sp>
      <p:sp>
        <p:nvSpPr>
          <p:cNvPr id="7186"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n-US"/>
          </a:p>
        </p:txBody>
      </p:sp>
      <p:sp>
        <p:nvSpPr>
          <p:cNvPr id="7187"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n-US"/>
          </a:p>
        </p:txBody>
      </p:sp>
      <p:sp>
        <p:nvSpPr>
          <p:cNvPr id="7188"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n-US"/>
          </a:p>
        </p:txBody>
      </p:sp>
      <p:sp>
        <p:nvSpPr>
          <p:cNvPr id="7189"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n-US"/>
          </a:p>
        </p:txBody>
      </p:sp>
      <p:sp>
        <p:nvSpPr>
          <p:cNvPr id="7190"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n-US"/>
          </a:p>
        </p:txBody>
      </p:sp>
      <p:sp>
        <p:nvSpPr>
          <p:cNvPr id="7191"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n-US"/>
          </a:p>
        </p:txBody>
      </p:sp>
      <p:sp>
        <p:nvSpPr>
          <p:cNvPr id="7192"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n-US"/>
          </a:p>
        </p:txBody>
      </p:sp>
      <p:sp>
        <p:nvSpPr>
          <p:cNvPr id="7193"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n-US"/>
          </a:p>
        </p:txBody>
      </p:sp>
      <p:sp>
        <p:nvSpPr>
          <p:cNvPr id="7194"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n-US"/>
          </a:p>
        </p:txBody>
      </p:sp>
      <p:sp>
        <p:nvSpPr>
          <p:cNvPr id="7195"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n-US"/>
          </a:p>
        </p:txBody>
      </p:sp>
      <p:sp>
        <p:nvSpPr>
          <p:cNvPr id="7196"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n-US"/>
          </a:p>
        </p:txBody>
      </p:sp>
      <p:sp>
        <p:nvSpPr>
          <p:cNvPr id="7197"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n-US"/>
          </a:p>
        </p:txBody>
      </p:sp>
      <p:sp>
        <p:nvSpPr>
          <p:cNvPr id="7198"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n-US"/>
          </a:p>
        </p:txBody>
      </p:sp>
      <p:sp>
        <p:nvSpPr>
          <p:cNvPr id="7199"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n-US"/>
          </a:p>
        </p:txBody>
      </p:sp>
      <p:sp>
        <p:nvSpPr>
          <p:cNvPr id="7200"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n-US"/>
          </a:p>
        </p:txBody>
      </p:sp>
      <p:sp>
        <p:nvSpPr>
          <p:cNvPr id="7201"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n-US"/>
          </a:p>
        </p:txBody>
      </p:sp>
      <p:sp>
        <p:nvSpPr>
          <p:cNvPr id="7202"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n-US"/>
          </a:p>
        </p:txBody>
      </p:sp>
      <p:sp>
        <p:nvSpPr>
          <p:cNvPr id="7203"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n-US"/>
          </a:p>
        </p:txBody>
      </p:sp>
      <p:sp>
        <p:nvSpPr>
          <p:cNvPr id="7204"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n-US"/>
          </a:p>
        </p:txBody>
      </p:sp>
      <p:sp>
        <p:nvSpPr>
          <p:cNvPr id="7205"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n-US"/>
          </a:p>
        </p:txBody>
      </p:sp>
      <p:sp>
        <p:nvSpPr>
          <p:cNvPr id="7206"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n-US"/>
          </a:p>
        </p:txBody>
      </p:sp>
      <p:sp>
        <p:nvSpPr>
          <p:cNvPr id="7207"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n-US"/>
          </a:p>
        </p:txBody>
      </p:sp>
      <p:sp>
        <p:nvSpPr>
          <p:cNvPr id="7208"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n-US"/>
          </a:p>
        </p:txBody>
      </p:sp>
      <p:sp>
        <p:nvSpPr>
          <p:cNvPr id="7209"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n-US"/>
          </a:p>
        </p:txBody>
      </p:sp>
      <p:sp>
        <p:nvSpPr>
          <p:cNvPr id="7210"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n-US"/>
          </a:p>
        </p:txBody>
      </p:sp>
      <p:sp>
        <p:nvSpPr>
          <p:cNvPr id="7211"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7212"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7213"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48" name="Rectangle 2"/>
          <p:cNvSpPr txBox="1">
            <a:spLocks noChangeArrowheads="1"/>
          </p:cNvSpPr>
          <p:nvPr/>
        </p:nvSpPr>
        <p:spPr bwMode="auto">
          <a:xfrm>
            <a:off x="1143000" y="446088"/>
            <a:ext cx="5643563" cy="411162"/>
          </a:xfrm>
          <a:prstGeom prst="rect">
            <a:avLst/>
          </a:prstGeom>
          <a:noFill/>
          <a:ln w="9525">
            <a:noFill/>
            <a:miter lim="800000"/>
            <a:headEnd/>
            <a:tailEnd/>
          </a:ln>
        </p:spPr>
        <p:txBody>
          <a:bodyPr anchor="ctr"/>
          <a:lstStyle/>
          <a:p>
            <a:pPr eaLnBrk="0" hangingPunct="0">
              <a:defRPr/>
            </a:pPr>
            <a:r>
              <a:rPr lang="es-ES" sz="1600" kern="0" dirty="0" smtClean="0">
                <a:solidFill>
                  <a:schemeClr val="tx2"/>
                </a:solidFill>
                <a:latin typeface="+mj-lt"/>
                <a:ea typeface="+mj-ea"/>
                <a:cs typeface="+mj-cs"/>
              </a:rPr>
              <a:t>PRESENTACION RESIDENCIAL USUMACINTA</a:t>
            </a:r>
            <a:endParaRPr lang="es-ES" sz="1600" kern="0" dirty="0">
              <a:solidFill>
                <a:schemeClr val="tx2"/>
              </a:solidFill>
              <a:latin typeface="+mj-lt"/>
              <a:ea typeface="+mj-ea"/>
              <a:cs typeface="+mj-cs"/>
            </a:endParaRPr>
          </a:p>
        </p:txBody>
      </p:sp>
      <p:pic>
        <p:nvPicPr>
          <p:cNvPr id="7215" name="48 Imagen" descr="SDC13360.JPG"/>
          <p:cNvPicPr>
            <a:picLocks noChangeAspect="1"/>
          </p:cNvPicPr>
          <p:nvPr/>
        </p:nvPicPr>
        <p:blipFill>
          <a:blip r:embed="rId3" cstate="print"/>
          <a:srcRect/>
          <a:stretch>
            <a:fillRect/>
          </a:stretch>
        </p:blipFill>
        <p:spPr bwMode="auto">
          <a:xfrm>
            <a:off x="1670050" y="1103313"/>
            <a:ext cx="6719888" cy="5040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dirty="0"/>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dirty="0"/>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dirty="0"/>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dirty="0"/>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dirty="0"/>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dirty="0"/>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dirty="0"/>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dirty="0"/>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dirty="0"/>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dirty="0"/>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dirty="0"/>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dirty="0"/>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dirty="0"/>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dirty="0"/>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dirty="0"/>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dirty="0"/>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dirty="0"/>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dirty="0"/>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dirty="0"/>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dirty="0"/>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dirty="0"/>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dirty="0"/>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dirty="0"/>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dirty="0"/>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dirty="0"/>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dirty="0"/>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dirty="0"/>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dirty="0"/>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dirty="0"/>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dirty="0"/>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dirty="0"/>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dirty="0"/>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dirty="0"/>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dirty="0"/>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dirty="0"/>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dirty="0"/>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dirty="0"/>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dirty="0"/>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dirty="0"/>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dirty="0"/>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dirty="0"/>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dirty="0"/>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dirty="0"/>
          </a:p>
        </p:txBody>
      </p:sp>
      <p:sp>
        <p:nvSpPr>
          <p:cNvPr id="9262" name="49 CuadroTexto"/>
          <p:cNvSpPr txBox="1">
            <a:spLocks noChangeArrowheads="1"/>
          </p:cNvSpPr>
          <p:nvPr/>
        </p:nvSpPr>
        <p:spPr bwMode="auto">
          <a:xfrm>
            <a:off x="1285875" y="357188"/>
            <a:ext cx="4143375" cy="369887"/>
          </a:xfrm>
          <a:prstGeom prst="rect">
            <a:avLst/>
          </a:prstGeom>
          <a:noFill/>
          <a:ln w="9525">
            <a:noFill/>
            <a:miter lim="800000"/>
            <a:headEnd/>
            <a:tailEnd/>
          </a:ln>
        </p:spPr>
        <p:txBody>
          <a:bodyPr>
            <a:spAutoFit/>
          </a:bodyPr>
          <a:lstStyle/>
          <a:p>
            <a:r>
              <a:rPr lang="es-MX" dirty="0"/>
              <a:t>ANTECEDENTES</a:t>
            </a:r>
            <a:endParaRPr lang="en-US" dirty="0"/>
          </a:p>
        </p:txBody>
      </p:sp>
      <p:sp>
        <p:nvSpPr>
          <p:cNvPr id="9263" name="50 CuadroTexto"/>
          <p:cNvSpPr txBox="1">
            <a:spLocks noChangeArrowheads="1"/>
          </p:cNvSpPr>
          <p:nvPr/>
        </p:nvSpPr>
        <p:spPr bwMode="auto">
          <a:xfrm>
            <a:off x="1115616" y="1052736"/>
            <a:ext cx="7632848" cy="3785652"/>
          </a:xfrm>
          <a:prstGeom prst="rect">
            <a:avLst/>
          </a:prstGeom>
          <a:noFill/>
          <a:ln w="9525">
            <a:noFill/>
            <a:miter lim="800000"/>
            <a:headEnd/>
            <a:tailEnd/>
          </a:ln>
        </p:spPr>
        <p:txBody>
          <a:bodyPr wrap="square">
            <a:spAutoFit/>
          </a:bodyPr>
          <a:lstStyle/>
          <a:p>
            <a:pPr algn="just"/>
            <a:r>
              <a:rPr lang="es-ES" sz="1600" dirty="0"/>
              <a:t>Man Grupo Inmobiliario </a:t>
            </a:r>
            <a:r>
              <a:rPr lang="es-ES" sz="1600" dirty="0" smtClean="0"/>
              <a:t>S.A. </a:t>
            </a:r>
            <a:r>
              <a:rPr lang="es-ES" sz="1600" dirty="0"/>
              <a:t>de </a:t>
            </a:r>
            <a:r>
              <a:rPr lang="es-ES" sz="1600" dirty="0" smtClean="0"/>
              <a:t>C.V. </a:t>
            </a:r>
            <a:r>
              <a:rPr lang="es-ES" sz="1600" dirty="0"/>
              <a:t>es una empresa  </a:t>
            </a:r>
            <a:r>
              <a:rPr lang="es-ES" sz="1600" dirty="0" smtClean="0"/>
              <a:t>dedicada </a:t>
            </a:r>
            <a:r>
              <a:rPr lang="es-ES" sz="1600" dirty="0"/>
              <a:t>al desarrollo de proyectos inmobiliarios </a:t>
            </a:r>
            <a:r>
              <a:rPr lang="es-ES" sz="1600" dirty="0" smtClean="0"/>
              <a:t>de interés social desde </a:t>
            </a:r>
            <a:r>
              <a:rPr lang="es-ES" sz="1600" dirty="0"/>
              <a:t>1984. </a:t>
            </a:r>
            <a:endParaRPr lang="en-US" sz="1600" dirty="0"/>
          </a:p>
          <a:p>
            <a:pPr algn="just"/>
            <a:endParaRPr lang="es-ES" sz="1600" dirty="0" smtClean="0"/>
          </a:p>
          <a:p>
            <a:pPr algn="just"/>
            <a:r>
              <a:rPr lang="es-ES" sz="1600" dirty="0" smtClean="0"/>
              <a:t>En los últimos 10 años hemos construido 4,045 viviendas en rangos desde $195 mil a $4.5 millones.</a:t>
            </a:r>
            <a:endParaRPr lang="en-US" sz="1600" dirty="0"/>
          </a:p>
          <a:p>
            <a:pPr algn="just"/>
            <a:endParaRPr lang="es-ES" sz="1600" dirty="0" smtClean="0"/>
          </a:p>
          <a:p>
            <a:pPr algn="just"/>
            <a:r>
              <a:rPr lang="es-ES" sz="1600" dirty="0" smtClean="0"/>
              <a:t>Actualmente </a:t>
            </a:r>
            <a:r>
              <a:rPr lang="es-ES" sz="1600" dirty="0"/>
              <a:t>la empresa se encuentra operando en </a:t>
            </a:r>
            <a:r>
              <a:rPr lang="es-ES" sz="1600" dirty="0" smtClean="0"/>
              <a:t>3 </a:t>
            </a:r>
            <a:r>
              <a:rPr lang="es-ES" sz="1600" dirty="0"/>
              <a:t>plazas:</a:t>
            </a:r>
            <a:endParaRPr lang="en-US" sz="1600" dirty="0"/>
          </a:p>
          <a:p>
            <a:pPr marL="342900" indent="-342900" algn="just">
              <a:buFont typeface="+mj-lt"/>
              <a:buAutoNum type="arabicPeriod"/>
            </a:pPr>
            <a:r>
              <a:rPr lang="es-ES" sz="1600" dirty="0" smtClean="0"/>
              <a:t>Villahermosa, Tabasco con el desarrollo de interés medio “Real del Valle”. (196 viviendas, precio promedio $1.35 millones)</a:t>
            </a:r>
            <a:endParaRPr lang="en-US" sz="1600" dirty="0"/>
          </a:p>
          <a:p>
            <a:pPr marL="342900" indent="-342900" algn="just">
              <a:buFont typeface="+mj-lt"/>
              <a:buAutoNum type="arabicPeriod"/>
            </a:pPr>
            <a:r>
              <a:rPr lang="es-ES" sz="1600" dirty="0" smtClean="0"/>
              <a:t>Tenosique, Tabasco con el desarrollo “Residencial Usumacinta” de interés       social  financiado por ABC Capital. (460 viviendas, precio promedio $235 mil)</a:t>
            </a:r>
          </a:p>
          <a:p>
            <a:pPr marL="342900" indent="-342900" algn="just">
              <a:buFont typeface="+mj-lt"/>
              <a:buAutoNum type="arabicPeriod"/>
            </a:pPr>
            <a:r>
              <a:rPr lang="es-ES" sz="1600" dirty="0" smtClean="0"/>
              <a:t>Tulancingo</a:t>
            </a:r>
            <a:r>
              <a:rPr lang="es-ES" sz="1600" dirty="0"/>
              <a:t>, Hidalgo  con un desarrollo de interés </a:t>
            </a:r>
            <a:r>
              <a:rPr lang="es-ES" sz="1600" dirty="0" smtClean="0"/>
              <a:t>social “Residencial los Sabinos”. (1,308 viviendas, precio promedio $ 250 mil)</a:t>
            </a:r>
          </a:p>
          <a:p>
            <a:pPr marL="342900" indent="-342900" algn="just">
              <a:buFont typeface="+mj-lt"/>
              <a:buAutoNum type="arabicPeriod"/>
            </a:pPr>
            <a:endParaRPr lang="es-ES" sz="1600" dirty="0" smtClean="0"/>
          </a:p>
          <a:p>
            <a:pPr marL="342900" indent="-342900" algn="just"/>
            <a:r>
              <a:rPr lang="es-ES" sz="1600" dirty="0" err="1" smtClean="0"/>
              <a:t>SITUACION</a:t>
            </a:r>
            <a:r>
              <a:rPr lang="es-ES" sz="1600" dirty="0" smtClean="0"/>
              <a:t> ACTUAL CON ABC CAPITAL</a:t>
            </a:r>
          </a:p>
        </p:txBody>
      </p:sp>
      <p:pic>
        <p:nvPicPr>
          <p:cNvPr id="23555" name="Picture 3"/>
          <p:cNvPicPr>
            <a:picLocks noChangeAspect="1" noChangeArrowheads="1"/>
          </p:cNvPicPr>
          <p:nvPr/>
        </p:nvPicPr>
        <p:blipFill>
          <a:blip r:embed="rId3" cstate="print"/>
          <a:srcRect/>
          <a:stretch>
            <a:fillRect/>
          </a:stretch>
        </p:blipFill>
        <p:spPr bwMode="auto">
          <a:xfrm>
            <a:off x="1659676" y="4797152"/>
            <a:ext cx="5576620" cy="12241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s-MX" dirty="0" smtClean="0"/>
              <a:t>RESUMEN</a:t>
            </a:r>
            <a:endParaRPr lang="en-US" dirty="0"/>
          </a:p>
        </p:txBody>
      </p:sp>
      <p:sp>
        <p:nvSpPr>
          <p:cNvPr id="48" name="47 CuadroTexto"/>
          <p:cNvSpPr txBox="1"/>
          <p:nvPr/>
        </p:nvSpPr>
        <p:spPr>
          <a:xfrm>
            <a:off x="1115616" y="1363990"/>
            <a:ext cx="7704856" cy="5078313"/>
          </a:xfrm>
          <a:prstGeom prst="rect">
            <a:avLst/>
          </a:prstGeom>
          <a:noFill/>
        </p:spPr>
        <p:txBody>
          <a:bodyPr wrap="square" rtlCol="0">
            <a:spAutoFit/>
          </a:bodyPr>
          <a:lstStyle/>
          <a:p>
            <a:pPr marL="342900" lvl="0" indent="-342900" algn="just">
              <a:buFont typeface="Arial" pitchFamily="34" charset="0"/>
              <a:buChar char="•"/>
            </a:pPr>
            <a:r>
              <a:rPr lang="es-MX" dirty="0" smtClean="0"/>
              <a:t>Tenemos 35 años de experiencia en edificación y </a:t>
            </a:r>
            <a:r>
              <a:rPr lang="es-MX" dirty="0" err="1" smtClean="0"/>
              <a:t>promotoría</a:t>
            </a:r>
            <a:r>
              <a:rPr lang="es-MX" dirty="0" smtClean="0"/>
              <a:t> de vivienda.</a:t>
            </a:r>
          </a:p>
          <a:p>
            <a:pPr marL="342900" lvl="0" indent="-342900" algn="just">
              <a:buFont typeface="Arial" pitchFamily="34" charset="0"/>
              <a:buChar char="•"/>
            </a:pPr>
            <a:r>
              <a:rPr lang="es-MX" dirty="0" smtClean="0"/>
              <a:t>Las razones que nos llevaron a los problemas actuales son situaciones   extraordinarias y fuera de nuestro control.</a:t>
            </a:r>
          </a:p>
          <a:p>
            <a:pPr marL="342900" lvl="0" indent="-342900" algn="just">
              <a:buFont typeface="Arial" pitchFamily="34" charset="0"/>
              <a:buChar char="•"/>
            </a:pPr>
            <a:r>
              <a:rPr lang="es-MX" dirty="0" smtClean="0"/>
              <a:t> Tenemos 2 desarrollos sin financiamiento.  En ambos el aspecto comercial esta prácticamente garantizado.</a:t>
            </a:r>
          </a:p>
          <a:p>
            <a:pPr marL="342900" lvl="0" indent="-342900" algn="just">
              <a:buFont typeface="Arial" pitchFamily="34" charset="0"/>
              <a:buChar char="•"/>
            </a:pPr>
            <a:r>
              <a:rPr lang="es-MX" dirty="0" smtClean="0"/>
              <a:t>Real del Valle está considerado </a:t>
            </a:r>
            <a:r>
              <a:rPr lang="es-MX" dirty="0" smtClean="0"/>
              <a:t>también por el </a:t>
            </a:r>
            <a:r>
              <a:rPr lang="es-MX" dirty="0" err="1" smtClean="0"/>
              <a:t>ICAVI</a:t>
            </a:r>
            <a:r>
              <a:rPr lang="es-MX" dirty="0" smtClean="0"/>
              <a:t> dentro de los 10 mejores a nivel nacional, y no es inundable. Es muy exitoso, tenemos 22 casas vendidas con anticipo, solo tenemos que construirlas y cobrarlas.</a:t>
            </a:r>
          </a:p>
          <a:p>
            <a:pPr marL="342900" lvl="0" indent="-342900" algn="just">
              <a:buFont typeface="Arial" pitchFamily="34" charset="0"/>
              <a:buChar char="•"/>
            </a:pPr>
            <a:r>
              <a:rPr lang="es-MX" dirty="0" smtClean="0"/>
              <a:t>Estamos dispuestos a dejar garantías adicionales de Real del Valle para garantizarles el crédito puente y destinar el 10% de las ventas al pago del crédito complementario.</a:t>
            </a:r>
          </a:p>
          <a:p>
            <a:pPr marL="342900" indent="-342900" algn="just">
              <a:buFont typeface="Arial" pitchFamily="34" charset="0"/>
              <a:buChar char="•"/>
            </a:pPr>
            <a:r>
              <a:rPr lang="es-MX" dirty="0" smtClean="0"/>
              <a:t>Estamos dispuestos a destinar el 20% de las ventas de Sabinos al pago del crédito con garantía fiduciaria.</a:t>
            </a:r>
          </a:p>
          <a:p>
            <a:pPr marL="342900" indent="-342900" algn="just">
              <a:buFont typeface="Arial" pitchFamily="34" charset="0"/>
              <a:buChar char="•"/>
            </a:pPr>
            <a:r>
              <a:rPr lang="es-MX" dirty="0" smtClean="0"/>
              <a:t>Con estos pagos adicionales, el crédito complementario se pagaría en 12 meses.</a:t>
            </a:r>
          </a:p>
          <a:p>
            <a:pPr marL="342900" lvl="0" indent="-342900" algn="just">
              <a:buFont typeface="Arial" pitchFamily="34" charset="0"/>
              <a:buChar char="•"/>
            </a:pPr>
            <a:endParaRPr lang="es-MX"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48" name="47 CuadroTexto"/>
          <p:cNvSpPr txBox="1"/>
          <p:nvPr/>
        </p:nvSpPr>
        <p:spPr>
          <a:xfrm>
            <a:off x="1115616" y="1186874"/>
            <a:ext cx="7704856" cy="3693319"/>
          </a:xfrm>
          <a:prstGeom prst="rect">
            <a:avLst/>
          </a:prstGeom>
          <a:noFill/>
        </p:spPr>
        <p:txBody>
          <a:bodyPr wrap="square" rtlCol="0">
            <a:spAutoFit/>
          </a:bodyPr>
          <a:lstStyle/>
          <a:p>
            <a:pPr marL="342900" lvl="0" indent="-342900" algn="just">
              <a:buFont typeface="Arial" pitchFamily="34" charset="0"/>
              <a:buChar char="•"/>
            </a:pPr>
            <a:r>
              <a:rPr lang="es-MX" dirty="0" smtClean="0"/>
              <a:t> El importe de los financiamientos que requerimos es muy bajo en relación con las garantías que se requieren y los flujos que generarán los proyectos.</a:t>
            </a:r>
          </a:p>
          <a:p>
            <a:pPr marL="342900" lvl="0" indent="-342900" algn="just">
              <a:buFont typeface="Arial" pitchFamily="34" charset="0"/>
              <a:buChar char="•"/>
            </a:pPr>
            <a:r>
              <a:rPr lang="es-MX" dirty="0" smtClean="0"/>
              <a:t> Los proyectos que tenemos actualmente son proyectos ganadores.</a:t>
            </a:r>
          </a:p>
          <a:p>
            <a:pPr marL="342900" lvl="0" indent="-342900" algn="just">
              <a:buFont typeface="Arial" pitchFamily="34" charset="0"/>
              <a:buChar char="•"/>
            </a:pPr>
            <a:r>
              <a:rPr lang="es-MX" dirty="0" smtClean="0"/>
              <a:t> Los remanentes de los flujos de los proyectos actuales nos permitirán liquidar nuestros pasivos y  mantener nuestra empresa como una entidad productiva.</a:t>
            </a:r>
          </a:p>
          <a:p>
            <a:pPr marL="342900" lvl="0" indent="-342900" algn="just">
              <a:buFont typeface="Arial" pitchFamily="34" charset="0"/>
              <a:buChar char="•"/>
            </a:pPr>
            <a:r>
              <a:rPr lang="es-MX" dirty="0" smtClean="0"/>
              <a:t> Nuestros proyectos están maduros, solo necesitamos un empujón para salir de nuestros problemas</a:t>
            </a:r>
            <a:r>
              <a:rPr lang="es-MX" dirty="0" smtClean="0"/>
              <a:t>.</a:t>
            </a:r>
            <a:endParaRPr lang="es-MX" dirty="0" smtClean="0"/>
          </a:p>
          <a:p>
            <a:pPr marL="342900" lvl="0" indent="-342900" algn="just">
              <a:buFont typeface="Arial" pitchFamily="34" charset="0"/>
              <a:buChar char="•"/>
            </a:pPr>
            <a:r>
              <a:rPr lang="es-MX" dirty="0" smtClean="0"/>
              <a:t> La </a:t>
            </a:r>
            <a:r>
              <a:rPr lang="es-MX" dirty="0" smtClean="0"/>
              <a:t>incertidumbre del proyecto de Tenosique derivado del problema de    los subsidios, </a:t>
            </a:r>
            <a:r>
              <a:rPr lang="es-MX" dirty="0" smtClean="0"/>
              <a:t>nos puede afectar el pago </a:t>
            </a:r>
            <a:r>
              <a:rPr lang="es-MX" dirty="0" smtClean="0"/>
              <a:t>del crédito que tenemos actualmente con  Banco ABC Capital.</a:t>
            </a:r>
          </a:p>
          <a:p>
            <a:pPr lvl="0" algn="just"/>
            <a:endParaRPr lang="es-MX" dirty="0" smtClean="0"/>
          </a:p>
        </p:txBody>
      </p:sp>
      <p:sp>
        <p:nvSpPr>
          <p:cNvPr id="49"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s-MX" dirty="0" smtClean="0"/>
              <a:t>RESUMEN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30264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48" name="47 CuadroTexto"/>
          <p:cNvSpPr txBox="1"/>
          <p:nvPr/>
        </p:nvSpPr>
        <p:spPr>
          <a:xfrm>
            <a:off x="1115616" y="1387802"/>
            <a:ext cx="7704856" cy="4616648"/>
          </a:xfrm>
          <a:prstGeom prst="rect">
            <a:avLst/>
          </a:prstGeom>
          <a:noFill/>
        </p:spPr>
        <p:txBody>
          <a:bodyPr wrap="square" rtlCol="0">
            <a:spAutoFit/>
          </a:bodyPr>
          <a:lstStyle/>
          <a:p>
            <a:pPr marL="342900" lvl="0" indent="-342900" algn="just"/>
            <a:endParaRPr lang="es-MX" dirty="0" smtClean="0"/>
          </a:p>
          <a:p>
            <a:pPr lvl="0" algn="just">
              <a:buFont typeface="Arial" pitchFamily="34" charset="0"/>
              <a:buChar char="•"/>
            </a:pPr>
            <a:r>
              <a:rPr lang="es-MX" sz="2000" dirty="0" smtClean="0"/>
              <a:t> Apoyarnos para la obtención del crédito para continuar el desarrollo “Real del Valle” en Villahermosa  dividido en etapas de 25 casas.</a:t>
            </a:r>
          </a:p>
          <a:p>
            <a:pPr lvl="0" algn="just">
              <a:buFont typeface="Arial" pitchFamily="34" charset="0"/>
              <a:buChar char="•"/>
            </a:pPr>
            <a:r>
              <a:rPr lang="es-MX" sz="2000" dirty="0" smtClean="0"/>
              <a:t>Apoyarnos para la obtención del crédito para terminar el desarrollo “Los Sabinos” en Tulancingo,  Hgo. en </a:t>
            </a:r>
            <a:r>
              <a:rPr lang="es-MX" sz="2000" dirty="0" smtClean="0"/>
              <a:t>tre</a:t>
            </a:r>
            <a:r>
              <a:rPr lang="es-MX" sz="2000" dirty="0" smtClean="0"/>
              <a:t>s  </a:t>
            </a:r>
            <a:r>
              <a:rPr lang="es-MX" sz="2000" dirty="0" smtClean="0"/>
              <a:t>etapas</a:t>
            </a:r>
            <a:r>
              <a:rPr lang="es-MX" sz="2000" dirty="0" smtClean="0"/>
              <a:t>.</a:t>
            </a:r>
          </a:p>
          <a:p>
            <a:pPr lvl="0" algn="just">
              <a:buFont typeface="Arial" pitchFamily="34" charset="0"/>
              <a:buChar char="•"/>
            </a:pPr>
            <a:r>
              <a:rPr lang="es-MX" sz="2000" dirty="0" smtClean="0"/>
              <a:t>Adelantar el </a:t>
            </a:r>
            <a:r>
              <a:rPr lang="es-MX" sz="2000" dirty="0" smtClean="0"/>
              <a:t> </a:t>
            </a:r>
            <a:r>
              <a:rPr lang="es-MX" sz="2000" dirty="0" smtClean="0"/>
              <a:t>pago del crédito complementario y la liberación de nuestras garantías.</a:t>
            </a:r>
          </a:p>
          <a:p>
            <a:pPr lvl="0" algn="just">
              <a:buFont typeface="Arial" pitchFamily="34" charset="0"/>
              <a:buChar char="•"/>
            </a:pPr>
            <a:r>
              <a:rPr lang="es-MX" sz="2000" dirty="0" smtClean="0"/>
              <a:t>Hacer sinergia con respecto a sus proyectos adjudicados que se encuentren inconclusos, aprovechando nuestra experiencia y  trayectoria profesional  como promotores integrales que manejamos y contamos con la infraestructura de todo el proceso necesario para llevar </a:t>
            </a:r>
            <a:r>
              <a:rPr lang="es-MX" sz="2000" smtClean="0"/>
              <a:t>a cabo un </a:t>
            </a:r>
            <a:r>
              <a:rPr lang="es-MX" sz="2000" dirty="0" smtClean="0"/>
              <a:t>desarrollo inmobiliario.</a:t>
            </a:r>
            <a:endParaRPr lang="es-MX" sz="2000" dirty="0" smtClean="0"/>
          </a:p>
          <a:p>
            <a:pPr lvl="0" algn="just">
              <a:buFont typeface="Arial" pitchFamily="34" charset="0"/>
              <a:buChar char="•"/>
            </a:pPr>
            <a:endParaRPr lang="es-ES" dirty="0" smtClean="0"/>
          </a:p>
          <a:p>
            <a:pPr algn="just"/>
            <a:endParaRPr lang="es-ES" dirty="0" smtClean="0"/>
          </a:p>
        </p:txBody>
      </p:sp>
      <p:sp>
        <p:nvSpPr>
          <p:cNvPr id="49" name="49 CuadroTexto"/>
          <p:cNvSpPr txBox="1">
            <a:spLocks noChangeArrowheads="1"/>
          </p:cNvSpPr>
          <p:nvPr/>
        </p:nvSpPr>
        <p:spPr bwMode="auto">
          <a:xfrm>
            <a:off x="971600" y="467380"/>
            <a:ext cx="5662389" cy="646331"/>
          </a:xfrm>
          <a:prstGeom prst="rect">
            <a:avLst/>
          </a:prstGeom>
          <a:noFill/>
          <a:ln w="9525">
            <a:noFill/>
            <a:miter lim="800000"/>
            <a:headEnd/>
            <a:tailEnd/>
          </a:ln>
        </p:spPr>
        <p:txBody>
          <a:bodyPr wrap="square">
            <a:spAutoFit/>
          </a:bodyPr>
          <a:lstStyle/>
          <a:p>
            <a:r>
              <a:rPr lang="es-MX" dirty="0" err="1" smtClean="0"/>
              <a:t>PETICION</a:t>
            </a:r>
            <a:endParaRPr lang="es-MX"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512"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580682"/>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157242"/>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665"/>
            <a:ext cx="1476375" cy="620860"/>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3" name="50 CuadroTexto"/>
          <p:cNvSpPr txBox="1">
            <a:spLocks noChangeArrowheads="1"/>
          </p:cNvSpPr>
          <p:nvPr/>
        </p:nvSpPr>
        <p:spPr bwMode="auto">
          <a:xfrm>
            <a:off x="1043609" y="1341343"/>
            <a:ext cx="7848872" cy="4031873"/>
          </a:xfrm>
          <a:prstGeom prst="rect">
            <a:avLst/>
          </a:prstGeom>
          <a:noFill/>
          <a:ln w="9525">
            <a:noFill/>
            <a:miter lim="800000"/>
            <a:headEnd/>
            <a:tailEnd/>
          </a:ln>
        </p:spPr>
        <p:txBody>
          <a:bodyPr wrap="square">
            <a:spAutoFit/>
          </a:bodyPr>
          <a:lstStyle/>
          <a:p>
            <a:pPr algn="just"/>
            <a:r>
              <a:rPr lang="es-ES" sz="1600" dirty="0" smtClean="0"/>
              <a:t>	</a:t>
            </a:r>
          </a:p>
          <a:p>
            <a:pPr marL="342900" indent="-342900" algn="just">
              <a:buFont typeface="+mj-lt"/>
              <a:buAutoNum type="arabicPeriod"/>
            </a:pPr>
            <a:r>
              <a:rPr lang="es-ES" sz="1600" dirty="0" smtClean="0"/>
              <a:t>En el 2007 al inicio del desarrollo Real del Valle, las inundaciones de Villahermosa afectaron el proceso de obra por lo que se decidió incrementar el nivel de relleno para garantizar que el proyecto fuera 100% no inundable, lo cual incluso incrementó su valor de manera muy importante. </a:t>
            </a:r>
            <a:endParaRPr lang="en-US" sz="1600" dirty="0" smtClean="0"/>
          </a:p>
          <a:p>
            <a:pPr marL="342900" indent="-342900" algn="just"/>
            <a:endParaRPr lang="es-ES" sz="1600" dirty="0" smtClean="0"/>
          </a:p>
          <a:p>
            <a:pPr marL="342900" indent="-342900" algn="just"/>
            <a:r>
              <a:rPr lang="es-ES" sz="1600" dirty="0" smtClean="0"/>
              <a:t>	Lo anterior causó un retraso importante en la construcción y comercialización e impactó de manera negativa la economía de Villahermosa. </a:t>
            </a:r>
            <a:endParaRPr lang="en-US" sz="1600" dirty="0" smtClean="0"/>
          </a:p>
          <a:p>
            <a:pPr marL="342900" indent="-342900" algn="just"/>
            <a:endParaRPr lang="es-ES" sz="1600" dirty="0" smtClean="0"/>
          </a:p>
          <a:p>
            <a:pPr marL="342900" indent="-342900" algn="just">
              <a:buAutoNum type="arabicPeriod" startAt="2"/>
            </a:pPr>
            <a:r>
              <a:rPr lang="es-ES" sz="1600" dirty="0" smtClean="0"/>
              <a:t>Al cierre del 2008 teníamos 2 obras financiadas con Metrofinanciera (70% de nuestra operación). Nos dejaron de ministrar causándonos serios problemas de liquidez y retrasos muy impactantes en nuestros desarrollos.  En aquel entonces les debíamos $48 millones de pesos y actualmente hemos superado esta problemática con mucho esfuerzo, quedando un solo crédito vigente con esta institución con saldo de $1.5 millones.</a:t>
            </a:r>
          </a:p>
          <a:p>
            <a:pPr marL="342900" indent="-342900" algn="just">
              <a:buAutoNum type="arabicPeriod" startAt="2"/>
            </a:pPr>
            <a:endParaRPr lang="es-ES" sz="1600" dirty="0" smtClean="0"/>
          </a:p>
        </p:txBody>
      </p:sp>
      <p:sp>
        <p:nvSpPr>
          <p:cNvPr id="51" name="50 CuadroTexto"/>
          <p:cNvSpPr txBox="1"/>
          <p:nvPr/>
        </p:nvSpPr>
        <p:spPr>
          <a:xfrm>
            <a:off x="1259632" y="476672"/>
            <a:ext cx="6048672" cy="369332"/>
          </a:xfrm>
          <a:prstGeom prst="rect">
            <a:avLst/>
          </a:prstGeom>
          <a:noFill/>
        </p:spPr>
        <p:txBody>
          <a:bodyPr wrap="square" rtlCol="0">
            <a:spAutoFit/>
          </a:bodyPr>
          <a:lstStyle/>
          <a:p>
            <a:r>
              <a:rPr lang="es-MX" dirty="0" smtClean="0"/>
              <a:t>PROBLEMÁTICA  ACTUAL DE LA EMPRESA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508674"/>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664"/>
            <a:ext cx="1476375" cy="64807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1141859" y="467380"/>
            <a:ext cx="5662389" cy="369332"/>
          </a:xfrm>
          <a:prstGeom prst="rect">
            <a:avLst/>
          </a:prstGeom>
          <a:noFill/>
          <a:ln w="9525">
            <a:noFill/>
            <a:miter lim="800000"/>
            <a:headEnd/>
            <a:tailEnd/>
          </a:ln>
        </p:spPr>
        <p:txBody>
          <a:bodyPr wrap="square">
            <a:spAutoFit/>
          </a:bodyPr>
          <a:lstStyle/>
          <a:p>
            <a:r>
              <a:rPr lang="es-MX" dirty="0" smtClean="0"/>
              <a:t>REAL DEL VALLE</a:t>
            </a:r>
            <a:endParaRPr lang="en-US" dirty="0"/>
          </a:p>
        </p:txBody>
      </p:sp>
      <p:sp>
        <p:nvSpPr>
          <p:cNvPr id="50" name="49 Rectángulo"/>
          <p:cNvSpPr/>
          <p:nvPr/>
        </p:nvSpPr>
        <p:spPr>
          <a:xfrm>
            <a:off x="1043608" y="1124745"/>
            <a:ext cx="7560840" cy="4278094"/>
          </a:xfrm>
          <a:prstGeom prst="rect">
            <a:avLst/>
          </a:prstGeom>
        </p:spPr>
        <p:txBody>
          <a:bodyPr wrap="square">
            <a:spAutoFit/>
          </a:bodyPr>
          <a:lstStyle/>
          <a:p>
            <a:pPr marL="342900" indent="-342900" algn="just"/>
            <a:r>
              <a:rPr lang="es-MX" sz="1600" dirty="0" smtClean="0"/>
              <a:t>	</a:t>
            </a:r>
            <a:endParaRPr lang="en-US" dirty="0" smtClean="0"/>
          </a:p>
          <a:p>
            <a:pPr algn="just"/>
            <a:endParaRPr lang="es-ES" sz="1600" dirty="0" smtClean="0"/>
          </a:p>
          <a:p>
            <a:pPr algn="just"/>
            <a:r>
              <a:rPr lang="es-ES" sz="1600" dirty="0" smtClean="0"/>
              <a:t>Este proyecto se encuentra en la ciudad de Villahermosa, Tab. a un km del periférico. (196 viviendas, precio promedio de $1.35 millones ).</a:t>
            </a:r>
          </a:p>
          <a:p>
            <a:pPr algn="just"/>
            <a:endParaRPr lang="es-ES" sz="1600" dirty="0" smtClean="0"/>
          </a:p>
          <a:p>
            <a:pPr algn="just"/>
            <a:r>
              <a:rPr lang="es-ES" sz="1600" dirty="0" smtClean="0"/>
              <a:t>Tenemos construidas y vendidas 100 viviendas, 81 de ellas financiadas por  Hipotecaria Nacional y el desarrollo ha estado considerado por el </a:t>
            </a:r>
            <a:r>
              <a:rPr lang="es-ES" sz="1600" dirty="0" err="1" smtClean="0"/>
              <a:t>ICAVI</a:t>
            </a:r>
            <a:r>
              <a:rPr lang="es-ES" sz="1600" dirty="0" smtClean="0"/>
              <a:t> (</a:t>
            </a:r>
            <a:r>
              <a:rPr lang="es-ES" sz="1600" dirty="0" err="1" smtClean="0"/>
              <a:t>Indice</a:t>
            </a:r>
            <a:r>
              <a:rPr lang="es-ES" sz="1600" dirty="0" smtClean="0"/>
              <a:t> de Calidad de Vivienda del Infonavit). dentro de los 10 mejores a nivel nacional en la categoría de  vivienda tradicional.</a:t>
            </a:r>
          </a:p>
          <a:p>
            <a:pPr algn="just"/>
            <a:endParaRPr lang="es-ES" sz="1600" dirty="0" smtClean="0"/>
          </a:p>
          <a:p>
            <a:pPr algn="just"/>
            <a:r>
              <a:rPr lang="es-ES" sz="1600" dirty="0" smtClean="0"/>
              <a:t>Actualmente nos falta por construir 96 viviendas y tenemos vendidas 22 en su mayoría con anticipos otorgados. La comercialización que hemos tenido  hasta la fecha se ha dado siempre por delante de la construcción y las casas se han  vendido antes de terminarse.  Sin embargo la problemática mencionada  anteriormente y nuestra situación financiera a consecuencia de estos hechos,  han generado muchas dificultades para obtener el crédito puente.</a:t>
            </a:r>
          </a:p>
          <a:p>
            <a:pPr marL="400050" indent="-400050" algn="just"/>
            <a:r>
              <a:rPr lang="es-MX" sz="1600"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508674"/>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664"/>
            <a:ext cx="1476375" cy="64807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1141859" y="467380"/>
            <a:ext cx="5662389" cy="369332"/>
          </a:xfrm>
          <a:prstGeom prst="rect">
            <a:avLst/>
          </a:prstGeom>
          <a:noFill/>
          <a:ln w="9525">
            <a:noFill/>
            <a:miter lim="800000"/>
            <a:headEnd/>
            <a:tailEnd/>
          </a:ln>
        </p:spPr>
        <p:txBody>
          <a:bodyPr wrap="square">
            <a:spAutoFit/>
          </a:bodyPr>
          <a:lstStyle/>
          <a:p>
            <a:r>
              <a:rPr lang="es-MX" dirty="0" smtClean="0"/>
              <a:t>REAL DEL VALLE</a:t>
            </a:r>
            <a:endParaRPr lang="en-US" dirty="0"/>
          </a:p>
        </p:txBody>
      </p:sp>
      <p:sp>
        <p:nvSpPr>
          <p:cNvPr id="50" name="49 Rectángulo"/>
          <p:cNvSpPr/>
          <p:nvPr/>
        </p:nvSpPr>
        <p:spPr>
          <a:xfrm>
            <a:off x="1043608" y="980728"/>
            <a:ext cx="7560840" cy="2739211"/>
          </a:xfrm>
          <a:prstGeom prst="rect">
            <a:avLst/>
          </a:prstGeom>
        </p:spPr>
        <p:txBody>
          <a:bodyPr wrap="square">
            <a:spAutoFit/>
          </a:bodyPr>
          <a:lstStyle/>
          <a:p>
            <a:pPr marL="342900" indent="-342900" algn="just"/>
            <a:r>
              <a:rPr lang="es-MX" sz="1600" dirty="0" smtClean="0"/>
              <a:t>	</a:t>
            </a:r>
            <a:endParaRPr lang="es-MX" sz="1600" dirty="0"/>
          </a:p>
          <a:p>
            <a:pPr marL="400050" indent="-400050" algn="just"/>
            <a:endParaRPr lang="es-ES" sz="1600" dirty="0" smtClean="0"/>
          </a:p>
          <a:p>
            <a:pPr marL="400050" indent="-400050" algn="just">
              <a:buAutoNum type="arabicPeriod" startAt="5"/>
            </a:pPr>
            <a:endParaRPr lang="es-MX" sz="1600" dirty="0" smtClean="0"/>
          </a:p>
          <a:p>
            <a:pPr marL="400050" indent="-400050" algn="just">
              <a:buAutoNum type="arabicPeriod" startAt="5"/>
            </a:pPr>
            <a:endParaRPr lang="es-MX" sz="1600" dirty="0" smtClean="0"/>
          </a:p>
          <a:p>
            <a:pPr marL="400050" indent="-400050" algn="just">
              <a:buAutoNum type="arabicPeriod" startAt="5"/>
            </a:pPr>
            <a:endParaRPr lang="es-MX" sz="1600" dirty="0" smtClean="0"/>
          </a:p>
          <a:p>
            <a:pPr marL="400050" indent="-400050" algn="just">
              <a:buAutoNum type="arabicPeriod" startAt="5"/>
            </a:pPr>
            <a:endParaRPr lang="es-MX" sz="1600" dirty="0" smtClean="0"/>
          </a:p>
          <a:p>
            <a:pPr marL="400050" indent="-400050" algn="just">
              <a:buAutoNum type="arabicPeriod" startAt="5"/>
            </a:pPr>
            <a:endParaRPr lang="es-MX" sz="1600" dirty="0" smtClean="0"/>
          </a:p>
          <a:p>
            <a:pPr marL="400050" indent="-400050" algn="just">
              <a:buAutoNum type="arabicPeriod" startAt="5"/>
            </a:pPr>
            <a:endParaRPr lang="es-MX" sz="1600" dirty="0" smtClean="0"/>
          </a:p>
          <a:p>
            <a:pPr marL="400050" indent="-400050" algn="just">
              <a:buAutoNum type="arabicPeriod" startAt="5"/>
            </a:pPr>
            <a:endParaRPr lang="es-MX" sz="1600" dirty="0" smtClean="0"/>
          </a:p>
          <a:p>
            <a:pPr marL="400050" indent="-400050" algn="just">
              <a:buAutoNum type="arabicPeriod" startAt="5"/>
            </a:pPr>
            <a:endParaRPr lang="es-MX" sz="1400" dirty="0" smtClean="0"/>
          </a:p>
          <a:p>
            <a:pPr marL="342900" indent="-342900" algn="just"/>
            <a:r>
              <a:rPr lang="es-MX" sz="1400" dirty="0" smtClean="0"/>
              <a:t>             </a:t>
            </a:r>
          </a:p>
        </p:txBody>
      </p:sp>
      <p:sp>
        <p:nvSpPr>
          <p:cNvPr id="48" name="47 Rectángulo"/>
          <p:cNvSpPr/>
          <p:nvPr/>
        </p:nvSpPr>
        <p:spPr>
          <a:xfrm>
            <a:off x="1115616" y="980728"/>
            <a:ext cx="7704856" cy="2554545"/>
          </a:xfrm>
          <a:prstGeom prst="rect">
            <a:avLst/>
          </a:prstGeom>
        </p:spPr>
        <p:txBody>
          <a:bodyPr wrap="square">
            <a:spAutoFit/>
          </a:bodyPr>
          <a:lstStyle/>
          <a:p>
            <a:pPr algn="just"/>
            <a:r>
              <a:rPr lang="es-MX" sz="1600" dirty="0" smtClean="0"/>
              <a:t>Hipotecaria Nacional financió las primeras 81 viviendas. El desarrollo sufrió retrasos por las situaciones mencionadas y tuvimos la promesa de continuar con su construcción en cuanto saliéramos del buró y liquidáramos las dos primeras etapas, situación que ya está superada. En el desarrollo de las primeras dos etapas La Dirección General de Hipotecaria Nacional, pudo comprobar el éxito del proyecto.</a:t>
            </a:r>
          </a:p>
          <a:p>
            <a:pPr algn="just"/>
            <a:endParaRPr lang="es-MX" sz="800" dirty="0" smtClean="0"/>
          </a:p>
          <a:p>
            <a:pPr algn="just"/>
            <a:r>
              <a:rPr lang="es-ES" sz="1600" dirty="0" smtClean="0"/>
              <a:t>El saldo tope que requerimos de crédito puente para terminar este desarrollo es de  $24 millones.</a:t>
            </a:r>
          </a:p>
          <a:p>
            <a:pPr algn="just"/>
            <a:endParaRPr lang="es-ES" sz="800" dirty="0" smtClean="0"/>
          </a:p>
          <a:p>
            <a:pPr algn="just"/>
            <a:r>
              <a:rPr lang="es-ES" sz="1600" dirty="0" smtClean="0"/>
              <a:t>El flujo previsto para concluir el proyecto es el siguiente:</a:t>
            </a:r>
          </a:p>
        </p:txBody>
      </p:sp>
      <p:pic>
        <p:nvPicPr>
          <p:cNvPr id="38917" name="Picture 5"/>
          <p:cNvPicPr>
            <a:picLocks noChangeAspect="1" noChangeArrowheads="1"/>
          </p:cNvPicPr>
          <p:nvPr/>
        </p:nvPicPr>
        <p:blipFill>
          <a:blip r:embed="rId3" cstate="print"/>
          <a:srcRect/>
          <a:stretch>
            <a:fillRect/>
          </a:stretch>
        </p:blipFill>
        <p:spPr bwMode="auto">
          <a:xfrm>
            <a:off x="1187624" y="3573016"/>
            <a:ext cx="7560840" cy="26014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374656"/>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44624"/>
            <a:ext cx="720725" cy="6569968"/>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157242"/>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1"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n-US" dirty="0" err="1" smtClean="0"/>
              <a:t>CLASIFICACION</a:t>
            </a:r>
            <a:r>
              <a:rPr lang="en-US" dirty="0" smtClean="0"/>
              <a:t> EN EL </a:t>
            </a:r>
            <a:r>
              <a:rPr lang="en-US" dirty="0" err="1" smtClean="0"/>
              <a:t>ICAVI</a:t>
            </a:r>
            <a:endParaRPr lang="en-US" dirty="0"/>
          </a:p>
        </p:txBody>
      </p:sp>
      <p:graphicFrame>
        <p:nvGraphicFramePr>
          <p:cNvPr id="49" name="48 Tabla"/>
          <p:cNvGraphicFramePr>
            <a:graphicFrameLocks noGrp="1"/>
          </p:cNvGraphicFramePr>
          <p:nvPr/>
        </p:nvGraphicFramePr>
        <p:xfrm>
          <a:off x="1524000" y="3278148"/>
          <a:ext cx="6096000" cy="301704"/>
        </p:xfrm>
        <a:graphic>
          <a:graphicData uri="http://schemas.openxmlformats.org/drawingml/2006/table">
            <a:tbl>
              <a:tblPr/>
              <a:tblGrid>
                <a:gridCol w="2032000"/>
                <a:gridCol w="2032000"/>
                <a:gridCol w="2032000"/>
              </a:tblGrid>
              <a:tr h="139474">
                <a:tc gridSpan="3">
                  <a:txBody>
                    <a:bodyPr/>
                    <a:lstStyle/>
                    <a:p>
                      <a:pPr algn="ctr">
                        <a:lnSpc>
                          <a:spcPct val="115000"/>
                        </a:lnSpc>
                        <a:spcAft>
                          <a:spcPts val="0"/>
                        </a:spcAft>
                      </a:pPr>
                      <a:endParaRPr lang="es-MX" sz="800">
                        <a:solidFill>
                          <a:srgbClr val="000000"/>
                        </a:solidFill>
                        <a:latin typeface="Arial"/>
                        <a:ea typeface="Times New Roman"/>
                        <a:cs typeface="Times New Roman"/>
                      </a:endParaRPr>
                    </a:p>
                  </a:txBody>
                  <a:tcPr marL="0" marR="0" marT="0" marB="0" anchor="ctr">
                    <a:lnL>
                      <a:noFill/>
                    </a:lnL>
                    <a:lnR>
                      <a:noFill/>
                    </a:lnR>
                    <a:lnT>
                      <a:noFill/>
                    </a:lnT>
                    <a:lnB>
                      <a:noFill/>
                    </a:lnB>
                  </a:tcPr>
                </a:tc>
                <a:tc hMerge="1">
                  <a:txBody>
                    <a:bodyPr/>
                    <a:lstStyle/>
                    <a:p>
                      <a:endParaRPr lang="es-MX"/>
                    </a:p>
                  </a:txBody>
                  <a:tcPr/>
                </a:tc>
                <a:tc hMerge="1">
                  <a:txBody>
                    <a:bodyPr/>
                    <a:lstStyle/>
                    <a:p>
                      <a:endParaRPr lang="es-MX"/>
                    </a:p>
                  </a:txBody>
                  <a:tcPr/>
                </a:tc>
              </a:tr>
              <a:tr h="161496">
                <a:tc>
                  <a:txBody>
                    <a:bodyPr/>
                    <a:lstStyle/>
                    <a:p>
                      <a:pPr>
                        <a:lnSpc>
                          <a:spcPct val="115000"/>
                        </a:lnSpc>
                        <a:spcAft>
                          <a:spcPts val="0"/>
                        </a:spcAft>
                      </a:pPr>
                      <a:r>
                        <a:rPr lang="es-MX" sz="800">
                          <a:solidFill>
                            <a:srgbClr val="000000"/>
                          </a:solidFill>
                          <a:latin typeface="Arial"/>
                          <a:ea typeface="Times New Roman"/>
                          <a:cs typeface="Times New Roman"/>
                        </a:rPr>
                        <a:t> </a:t>
                      </a:r>
                      <a:endParaRPr lang="es-MX" sz="900">
                        <a:latin typeface="Calibri"/>
                        <a:ea typeface="Calibri"/>
                        <a:cs typeface="Times New Roman"/>
                      </a:endParaRPr>
                    </a:p>
                  </a:txBody>
                  <a:tcPr marL="0" marR="0" marT="0" marB="0" anchor="ctr">
                    <a:lnL>
                      <a:noFill/>
                    </a:lnL>
                    <a:lnR>
                      <a:noFill/>
                    </a:lnR>
                    <a:lnT>
                      <a:noFill/>
                    </a:lnT>
                    <a:lnB>
                      <a:noFill/>
                    </a:lnB>
                  </a:tcPr>
                </a:tc>
                <a:tc>
                  <a:txBody>
                    <a:bodyPr/>
                    <a:lstStyle/>
                    <a:p>
                      <a:pPr>
                        <a:lnSpc>
                          <a:spcPct val="115000"/>
                        </a:lnSpc>
                      </a:pPr>
                      <a:endParaRPr lang="es-MX" sz="900">
                        <a:latin typeface="Calibri"/>
                      </a:endParaRPr>
                    </a:p>
                  </a:txBody>
                  <a:tcPr marL="0" marR="0" marT="0" marB="0" anchor="ctr">
                    <a:lnL>
                      <a:noFill/>
                    </a:lnL>
                    <a:lnR>
                      <a:noFill/>
                    </a:lnR>
                    <a:lnT>
                      <a:noFill/>
                    </a:lnT>
                    <a:lnB>
                      <a:noFill/>
                    </a:lnB>
                  </a:tcPr>
                </a:tc>
                <a:tc>
                  <a:txBody>
                    <a:bodyPr/>
                    <a:lstStyle/>
                    <a:p>
                      <a:pPr>
                        <a:lnSpc>
                          <a:spcPct val="115000"/>
                        </a:lnSpc>
                      </a:pPr>
                      <a:endParaRPr lang="es-MX" sz="900">
                        <a:latin typeface="Calibri"/>
                      </a:endParaRPr>
                    </a:p>
                  </a:txBody>
                  <a:tcPr marL="0" marR="0" marT="0" marB="0" anchor="ctr">
                    <a:lnL>
                      <a:noFill/>
                    </a:lnL>
                    <a:lnR>
                      <a:noFill/>
                    </a:lnR>
                    <a:lnT>
                      <a:noFill/>
                    </a:lnT>
                    <a:lnB>
                      <a:noFill/>
                    </a:lnB>
                  </a:tcPr>
                </a:tc>
              </a:tr>
            </a:tbl>
          </a:graphicData>
        </a:graphic>
      </p:graphicFrame>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Rectangle 12"/>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pic>
        <p:nvPicPr>
          <p:cNvPr id="1055" name="Picture 31"/>
          <p:cNvPicPr>
            <a:picLocks noChangeAspect="1" noChangeArrowheads="1"/>
          </p:cNvPicPr>
          <p:nvPr/>
        </p:nvPicPr>
        <p:blipFill>
          <a:blip r:embed="rId22" cstate="print"/>
          <a:srcRect/>
          <a:stretch>
            <a:fillRect/>
          </a:stretch>
        </p:blipFill>
        <p:spPr bwMode="auto">
          <a:xfrm>
            <a:off x="611560" y="908720"/>
            <a:ext cx="8280920" cy="5733256"/>
          </a:xfrm>
          <a:prstGeom prst="rect">
            <a:avLst/>
          </a:prstGeom>
          <a:noFill/>
          <a:ln w="9525">
            <a:noFill/>
            <a:miter lim="800000"/>
            <a:headEnd/>
            <a:tailEnd/>
          </a:ln>
          <a:effectLst/>
        </p:spPr>
      </p:pic>
    </p:spTree>
    <p:controls>
      <p:control spid="2050" name="DefaultOcx" r:id="rId2" imgW="914400" imgH="228600"/>
      <p:control spid="2051" name="HTMLHidden1" r:id="rId3" imgW="914400" imgH="228600"/>
      <p:control spid="2052" name="HTMLHidden2" r:id="rId4" imgW="914400" imgH="228600"/>
      <p:control spid="2053" name="HTMLHidden3" r:id="rId5" imgW="914400" imgH="228600"/>
      <p:control spid="2054" name="HTMLHidden4" r:id="rId6" imgW="914400" imgH="228600"/>
      <p:control spid="2055" name="HTMLHidden5" r:id="rId7" imgW="914400" imgH="228600"/>
      <p:control spid="2056" name="HTMLHidden6" r:id="rId8" imgW="914400" imgH="228600"/>
      <p:control spid="2057" name="HTMLHidden7" r:id="rId9" imgW="914400" imgH="228600"/>
      <p:control spid="2058" name="HTMLHidden8" r:id="rId10" imgW="914400" imgH="228600"/>
      <p:control spid="2059" name="HTMLHidden9" r:id="rId11" imgW="914400" imgH="228600"/>
      <p:control spid="2060" name="HTMLHidden10" r:id="rId12" imgW="914400" imgH="228600"/>
      <p:control spid="2061" name="HTMLHidden11" r:id="rId13" imgW="914400" imgH="228600"/>
      <p:control spid="2062" name="HTMLHidden12" r:id="rId14" imgW="914400" imgH="228600"/>
      <p:control spid="2063" name="HTMLHidden13" r:id="rId15" imgW="914400" imgH="228600"/>
      <p:control spid="2064" name="HTMLHidden14" r:id="rId16" imgW="914400" imgH="228600"/>
      <p:control spid="2065" name="HTMLHidden15" r:id="rId17" imgW="914400" imgH="228600"/>
      <p:control spid="2066" name="HTMLHidden16" r:id="rId18" imgW="914400" imgH="228600"/>
      <p:control spid="2067" name="HTMLHidden17" r:id="rId19" imgW="914400" imgH="228600"/>
    </p:controls>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s-MX" dirty="0" smtClean="0"/>
              <a:t>REAL DEL VALLE</a:t>
            </a:r>
            <a:endParaRPr lang="en-US" dirty="0"/>
          </a:p>
        </p:txBody>
      </p:sp>
      <p:pic>
        <p:nvPicPr>
          <p:cNvPr id="48" name="47 Imagen" descr="RDV con macrolotes.jpg"/>
          <p:cNvPicPr>
            <a:picLocks noChangeAspect="1"/>
          </p:cNvPicPr>
          <p:nvPr/>
        </p:nvPicPr>
        <p:blipFill>
          <a:blip r:embed="rId3" cstate="print"/>
          <a:stretch>
            <a:fillRect/>
          </a:stretch>
        </p:blipFill>
        <p:spPr>
          <a:xfrm>
            <a:off x="1260432" y="1124926"/>
            <a:ext cx="7200000" cy="503939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s-MX" dirty="0" smtClean="0"/>
              <a:t>REAL DEL VALLE</a:t>
            </a:r>
            <a:endParaRPr lang="en-US" dirty="0"/>
          </a:p>
        </p:txBody>
      </p:sp>
      <p:pic>
        <p:nvPicPr>
          <p:cNvPr id="24578" name="Picture 2"/>
          <p:cNvPicPr>
            <a:picLocks noChangeAspect="1" noChangeArrowheads="1"/>
          </p:cNvPicPr>
          <p:nvPr/>
        </p:nvPicPr>
        <p:blipFill>
          <a:blip r:embed="rId3" cstate="print"/>
          <a:stretch>
            <a:fillRect/>
          </a:stretch>
        </p:blipFill>
        <p:spPr bwMode="auto">
          <a:xfrm>
            <a:off x="1409385" y="1196752"/>
            <a:ext cx="7188526" cy="4788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0" y="6524625"/>
            <a:ext cx="9144000" cy="0"/>
          </a:xfrm>
          <a:prstGeom prst="line">
            <a:avLst/>
          </a:prstGeom>
          <a:noFill/>
          <a:ln w="9525">
            <a:solidFill>
              <a:schemeClr val="tx1"/>
            </a:solidFill>
            <a:round/>
            <a:headEnd/>
            <a:tailEnd/>
          </a:ln>
        </p:spPr>
        <p:txBody>
          <a:bodyPr/>
          <a:lstStyle/>
          <a:p>
            <a:endParaRPr lang="es-ES"/>
          </a:p>
        </p:txBody>
      </p:sp>
      <p:sp>
        <p:nvSpPr>
          <p:cNvPr id="9219" name="Text Box 4"/>
          <p:cNvSpPr txBox="1">
            <a:spLocks noChangeArrowheads="1"/>
          </p:cNvSpPr>
          <p:nvPr/>
        </p:nvSpPr>
        <p:spPr bwMode="auto">
          <a:xfrm>
            <a:off x="0" y="6237288"/>
            <a:ext cx="9144000" cy="366712"/>
          </a:xfrm>
          <a:prstGeom prst="rect">
            <a:avLst/>
          </a:prstGeom>
          <a:solidFill>
            <a:srgbClr val="030212"/>
          </a:solidFill>
          <a:ln w="9525">
            <a:noFill/>
            <a:miter lim="800000"/>
            <a:headEnd/>
            <a:tailEnd/>
          </a:ln>
        </p:spPr>
        <p:txBody>
          <a:bodyPr>
            <a:spAutoFit/>
          </a:bodyPr>
          <a:lstStyle/>
          <a:p>
            <a:pPr>
              <a:spcBef>
                <a:spcPct val="50000"/>
              </a:spcBef>
            </a:pPr>
            <a:endParaRPr lang="en-US"/>
          </a:p>
        </p:txBody>
      </p:sp>
      <p:sp>
        <p:nvSpPr>
          <p:cNvPr id="9220" name="Rectangle 5"/>
          <p:cNvSpPr>
            <a:spLocks noChangeArrowheads="1"/>
          </p:cNvSpPr>
          <p:nvPr/>
        </p:nvSpPr>
        <p:spPr bwMode="auto">
          <a:xfrm>
            <a:off x="179388" y="0"/>
            <a:ext cx="720725" cy="6858000"/>
          </a:xfrm>
          <a:prstGeom prst="rect">
            <a:avLst/>
          </a:prstGeom>
          <a:solidFill>
            <a:srgbClr val="F56F0B"/>
          </a:solidFill>
          <a:ln w="9525">
            <a:solidFill>
              <a:srgbClr val="000000"/>
            </a:solidFill>
            <a:miter lim="800000"/>
            <a:headEnd/>
            <a:tailEnd/>
          </a:ln>
        </p:spPr>
        <p:txBody>
          <a:bodyPr wrap="none" anchor="ctr"/>
          <a:lstStyle/>
          <a:p>
            <a:endParaRPr lang="en-US"/>
          </a:p>
        </p:txBody>
      </p:sp>
      <p:sp>
        <p:nvSpPr>
          <p:cNvPr id="9221" name="Line 6"/>
          <p:cNvSpPr>
            <a:spLocks noChangeShapeType="1"/>
          </p:cNvSpPr>
          <p:nvPr/>
        </p:nvSpPr>
        <p:spPr bwMode="auto">
          <a:xfrm flipV="1">
            <a:off x="900113" y="3789363"/>
            <a:ext cx="431800" cy="360362"/>
          </a:xfrm>
          <a:prstGeom prst="line">
            <a:avLst/>
          </a:prstGeom>
          <a:noFill/>
          <a:ln w="9525">
            <a:solidFill>
              <a:srgbClr val="99CCFF"/>
            </a:solidFill>
            <a:round/>
            <a:headEnd/>
            <a:tailEnd/>
          </a:ln>
        </p:spPr>
        <p:txBody>
          <a:bodyPr/>
          <a:lstStyle/>
          <a:p>
            <a:endParaRPr lang="es-ES"/>
          </a:p>
        </p:txBody>
      </p:sp>
      <p:sp>
        <p:nvSpPr>
          <p:cNvPr id="9222" name="Line 7"/>
          <p:cNvSpPr>
            <a:spLocks noChangeShapeType="1"/>
          </p:cNvSpPr>
          <p:nvPr/>
        </p:nvSpPr>
        <p:spPr bwMode="auto">
          <a:xfrm flipV="1">
            <a:off x="1331913" y="3284538"/>
            <a:ext cx="1079500" cy="503237"/>
          </a:xfrm>
          <a:prstGeom prst="line">
            <a:avLst/>
          </a:prstGeom>
          <a:noFill/>
          <a:ln w="9525">
            <a:solidFill>
              <a:srgbClr val="99CCFF"/>
            </a:solidFill>
            <a:round/>
            <a:headEnd/>
            <a:tailEnd/>
          </a:ln>
        </p:spPr>
        <p:txBody>
          <a:bodyPr/>
          <a:lstStyle/>
          <a:p>
            <a:endParaRPr lang="es-ES"/>
          </a:p>
        </p:txBody>
      </p:sp>
      <p:sp>
        <p:nvSpPr>
          <p:cNvPr id="9223" name="Line 8"/>
          <p:cNvSpPr>
            <a:spLocks noChangeShapeType="1"/>
          </p:cNvSpPr>
          <p:nvPr/>
        </p:nvSpPr>
        <p:spPr bwMode="auto">
          <a:xfrm flipV="1">
            <a:off x="900113" y="3716338"/>
            <a:ext cx="1079500" cy="433387"/>
          </a:xfrm>
          <a:prstGeom prst="line">
            <a:avLst/>
          </a:prstGeom>
          <a:noFill/>
          <a:ln w="9525">
            <a:solidFill>
              <a:srgbClr val="99CCFF"/>
            </a:solidFill>
            <a:round/>
            <a:headEnd/>
            <a:tailEnd/>
          </a:ln>
        </p:spPr>
        <p:txBody>
          <a:bodyPr/>
          <a:lstStyle/>
          <a:p>
            <a:endParaRPr lang="es-ES"/>
          </a:p>
        </p:txBody>
      </p:sp>
      <p:sp>
        <p:nvSpPr>
          <p:cNvPr id="9224" name="Line 9"/>
          <p:cNvSpPr>
            <a:spLocks noChangeShapeType="1"/>
          </p:cNvSpPr>
          <p:nvPr/>
        </p:nvSpPr>
        <p:spPr bwMode="auto">
          <a:xfrm flipV="1">
            <a:off x="1979613" y="3284538"/>
            <a:ext cx="431800" cy="431800"/>
          </a:xfrm>
          <a:prstGeom prst="line">
            <a:avLst/>
          </a:prstGeom>
          <a:noFill/>
          <a:ln w="9525">
            <a:solidFill>
              <a:srgbClr val="99CCFF"/>
            </a:solidFill>
            <a:round/>
            <a:headEnd/>
            <a:tailEnd/>
          </a:ln>
        </p:spPr>
        <p:txBody>
          <a:bodyPr/>
          <a:lstStyle/>
          <a:p>
            <a:endParaRPr lang="es-ES"/>
          </a:p>
        </p:txBody>
      </p:sp>
      <p:sp>
        <p:nvSpPr>
          <p:cNvPr id="9225" name="Line 10"/>
          <p:cNvSpPr>
            <a:spLocks noChangeShapeType="1"/>
          </p:cNvSpPr>
          <p:nvPr/>
        </p:nvSpPr>
        <p:spPr bwMode="auto">
          <a:xfrm>
            <a:off x="1979613" y="3716338"/>
            <a:ext cx="1296987" cy="1008062"/>
          </a:xfrm>
          <a:prstGeom prst="line">
            <a:avLst/>
          </a:prstGeom>
          <a:noFill/>
          <a:ln w="9525">
            <a:solidFill>
              <a:srgbClr val="99CCFF"/>
            </a:solidFill>
            <a:round/>
            <a:headEnd/>
            <a:tailEnd/>
          </a:ln>
        </p:spPr>
        <p:txBody>
          <a:bodyPr/>
          <a:lstStyle/>
          <a:p>
            <a:endParaRPr lang="es-ES"/>
          </a:p>
        </p:txBody>
      </p:sp>
      <p:sp>
        <p:nvSpPr>
          <p:cNvPr id="9226" name="Line 11"/>
          <p:cNvSpPr>
            <a:spLocks noChangeShapeType="1"/>
          </p:cNvSpPr>
          <p:nvPr/>
        </p:nvSpPr>
        <p:spPr bwMode="auto">
          <a:xfrm>
            <a:off x="2411413" y="3284538"/>
            <a:ext cx="1223962" cy="936625"/>
          </a:xfrm>
          <a:prstGeom prst="line">
            <a:avLst/>
          </a:prstGeom>
          <a:noFill/>
          <a:ln w="9525">
            <a:solidFill>
              <a:srgbClr val="99CCFF"/>
            </a:solidFill>
            <a:round/>
            <a:headEnd/>
            <a:tailEnd/>
          </a:ln>
        </p:spPr>
        <p:txBody>
          <a:bodyPr/>
          <a:lstStyle/>
          <a:p>
            <a:endParaRPr lang="es-ES"/>
          </a:p>
        </p:txBody>
      </p:sp>
      <p:sp>
        <p:nvSpPr>
          <p:cNvPr id="9227" name="Line 12"/>
          <p:cNvSpPr>
            <a:spLocks noChangeShapeType="1"/>
          </p:cNvSpPr>
          <p:nvPr/>
        </p:nvSpPr>
        <p:spPr bwMode="auto">
          <a:xfrm flipV="1">
            <a:off x="3276600" y="4221163"/>
            <a:ext cx="358775" cy="503237"/>
          </a:xfrm>
          <a:prstGeom prst="line">
            <a:avLst/>
          </a:prstGeom>
          <a:noFill/>
          <a:ln w="9525">
            <a:solidFill>
              <a:srgbClr val="99CCFF"/>
            </a:solidFill>
            <a:round/>
            <a:headEnd/>
            <a:tailEnd/>
          </a:ln>
        </p:spPr>
        <p:txBody>
          <a:bodyPr/>
          <a:lstStyle/>
          <a:p>
            <a:endParaRPr lang="es-ES"/>
          </a:p>
        </p:txBody>
      </p:sp>
      <p:sp>
        <p:nvSpPr>
          <p:cNvPr id="9228" name="Line 13"/>
          <p:cNvSpPr>
            <a:spLocks noChangeShapeType="1"/>
          </p:cNvSpPr>
          <p:nvPr/>
        </p:nvSpPr>
        <p:spPr bwMode="auto">
          <a:xfrm flipV="1">
            <a:off x="900113" y="3860800"/>
            <a:ext cx="1079500" cy="431800"/>
          </a:xfrm>
          <a:prstGeom prst="line">
            <a:avLst/>
          </a:prstGeom>
          <a:noFill/>
          <a:ln w="9525">
            <a:solidFill>
              <a:srgbClr val="99CCFF"/>
            </a:solidFill>
            <a:round/>
            <a:headEnd/>
            <a:tailEnd/>
          </a:ln>
        </p:spPr>
        <p:txBody>
          <a:bodyPr/>
          <a:lstStyle/>
          <a:p>
            <a:endParaRPr lang="es-ES"/>
          </a:p>
        </p:txBody>
      </p:sp>
      <p:sp>
        <p:nvSpPr>
          <p:cNvPr id="9229" name="Line 14"/>
          <p:cNvSpPr>
            <a:spLocks noChangeShapeType="1"/>
          </p:cNvSpPr>
          <p:nvPr/>
        </p:nvSpPr>
        <p:spPr bwMode="auto">
          <a:xfrm>
            <a:off x="1979613" y="3860800"/>
            <a:ext cx="1223962" cy="936625"/>
          </a:xfrm>
          <a:prstGeom prst="line">
            <a:avLst/>
          </a:prstGeom>
          <a:noFill/>
          <a:ln w="9525">
            <a:solidFill>
              <a:srgbClr val="99CCFF"/>
            </a:solidFill>
            <a:round/>
            <a:headEnd/>
            <a:tailEnd/>
          </a:ln>
        </p:spPr>
        <p:txBody>
          <a:bodyPr/>
          <a:lstStyle/>
          <a:p>
            <a:endParaRPr lang="es-ES"/>
          </a:p>
        </p:txBody>
      </p:sp>
      <p:sp>
        <p:nvSpPr>
          <p:cNvPr id="9230" name="Line 15"/>
          <p:cNvSpPr>
            <a:spLocks noChangeShapeType="1"/>
          </p:cNvSpPr>
          <p:nvPr/>
        </p:nvSpPr>
        <p:spPr bwMode="auto">
          <a:xfrm flipV="1">
            <a:off x="3203575" y="4221163"/>
            <a:ext cx="431800" cy="576262"/>
          </a:xfrm>
          <a:prstGeom prst="line">
            <a:avLst/>
          </a:prstGeom>
          <a:noFill/>
          <a:ln w="9525">
            <a:solidFill>
              <a:srgbClr val="99CCFF"/>
            </a:solidFill>
            <a:round/>
            <a:headEnd/>
            <a:tailEnd/>
          </a:ln>
        </p:spPr>
        <p:txBody>
          <a:bodyPr/>
          <a:lstStyle/>
          <a:p>
            <a:endParaRPr lang="es-ES"/>
          </a:p>
        </p:txBody>
      </p:sp>
      <p:sp>
        <p:nvSpPr>
          <p:cNvPr id="9231" name="Line 16"/>
          <p:cNvSpPr>
            <a:spLocks noChangeShapeType="1"/>
          </p:cNvSpPr>
          <p:nvPr/>
        </p:nvSpPr>
        <p:spPr bwMode="auto">
          <a:xfrm flipV="1">
            <a:off x="900113" y="4437063"/>
            <a:ext cx="215900" cy="144462"/>
          </a:xfrm>
          <a:prstGeom prst="line">
            <a:avLst/>
          </a:prstGeom>
          <a:noFill/>
          <a:ln w="9525">
            <a:solidFill>
              <a:srgbClr val="99CCFF"/>
            </a:solidFill>
            <a:round/>
            <a:headEnd/>
            <a:tailEnd/>
          </a:ln>
        </p:spPr>
        <p:txBody>
          <a:bodyPr/>
          <a:lstStyle/>
          <a:p>
            <a:endParaRPr lang="es-ES"/>
          </a:p>
        </p:txBody>
      </p:sp>
      <p:sp>
        <p:nvSpPr>
          <p:cNvPr id="9232" name="Line 17"/>
          <p:cNvSpPr>
            <a:spLocks noChangeShapeType="1"/>
          </p:cNvSpPr>
          <p:nvPr/>
        </p:nvSpPr>
        <p:spPr bwMode="auto">
          <a:xfrm>
            <a:off x="1116013" y="4437063"/>
            <a:ext cx="792162" cy="215900"/>
          </a:xfrm>
          <a:prstGeom prst="line">
            <a:avLst/>
          </a:prstGeom>
          <a:noFill/>
          <a:ln w="9525">
            <a:solidFill>
              <a:srgbClr val="99CCFF"/>
            </a:solidFill>
            <a:round/>
            <a:headEnd/>
            <a:tailEnd/>
          </a:ln>
        </p:spPr>
        <p:txBody>
          <a:bodyPr/>
          <a:lstStyle/>
          <a:p>
            <a:endParaRPr lang="es-ES"/>
          </a:p>
        </p:txBody>
      </p:sp>
      <p:sp>
        <p:nvSpPr>
          <p:cNvPr id="9233" name="Line 18"/>
          <p:cNvSpPr>
            <a:spLocks noChangeShapeType="1"/>
          </p:cNvSpPr>
          <p:nvPr/>
        </p:nvSpPr>
        <p:spPr bwMode="auto">
          <a:xfrm>
            <a:off x="900113" y="4941888"/>
            <a:ext cx="576262" cy="142875"/>
          </a:xfrm>
          <a:prstGeom prst="line">
            <a:avLst/>
          </a:prstGeom>
          <a:noFill/>
          <a:ln w="9525">
            <a:solidFill>
              <a:srgbClr val="99CCFF"/>
            </a:solidFill>
            <a:round/>
            <a:headEnd/>
            <a:tailEnd/>
          </a:ln>
        </p:spPr>
        <p:txBody>
          <a:bodyPr/>
          <a:lstStyle/>
          <a:p>
            <a:endParaRPr lang="es-ES"/>
          </a:p>
        </p:txBody>
      </p:sp>
      <p:sp>
        <p:nvSpPr>
          <p:cNvPr id="9234" name="Line 19"/>
          <p:cNvSpPr>
            <a:spLocks noChangeShapeType="1"/>
          </p:cNvSpPr>
          <p:nvPr/>
        </p:nvSpPr>
        <p:spPr bwMode="auto">
          <a:xfrm flipH="1">
            <a:off x="1476375" y="4652963"/>
            <a:ext cx="431800" cy="431800"/>
          </a:xfrm>
          <a:prstGeom prst="line">
            <a:avLst/>
          </a:prstGeom>
          <a:noFill/>
          <a:ln w="9525">
            <a:solidFill>
              <a:srgbClr val="99CCFF"/>
            </a:solidFill>
            <a:round/>
            <a:headEnd/>
            <a:tailEnd/>
          </a:ln>
        </p:spPr>
        <p:txBody>
          <a:bodyPr/>
          <a:lstStyle/>
          <a:p>
            <a:endParaRPr lang="es-ES"/>
          </a:p>
        </p:txBody>
      </p:sp>
      <p:sp>
        <p:nvSpPr>
          <p:cNvPr id="9235" name="Line 20"/>
          <p:cNvSpPr>
            <a:spLocks noChangeShapeType="1"/>
          </p:cNvSpPr>
          <p:nvPr/>
        </p:nvSpPr>
        <p:spPr bwMode="auto">
          <a:xfrm>
            <a:off x="1258888" y="4365625"/>
            <a:ext cx="0" cy="71438"/>
          </a:xfrm>
          <a:prstGeom prst="line">
            <a:avLst/>
          </a:prstGeom>
          <a:noFill/>
          <a:ln w="9525">
            <a:solidFill>
              <a:srgbClr val="99CCFF"/>
            </a:solidFill>
            <a:round/>
            <a:headEnd/>
            <a:tailEnd/>
          </a:ln>
        </p:spPr>
        <p:txBody>
          <a:bodyPr/>
          <a:lstStyle/>
          <a:p>
            <a:endParaRPr lang="es-ES"/>
          </a:p>
        </p:txBody>
      </p:sp>
      <p:sp>
        <p:nvSpPr>
          <p:cNvPr id="9236" name="Line 21"/>
          <p:cNvSpPr>
            <a:spLocks noChangeShapeType="1"/>
          </p:cNvSpPr>
          <p:nvPr/>
        </p:nvSpPr>
        <p:spPr bwMode="auto">
          <a:xfrm>
            <a:off x="1258888" y="4365625"/>
            <a:ext cx="720725" cy="215900"/>
          </a:xfrm>
          <a:prstGeom prst="line">
            <a:avLst/>
          </a:prstGeom>
          <a:noFill/>
          <a:ln w="9525">
            <a:solidFill>
              <a:srgbClr val="99CCFF"/>
            </a:solidFill>
            <a:round/>
            <a:headEnd/>
            <a:tailEnd/>
          </a:ln>
        </p:spPr>
        <p:txBody>
          <a:bodyPr/>
          <a:lstStyle/>
          <a:p>
            <a:endParaRPr lang="es-ES"/>
          </a:p>
        </p:txBody>
      </p:sp>
      <p:sp>
        <p:nvSpPr>
          <p:cNvPr id="9237" name="Line 22"/>
          <p:cNvSpPr>
            <a:spLocks noChangeShapeType="1"/>
          </p:cNvSpPr>
          <p:nvPr/>
        </p:nvSpPr>
        <p:spPr bwMode="auto">
          <a:xfrm flipV="1">
            <a:off x="1258888" y="4076700"/>
            <a:ext cx="433387" cy="288925"/>
          </a:xfrm>
          <a:prstGeom prst="line">
            <a:avLst/>
          </a:prstGeom>
          <a:noFill/>
          <a:ln w="9525">
            <a:solidFill>
              <a:srgbClr val="99CCFF"/>
            </a:solidFill>
            <a:round/>
            <a:headEnd/>
            <a:tailEnd/>
          </a:ln>
        </p:spPr>
        <p:txBody>
          <a:bodyPr/>
          <a:lstStyle/>
          <a:p>
            <a:endParaRPr lang="es-ES"/>
          </a:p>
        </p:txBody>
      </p:sp>
      <p:sp>
        <p:nvSpPr>
          <p:cNvPr id="9238" name="Line 23"/>
          <p:cNvSpPr>
            <a:spLocks noChangeShapeType="1"/>
          </p:cNvSpPr>
          <p:nvPr/>
        </p:nvSpPr>
        <p:spPr bwMode="auto">
          <a:xfrm>
            <a:off x="1692275" y="4076700"/>
            <a:ext cx="647700" cy="144463"/>
          </a:xfrm>
          <a:prstGeom prst="line">
            <a:avLst/>
          </a:prstGeom>
          <a:noFill/>
          <a:ln w="9525">
            <a:solidFill>
              <a:srgbClr val="99CCFF"/>
            </a:solidFill>
            <a:round/>
            <a:headEnd/>
            <a:tailEnd/>
          </a:ln>
        </p:spPr>
        <p:txBody>
          <a:bodyPr/>
          <a:lstStyle/>
          <a:p>
            <a:endParaRPr lang="es-ES"/>
          </a:p>
        </p:txBody>
      </p:sp>
      <p:sp>
        <p:nvSpPr>
          <p:cNvPr id="9239" name="Line 24"/>
          <p:cNvSpPr>
            <a:spLocks noChangeShapeType="1"/>
          </p:cNvSpPr>
          <p:nvPr/>
        </p:nvSpPr>
        <p:spPr bwMode="auto">
          <a:xfrm flipV="1">
            <a:off x="1979613" y="4221163"/>
            <a:ext cx="360362" cy="360362"/>
          </a:xfrm>
          <a:prstGeom prst="line">
            <a:avLst/>
          </a:prstGeom>
          <a:noFill/>
          <a:ln w="9525">
            <a:solidFill>
              <a:srgbClr val="99CCFF"/>
            </a:solidFill>
            <a:round/>
            <a:headEnd/>
            <a:tailEnd/>
          </a:ln>
        </p:spPr>
        <p:txBody>
          <a:bodyPr/>
          <a:lstStyle/>
          <a:p>
            <a:endParaRPr lang="es-ES"/>
          </a:p>
        </p:txBody>
      </p:sp>
      <p:sp>
        <p:nvSpPr>
          <p:cNvPr id="9240" name="Line 25"/>
          <p:cNvSpPr>
            <a:spLocks noChangeShapeType="1"/>
          </p:cNvSpPr>
          <p:nvPr/>
        </p:nvSpPr>
        <p:spPr bwMode="auto">
          <a:xfrm>
            <a:off x="900113" y="5949950"/>
            <a:ext cx="576262" cy="142875"/>
          </a:xfrm>
          <a:prstGeom prst="line">
            <a:avLst/>
          </a:prstGeom>
          <a:noFill/>
          <a:ln w="9525">
            <a:solidFill>
              <a:srgbClr val="99CCFF"/>
            </a:solidFill>
            <a:round/>
            <a:headEnd/>
            <a:tailEnd/>
          </a:ln>
        </p:spPr>
        <p:txBody>
          <a:bodyPr/>
          <a:lstStyle/>
          <a:p>
            <a:endParaRPr lang="es-ES"/>
          </a:p>
        </p:txBody>
      </p:sp>
      <p:sp>
        <p:nvSpPr>
          <p:cNvPr id="9241" name="Line 26"/>
          <p:cNvSpPr>
            <a:spLocks noChangeShapeType="1"/>
          </p:cNvSpPr>
          <p:nvPr/>
        </p:nvSpPr>
        <p:spPr bwMode="auto">
          <a:xfrm>
            <a:off x="1476375" y="5084763"/>
            <a:ext cx="0" cy="1008062"/>
          </a:xfrm>
          <a:prstGeom prst="line">
            <a:avLst/>
          </a:prstGeom>
          <a:noFill/>
          <a:ln w="9525">
            <a:solidFill>
              <a:srgbClr val="99CCFF"/>
            </a:solidFill>
            <a:round/>
            <a:headEnd/>
            <a:tailEnd/>
          </a:ln>
        </p:spPr>
        <p:txBody>
          <a:bodyPr/>
          <a:lstStyle/>
          <a:p>
            <a:endParaRPr lang="es-ES"/>
          </a:p>
        </p:txBody>
      </p:sp>
      <p:sp>
        <p:nvSpPr>
          <p:cNvPr id="9242" name="Line 27"/>
          <p:cNvSpPr>
            <a:spLocks noChangeShapeType="1"/>
          </p:cNvSpPr>
          <p:nvPr/>
        </p:nvSpPr>
        <p:spPr bwMode="auto">
          <a:xfrm>
            <a:off x="1763713" y="5157788"/>
            <a:ext cx="936625" cy="215900"/>
          </a:xfrm>
          <a:prstGeom prst="line">
            <a:avLst/>
          </a:prstGeom>
          <a:noFill/>
          <a:ln w="9525">
            <a:solidFill>
              <a:srgbClr val="99CCFF"/>
            </a:solidFill>
            <a:round/>
            <a:headEnd/>
            <a:tailEnd/>
          </a:ln>
        </p:spPr>
        <p:txBody>
          <a:bodyPr/>
          <a:lstStyle/>
          <a:p>
            <a:endParaRPr lang="es-ES"/>
          </a:p>
        </p:txBody>
      </p:sp>
      <p:sp>
        <p:nvSpPr>
          <p:cNvPr id="9243" name="Line 28"/>
          <p:cNvSpPr>
            <a:spLocks noChangeShapeType="1"/>
          </p:cNvSpPr>
          <p:nvPr/>
        </p:nvSpPr>
        <p:spPr bwMode="auto">
          <a:xfrm flipV="1">
            <a:off x="1763713" y="4724400"/>
            <a:ext cx="360362" cy="433388"/>
          </a:xfrm>
          <a:prstGeom prst="line">
            <a:avLst/>
          </a:prstGeom>
          <a:noFill/>
          <a:ln w="9525">
            <a:solidFill>
              <a:srgbClr val="99CCFF"/>
            </a:solidFill>
            <a:round/>
            <a:headEnd/>
            <a:tailEnd/>
          </a:ln>
        </p:spPr>
        <p:txBody>
          <a:bodyPr/>
          <a:lstStyle/>
          <a:p>
            <a:endParaRPr lang="es-ES"/>
          </a:p>
        </p:txBody>
      </p:sp>
      <p:sp>
        <p:nvSpPr>
          <p:cNvPr id="9244" name="Line 29"/>
          <p:cNvSpPr>
            <a:spLocks noChangeShapeType="1"/>
          </p:cNvSpPr>
          <p:nvPr/>
        </p:nvSpPr>
        <p:spPr bwMode="auto">
          <a:xfrm>
            <a:off x="2124075" y="4724400"/>
            <a:ext cx="863600" cy="217488"/>
          </a:xfrm>
          <a:prstGeom prst="line">
            <a:avLst/>
          </a:prstGeom>
          <a:noFill/>
          <a:ln w="9525">
            <a:solidFill>
              <a:srgbClr val="99CCFF"/>
            </a:solidFill>
            <a:round/>
            <a:headEnd/>
            <a:tailEnd/>
          </a:ln>
        </p:spPr>
        <p:txBody>
          <a:bodyPr/>
          <a:lstStyle/>
          <a:p>
            <a:endParaRPr lang="es-ES"/>
          </a:p>
        </p:txBody>
      </p:sp>
      <p:sp>
        <p:nvSpPr>
          <p:cNvPr id="9245" name="Line 30"/>
          <p:cNvSpPr>
            <a:spLocks noChangeShapeType="1"/>
          </p:cNvSpPr>
          <p:nvPr/>
        </p:nvSpPr>
        <p:spPr bwMode="auto">
          <a:xfrm flipV="1">
            <a:off x="2700338" y="4941888"/>
            <a:ext cx="287337" cy="431800"/>
          </a:xfrm>
          <a:prstGeom prst="line">
            <a:avLst/>
          </a:prstGeom>
          <a:noFill/>
          <a:ln w="9525">
            <a:solidFill>
              <a:srgbClr val="99CCFF"/>
            </a:solidFill>
            <a:round/>
            <a:headEnd/>
            <a:tailEnd/>
          </a:ln>
        </p:spPr>
        <p:txBody>
          <a:bodyPr/>
          <a:lstStyle/>
          <a:p>
            <a:endParaRPr lang="es-ES"/>
          </a:p>
        </p:txBody>
      </p:sp>
      <p:sp>
        <p:nvSpPr>
          <p:cNvPr id="9246" name="Line 31"/>
          <p:cNvSpPr>
            <a:spLocks noChangeShapeType="1"/>
          </p:cNvSpPr>
          <p:nvPr/>
        </p:nvSpPr>
        <p:spPr bwMode="auto">
          <a:xfrm>
            <a:off x="1763713" y="5157788"/>
            <a:ext cx="0" cy="1008062"/>
          </a:xfrm>
          <a:prstGeom prst="line">
            <a:avLst/>
          </a:prstGeom>
          <a:noFill/>
          <a:ln w="9525">
            <a:solidFill>
              <a:srgbClr val="99CCFF"/>
            </a:solidFill>
            <a:round/>
            <a:headEnd/>
            <a:tailEnd/>
          </a:ln>
        </p:spPr>
        <p:txBody>
          <a:bodyPr/>
          <a:lstStyle/>
          <a:p>
            <a:endParaRPr lang="es-ES"/>
          </a:p>
        </p:txBody>
      </p:sp>
      <p:sp>
        <p:nvSpPr>
          <p:cNvPr id="9247" name="Line 32"/>
          <p:cNvSpPr>
            <a:spLocks noChangeShapeType="1"/>
          </p:cNvSpPr>
          <p:nvPr/>
        </p:nvSpPr>
        <p:spPr bwMode="auto">
          <a:xfrm>
            <a:off x="1763713" y="6165850"/>
            <a:ext cx="936625" cy="287338"/>
          </a:xfrm>
          <a:prstGeom prst="line">
            <a:avLst/>
          </a:prstGeom>
          <a:noFill/>
          <a:ln w="9525">
            <a:solidFill>
              <a:srgbClr val="99CCFF"/>
            </a:solidFill>
            <a:round/>
            <a:headEnd/>
            <a:tailEnd/>
          </a:ln>
        </p:spPr>
        <p:txBody>
          <a:bodyPr/>
          <a:lstStyle/>
          <a:p>
            <a:endParaRPr lang="es-ES"/>
          </a:p>
        </p:txBody>
      </p:sp>
      <p:sp>
        <p:nvSpPr>
          <p:cNvPr id="9248" name="Line 33"/>
          <p:cNvSpPr>
            <a:spLocks noChangeShapeType="1"/>
          </p:cNvSpPr>
          <p:nvPr/>
        </p:nvSpPr>
        <p:spPr bwMode="auto">
          <a:xfrm>
            <a:off x="2700338" y="5373688"/>
            <a:ext cx="0" cy="1079500"/>
          </a:xfrm>
          <a:prstGeom prst="line">
            <a:avLst/>
          </a:prstGeom>
          <a:noFill/>
          <a:ln w="9525">
            <a:solidFill>
              <a:srgbClr val="99CCFF"/>
            </a:solidFill>
            <a:round/>
            <a:headEnd/>
            <a:tailEnd/>
          </a:ln>
        </p:spPr>
        <p:txBody>
          <a:bodyPr/>
          <a:lstStyle/>
          <a:p>
            <a:endParaRPr lang="es-ES"/>
          </a:p>
        </p:txBody>
      </p:sp>
      <p:sp>
        <p:nvSpPr>
          <p:cNvPr id="9249" name="Line 34"/>
          <p:cNvSpPr>
            <a:spLocks noChangeShapeType="1"/>
          </p:cNvSpPr>
          <p:nvPr/>
        </p:nvSpPr>
        <p:spPr bwMode="auto">
          <a:xfrm flipV="1">
            <a:off x="2700338" y="6165850"/>
            <a:ext cx="287337" cy="287338"/>
          </a:xfrm>
          <a:prstGeom prst="line">
            <a:avLst/>
          </a:prstGeom>
          <a:noFill/>
          <a:ln w="9525">
            <a:solidFill>
              <a:srgbClr val="99CCFF"/>
            </a:solidFill>
            <a:round/>
            <a:headEnd/>
            <a:tailEnd/>
          </a:ln>
        </p:spPr>
        <p:txBody>
          <a:bodyPr/>
          <a:lstStyle/>
          <a:p>
            <a:endParaRPr lang="es-ES"/>
          </a:p>
        </p:txBody>
      </p:sp>
      <p:sp>
        <p:nvSpPr>
          <p:cNvPr id="9250" name="Line 35"/>
          <p:cNvSpPr>
            <a:spLocks noChangeShapeType="1"/>
          </p:cNvSpPr>
          <p:nvPr/>
        </p:nvSpPr>
        <p:spPr bwMode="auto">
          <a:xfrm>
            <a:off x="2987675" y="4941888"/>
            <a:ext cx="0" cy="1223962"/>
          </a:xfrm>
          <a:prstGeom prst="line">
            <a:avLst/>
          </a:prstGeom>
          <a:noFill/>
          <a:ln w="9525">
            <a:solidFill>
              <a:srgbClr val="99CCFF"/>
            </a:solidFill>
            <a:round/>
            <a:headEnd/>
            <a:tailEnd/>
          </a:ln>
        </p:spPr>
        <p:txBody>
          <a:bodyPr/>
          <a:lstStyle/>
          <a:p>
            <a:endParaRPr lang="es-ES"/>
          </a:p>
        </p:txBody>
      </p:sp>
      <p:sp>
        <p:nvSpPr>
          <p:cNvPr id="9251" name="Line 36"/>
          <p:cNvSpPr>
            <a:spLocks noChangeShapeType="1"/>
          </p:cNvSpPr>
          <p:nvPr/>
        </p:nvSpPr>
        <p:spPr bwMode="auto">
          <a:xfrm flipV="1">
            <a:off x="1476375" y="5805488"/>
            <a:ext cx="287338" cy="287337"/>
          </a:xfrm>
          <a:prstGeom prst="line">
            <a:avLst/>
          </a:prstGeom>
          <a:noFill/>
          <a:ln w="9525">
            <a:solidFill>
              <a:srgbClr val="99CCFF"/>
            </a:solidFill>
            <a:round/>
            <a:headEnd/>
            <a:tailEnd/>
          </a:ln>
        </p:spPr>
        <p:txBody>
          <a:bodyPr/>
          <a:lstStyle/>
          <a:p>
            <a:endParaRPr lang="es-ES"/>
          </a:p>
        </p:txBody>
      </p:sp>
      <p:sp>
        <p:nvSpPr>
          <p:cNvPr id="9252" name="Line 37"/>
          <p:cNvSpPr>
            <a:spLocks noChangeShapeType="1"/>
          </p:cNvSpPr>
          <p:nvPr/>
        </p:nvSpPr>
        <p:spPr bwMode="auto">
          <a:xfrm>
            <a:off x="1908175" y="4652963"/>
            <a:ext cx="0" cy="288925"/>
          </a:xfrm>
          <a:prstGeom prst="line">
            <a:avLst/>
          </a:prstGeom>
          <a:noFill/>
          <a:ln w="9525">
            <a:solidFill>
              <a:srgbClr val="99CCFF"/>
            </a:solidFill>
            <a:round/>
            <a:headEnd/>
            <a:tailEnd/>
          </a:ln>
        </p:spPr>
        <p:txBody>
          <a:bodyPr/>
          <a:lstStyle/>
          <a:p>
            <a:endParaRPr lang="es-ES"/>
          </a:p>
        </p:txBody>
      </p:sp>
      <p:sp>
        <p:nvSpPr>
          <p:cNvPr id="9253" name="Line 38"/>
          <p:cNvSpPr>
            <a:spLocks noChangeShapeType="1"/>
          </p:cNvSpPr>
          <p:nvPr/>
        </p:nvSpPr>
        <p:spPr bwMode="auto">
          <a:xfrm>
            <a:off x="2268538" y="4581525"/>
            <a:ext cx="790575" cy="215900"/>
          </a:xfrm>
          <a:prstGeom prst="line">
            <a:avLst/>
          </a:prstGeom>
          <a:noFill/>
          <a:ln w="9525">
            <a:solidFill>
              <a:srgbClr val="99CCFF"/>
            </a:solidFill>
            <a:round/>
            <a:headEnd/>
            <a:tailEnd/>
          </a:ln>
        </p:spPr>
        <p:txBody>
          <a:bodyPr/>
          <a:lstStyle/>
          <a:p>
            <a:endParaRPr lang="es-ES"/>
          </a:p>
        </p:txBody>
      </p:sp>
      <p:sp>
        <p:nvSpPr>
          <p:cNvPr id="9254" name="Line 39"/>
          <p:cNvSpPr>
            <a:spLocks noChangeShapeType="1"/>
          </p:cNvSpPr>
          <p:nvPr/>
        </p:nvSpPr>
        <p:spPr bwMode="auto">
          <a:xfrm flipV="1">
            <a:off x="2268538" y="4292600"/>
            <a:ext cx="287337" cy="288925"/>
          </a:xfrm>
          <a:prstGeom prst="line">
            <a:avLst/>
          </a:prstGeom>
          <a:noFill/>
          <a:ln w="9525">
            <a:solidFill>
              <a:srgbClr val="99CCFF"/>
            </a:solidFill>
            <a:round/>
            <a:headEnd/>
            <a:tailEnd/>
          </a:ln>
        </p:spPr>
        <p:txBody>
          <a:bodyPr/>
          <a:lstStyle/>
          <a:p>
            <a:endParaRPr lang="es-ES"/>
          </a:p>
        </p:txBody>
      </p:sp>
      <p:sp>
        <p:nvSpPr>
          <p:cNvPr id="9255" name="Line 40"/>
          <p:cNvSpPr>
            <a:spLocks noChangeShapeType="1"/>
          </p:cNvSpPr>
          <p:nvPr/>
        </p:nvSpPr>
        <p:spPr bwMode="auto">
          <a:xfrm flipV="1">
            <a:off x="3059113" y="4724400"/>
            <a:ext cx="73025" cy="73025"/>
          </a:xfrm>
          <a:prstGeom prst="line">
            <a:avLst/>
          </a:prstGeom>
          <a:noFill/>
          <a:ln w="9525">
            <a:solidFill>
              <a:srgbClr val="99CCFF"/>
            </a:solidFill>
            <a:round/>
            <a:headEnd/>
            <a:tailEnd/>
          </a:ln>
        </p:spPr>
        <p:txBody>
          <a:bodyPr/>
          <a:lstStyle/>
          <a:p>
            <a:endParaRPr lang="es-ES"/>
          </a:p>
        </p:txBody>
      </p:sp>
      <p:sp>
        <p:nvSpPr>
          <p:cNvPr id="9256" name="Line 41"/>
          <p:cNvSpPr>
            <a:spLocks noChangeShapeType="1"/>
          </p:cNvSpPr>
          <p:nvPr/>
        </p:nvSpPr>
        <p:spPr bwMode="auto">
          <a:xfrm>
            <a:off x="2268538" y="4581525"/>
            <a:ext cx="0" cy="142875"/>
          </a:xfrm>
          <a:prstGeom prst="line">
            <a:avLst/>
          </a:prstGeom>
          <a:noFill/>
          <a:ln w="9525">
            <a:solidFill>
              <a:srgbClr val="99CCFF"/>
            </a:solidFill>
            <a:round/>
            <a:headEnd/>
            <a:tailEnd/>
          </a:ln>
        </p:spPr>
        <p:txBody>
          <a:bodyPr/>
          <a:lstStyle/>
          <a:p>
            <a:endParaRPr lang="es-ES"/>
          </a:p>
        </p:txBody>
      </p:sp>
      <p:sp>
        <p:nvSpPr>
          <p:cNvPr id="9257" name="Line 42"/>
          <p:cNvSpPr>
            <a:spLocks noChangeShapeType="1"/>
          </p:cNvSpPr>
          <p:nvPr/>
        </p:nvSpPr>
        <p:spPr bwMode="auto">
          <a:xfrm>
            <a:off x="3059113" y="4797425"/>
            <a:ext cx="0" cy="1295400"/>
          </a:xfrm>
          <a:prstGeom prst="line">
            <a:avLst/>
          </a:prstGeom>
          <a:noFill/>
          <a:ln w="9525">
            <a:solidFill>
              <a:srgbClr val="99CCFF"/>
            </a:solidFill>
            <a:round/>
            <a:headEnd/>
            <a:tailEnd/>
          </a:ln>
        </p:spPr>
        <p:txBody>
          <a:bodyPr/>
          <a:lstStyle/>
          <a:p>
            <a:endParaRPr lang="es-ES"/>
          </a:p>
        </p:txBody>
      </p:sp>
      <p:sp>
        <p:nvSpPr>
          <p:cNvPr id="9258" name="Line 43"/>
          <p:cNvSpPr>
            <a:spLocks noChangeShapeType="1"/>
          </p:cNvSpPr>
          <p:nvPr/>
        </p:nvSpPr>
        <p:spPr bwMode="auto">
          <a:xfrm>
            <a:off x="1979613" y="4581525"/>
            <a:ext cx="0" cy="287338"/>
          </a:xfrm>
          <a:prstGeom prst="line">
            <a:avLst/>
          </a:prstGeom>
          <a:noFill/>
          <a:ln w="9525">
            <a:solidFill>
              <a:srgbClr val="99CCFF"/>
            </a:solidFill>
            <a:round/>
            <a:headEnd/>
            <a:tailEnd/>
          </a:ln>
        </p:spPr>
        <p:txBody>
          <a:bodyPr/>
          <a:lstStyle/>
          <a:p>
            <a:endParaRPr lang="es-ES"/>
          </a:p>
        </p:txBody>
      </p:sp>
      <p:sp>
        <p:nvSpPr>
          <p:cNvPr id="9259" name="Rectangle 44"/>
          <p:cNvSpPr>
            <a:spLocks noChangeArrowheads="1"/>
          </p:cNvSpPr>
          <p:nvPr/>
        </p:nvSpPr>
        <p:spPr bwMode="auto">
          <a:xfrm flipV="1">
            <a:off x="0" y="6597650"/>
            <a:ext cx="9144000" cy="71438"/>
          </a:xfrm>
          <a:prstGeom prst="rect">
            <a:avLst/>
          </a:prstGeom>
          <a:solidFill>
            <a:srgbClr val="030212"/>
          </a:solidFill>
          <a:ln w="9525">
            <a:solidFill>
              <a:schemeClr val="tx1"/>
            </a:solidFill>
            <a:miter lim="800000"/>
            <a:headEnd/>
            <a:tailEnd/>
          </a:ln>
        </p:spPr>
        <p:txBody>
          <a:bodyPr wrap="none" anchor="ctr"/>
          <a:lstStyle/>
          <a:p>
            <a:endParaRPr lang="en-US"/>
          </a:p>
        </p:txBody>
      </p:sp>
      <p:pic>
        <p:nvPicPr>
          <p:cNvPr id="9260" name="Picture 45"/>
          <p:cNvPicPr>
            <a:picLocks noChangeAspect="1" noChangeArrowheads="1"/>
          </p:cNvPicPr>
          <p:nvPr/>
        </p:nvPicPr>
        <p:blipFill>
          <a:blip r:embed="rId2" cstate="print"/>
          <a:srcRect/>
          <a:stretch>
            <a:fillRect/>
          </a:stretch>
        </p:blipFill>
        <p:spPr bwMode="auto">
          <a:xfrm>
            <a:off x="7451725" y="404813"/>
            <a:ext cx="1476375" cy="620712"/>
          </a:xfrm>
          <a:prstGeom prst="rect">
            <a:avLst/>
          </a:prstGeom>
          <a:noFill/>
          <a:ln w="9525">
            <a:noFill/>
            <a:miter lim="800000"/>
            <a:headEnd/>
            <a:tailEnd/>
          </a:ln>
        </p:spPr>
      </p:pic>
      <p:sp>
        <p:nvSpPr>
          <p:cNvPr id="9261" name="Rectangle 46"/>
          <p:cNvSpPr>
            <a:spLocks noChangeArrowheads="1"/>
          </p:cNvSpPr>
          <p:nvPr/>
        </p:nvSpPr>
        <p:spPr bwMode="auto">
          <a:xfrm>
            <a:off x="0" y="908050"/>
            <a:ext cx="7451725" cy="73025"/>
          </a:xfrm>
          <a:prstGeom prst="rect">
            <a:avLst/>
          </a:prstGeom>
          <a:solidFill>
            <a:srgbClr val="030212"/>
          </a:solidFill>
          <a:ln w="9525">
            <a:solidFill>
              <a:schemeClr val="tx1"/>
            </a:solidFill>
            <a:miter lim="800000"/>
            <a:headEnd/>
            <a:tailEnd/>
          </a:ln>
        </p:spPr>
        <p:txBody>
          <a:bodyPr wrap="none" anchor="ctr"/>
          <a:lstStyle/>
          <a:p>
            <a:endParaRPr lang="en-US"/>
          </a:p>
        </p:txBody>
      </p:sp>
      <p:sp>
        <p:nvSpPr>
          <p:cNvPr id="9262" name="49 CuadroTexto"/>
          <p:cNvSpPr txBox="1">
            <a:spLocks noChangeArrowheads="1"/>
          </p:cNvSpPr>
          <p:nvPr/>
        </p:nvSpPr>
        <p:spPr bwMode="auto">
          <a:xfrm>
            <a:off x="971600" y="467380"/>
            <a:ext cx="5662389" cy="369332"/>
          </a:xfrm>
          <a:prstGeom prst="rect">
            <a:avLst/>
          </a:prstGeom>
          <a:noFill/>
          <a:ln w="9525">
            <a:noFill/>
            <a:miter lim="800000"/>
            <a:headEnd/>
            <a:tailEnd/>
          </a:ln>
        </p:spPr>
        <p:txBody>
          <a:bodyPr wrap="square">
            <a:spAutoFit/>
          </a:bodyPr>
          <a:lstStyle/>
          <a:p>
            <a:r>
              <a:rPr lang="es-MX" dirty="0" smtClean="0"/>
              <a:t>REAL DEL VALLE</a:t>
            </a:r>
            <a:endParaRPr lang="en-US" dirty="0"/>
          </a:p>
        </p:txBody>
      </p:sp>
      <p:pic>
        <p:nvPicPr>
          <p:cNvPr id="31746" name="Picture 2"/>
          <p:cNvPicPr>
            <a:picLocks noChangeAspect="1" noChangeArrowheads="1"/>
          </p:cNvPicPr>
          <p:nvPr/>
        </p:nvPicPr>
        <p:blipFill>
          <a:blip r:embed="rId3" cstate="print"/>
          <a:stretch>
            <a:fillRect/>
          </a:stretch>
        </p:blipFill>
        <p:spPr bwMode="auto">
          <a:xfrm>
            <a:off x="1547857" y="1143518"/>
            <a:ext cx="6623613" cy="4967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ción1BID">
  <a:themeElements>
    <a:clrScheme name="Presentación1BI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ción1BI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ción1BI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ón1BI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ción1BI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ción1BI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ción1BI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ción1BI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ción1BI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ción1BI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ción1BI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ción1BI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ción1BI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ción1BI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BID</Template>
  <TotalTime>13005</TotalTime>
  <Words>1072</Words>
  <Application>Microsoft Office PowerPoint</Application>
  <PresentationFormat>Presentación en pantalla (4:3)</PresentationFormat>
  <Paragraphs>116</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Presentación1BID</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vector>
  </TitlesOfParts>
  <Company>Mangrupo Inmobiliario, S.A. de C.V.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 Eugenia Vera.</dc:creator>
  <cp:lastModifiedBy>Eduardo Lopez Coello</cp:lastModifiedBy>
  <cp:revision>277</cp:revision>
  <dcterms:created xsi:type="dcterms:W3CDTF">2005-06-03T21:58:13Z</dcterms:created>
  <dcterms:modified xsi:type="dcterms:W3CDTF">2011-11-29T21:31:31Z</dcterms:modified>
</cp:coreProperties>
</file>