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3" r:id="rId2"/>
    <p:sldId id="264" r:id="rId3"/>
    <p:sldId id="262" r:id="rId4"/>
    <p:sldId id="256" r:id="rId5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anda" initials="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224A"/>
    <a:srgbClr val="F9B618"/>
    <a:srgbClr val="81C043"/>
    <a:srgbClr val="51205D"/>
    <a:srgbClr val="F59121"/>
    <a:srgbClr val="EC4938"/>
    <a:srgbClr val="C7D732"/>
    <a:srgbClr val="E80787"/>
    <a:srgbClr val="933373"/>
    <a:srgbClr val="09B9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6" y="42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BDCB7-1488-467B-87BC-2C21A320B1F3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1A8A7-6EE1-4197-8632-978AFDB6E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227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1A8A7-6EE1-4197-8632-978AFDB6ED7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06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1A8A7-6EE1-4197-8632-978AFDB6ED7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38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0631-DC15-49F8-B1C3-46BE9463D2AC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8AFC-4CF6-4359-B059-7427039890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39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0631-DC15-49F8-B1C3-46BE9463D2AC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8AFC-4CF6-4359-B059-7427039890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21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0631-DC15-49F8-B1C3-46BE9463D2AC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8AFC-4CF6-4359-B059-7427039890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8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0631-DC15-49F8-B1C3-46BE9463D2AC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8AFC-4CF6-4359-B059-7427039890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81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0631-DC15-49F8-B1C3-46BE9463D2AC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8AFC-4CF6-4359-B059-7427039890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73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0631-DC15-49F8-B1C3-46BE9463D2AC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8AFC-4CF6-4359-B059-7427039890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3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0631-DC15-49F8-B1C3-46BE9463D2AC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8AFC-4CF6-4359-B059-7427039890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2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0631-DC15-49F8-B1C3-46BE9463D2AC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8AFC-4CF6-4359-B059-7427039890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0631-DC15-49F8-B1C3-46BE9463D2AC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8AFC-4CF6-4359-B059-7427039890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1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0631-DC15-49F8-B1C3-46BE9463D2AC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8AFC-4CF6-4359-B059-7427039890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77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0631-DC15-49F8-B1C3-46BE9463D2AC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8AFC-4CF6-4359-B059-7427039890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0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90631-DC15-49F8-B1C3-46BE9463D2AC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B8AFC-4CF6-4359-B059-7427039890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6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E0AD-6255-4479-9882-C86352CB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Prioritizing Goals: The messy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1C7AF-B204-47B3-BBD6-A2F920890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Note from Veronica:   What do you consider the </a:t>
            </a:r>
            <a:r>
              <a:rPr lang="en-US" b="1" dirty="0"/>
              <a:t>top 3 aims</a:t>
            </a:r>
            <a:r>
              <a:rPr lang="en-US" dirty="0"/>
              <a:t> you would want the evaluation to focus on over the next three years? There is a variety of aims stated throughout the proposal.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These are the aims data2insight took away from the proposal:</a:t>
            </a:r>
          </a:p>
          <a:p>
            <a:pPr marL="0" indent="0">
              <a:buNone/>
            </a:pPr>
            <a:r>
              <a:rPr lang="en-US" dirty="0"/>
              <a:t>1) Development of the hackwork CI education model to best meet the needs of the hydrological community</a:t>
            </a:r>
          </a:p>
          <a:p>
            <a:pPr marL="0" indent="0">
              <a:buNone/>
            </a:pPr>
            <a:r>
              <a:rPr lang="en-US" dirty="0"/>
              <a:t>2) Foster/encourage collaboration and learning among people from different disciplines (which ones? industry and academia?) and at various stages of their career (from new students to seasoned researchers)</a:t>
            </a:r>
          </a:p>
          <a:p>
            <a:pPr marL="0" indent="0">
              <a:buNone/>
            </a:pPr>
            <a:r>
              <a:rPr lang="en-US" dirty="0"/>
              <a:t>3) Reduce barriers preventing rapid adoption of knowledge infrastructure for earth surface modelers</a:t>
            </a:r>
          </a:p>
          <a:p>
            <a:pPr marL="0" indent="0">
              <a:buNone/>
            </a:pPr>
            <a:r>
              <a:rPr lang="en-US" dirty="0"/>
              <a:t>4) Increase researcher uptake of HydroShare as platform for model application and analytics</a:t>
            </a:r>
          </a:p>
          <a:p>
            <a:pPr marL="0" indent="0">
              <a:buNone/>
            </a:pPr>
            <a:r>
              <a:rPr lang="en-US" dirty="0"/>
              <a:t>5) Increase data science and software engineering knowledge and skill across domain sciences (which ones?) in ways that results in more multi-disciplinary, multi-institution research teams engaging in project-based learning and interdisciplinary research</a:t>
            </a:r>
          </a:p>
          <a:p>
            <a:pPr marL="0" indent="0">
              <a:buNone/>
            </a:pPr>
            <a:r>
              <a:rPr lang="en-US" dirty="0"/>
              <a:t>6) Cultivate best practices of open data and sharing methods for both public and confidential data</a:t>
            </a:r>
          </a:p>
          <a:p>
            <a:pPr marL="0" indent="0">
              <a:buNone/>
            </a:pPr>
            <a:r>
              <a:rPr lang="en-US" dirty="0"/>
              <a:t>7) Increase regional capacity for hands-on data science training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5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E0AD-6255-4479-9882-C86352CB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Prioritizing Goals: Top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1C7AF-B204-47B3-BBD6-A2F920890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26" y="1642549"/>
            <a:ext cx="8182422" cy="2243651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b="1" dirty="0"/>
              <a:t>Diversity </a:t>
            </a:r>
          </a:p>
          <a:p>
            <a:pPr lvl="1" algn="just"/>
            <a:r>
              <a:rPr lang="en-US" sz="2900" dirty="0"/>
              <a:t>development of the hackwork CI education model to best meet the needs of the hydrological community </a:t>
            </a:r>
            <a:r>
              <a:rPr lang="en-US" sz="2900" i="1" dirty="0"/>
              <a:t>to address the needs of the global population</a:t>
            </a:r>
            <a:r>
              <a:rPr lang="en-US" sz="2900" dirty="0"/>
              <a:t> </a:t>
            </a:r>
          </a:p>
          <a:p>
            <a:pPr lvl="1" algn="just"/>
            <a:r>
              <a:rPr lang="en-US" sz="2900" dirty="0"/>
              <a:t>Foster/encourage collaboration and learning among people from different disciplines (which ones? industry and academia?) and</a:t>
            </a:r>
            <a:r>
              <a:rPr lang="en-US" sz="2900" i="1" dirty="0"/>
              <a:t> at various stages of their career </a:t>
            </a:r>
            <a:r>
              <a:rPr lang="en-US" sz="2900" dirty="0"/>
              <a:t>(from new students to seasoned researchers)</a:t>
            </a:r>
          </a:p>
          <a:p>
            <a:pPr lvl="1" algn="just"/>
            <a:r>
              <a:rPr lang="en-US" sz="2900" dirty="0"/>
              <a:t>Increase </a:t>
            </a:r>
            <a:r>
              <a:rPr lang="en-US" sz="2900" i="1" dirty="0"/>
              <a:t>regional scientific stakeholder and partner capacity for hands-on data science training</a:t>
            </a:r>
          </a:p>
          <a:p>
            <a:pPr marL="1017270" lvl="1" indent="-514350" algn="just">
              <a:buAutoNum type="arabicParenR"/>
            </a:pPr>
            <a:endParaRPr lang="en-US" dirty="0"/>
          </a:p>
          <a:p>
            <a:pPr algn="just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672AA-D8CF-488C-A0DB-321608AB7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712" y="4304761"/>
            <a:ext cx="2295525" cy="24669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FE5175D-EEFB-4BE5-B750-95C2EE0E9719}"/>
              </a:ext>
            </a:extLst>
          </p:cNvPr>
          <p:cNvSpPr/>
          <p:nvPr/>
        </p:nvSpPr>
        <p:spPr>
          <a:xfrm>
            <a:off x="653315" y="3548967"/>
            <a:ext cx="644170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New research questions in the nexus between disciplines</a:t>
            </a:r>
          </a:p>
          <a:p>
            <a:pPr marL="78867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Increase data science and software engineering knowledge and skill </a:t>
            </a:r>
            <a:r>
              <a:rPr lang="en-US" i="1" dirty="0"/>
              <a:t>across domain sciences </a:t>
            </a:r>
            <a:r>
              <a:rPr lang="en-US" dirty="0"/>
              <a:t>in ways that results in more multi-disciplinary, multi-institution research teams engaging in project-based learning and interdisciplinary research</a:t>
            </a:r>
          </a:p>
          <a:p>
            <a:pPr marL="502920" lvl="1" indent="0" algn="just">
              <a:buNone/>
            </a:pPr>
            <a:endParaRPr lang="en-US" dirty="0"/>
          </a:p>
          <a:p>
            <a:pPr algn="just"/>
            <a:r>
              <a:rPr lang="en-US" b="1" dirty="0"/>
              <a:t>Build understanding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Cultivate best practices of open data and sharing methods for both public and confidential data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Reduce barriers preventing rapid adoption of </a:t>
            </a:r>
            <a:r>
              <a:rPr lang="en-US" i="1" dirty="0"/>
              <a:t>knowledge infrastructure for earth surface modelers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Increase </a:t>
            </a:r>
            <a:r>
              <a:rPr lang="en-US" i="1" dirty="0"/>
              <a:t>researcher uptake of HydroShare as platform </a:t>
            </a:r>
            <a:r>
              <a:rPr lang="en-US" dirty="0"/>
              <a:t>for model application and analytics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40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7390324" y="3966600"/>
            <a:ext cx="444500" cy="615447"/>
          </a:xfrm>
          <a:prstGeom prst="rightArrow">
            <a:avLst/>
          </a:prstGeom>
          <a:solidFill>
            <a:schemeClr val="bg1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252319" y="1663019"/>
            <a:ext cx="7278254" cy="5624258"/>
          </a:xfrm>
          <a:prstGeom prst="roundRect">
            <a:avLst>
              <a:gd name="adj" fmla="val 5404"/>
            </a:avLst>
          </a:prstGeom>
          <a:solidFill>
            <a:schemeClr val="bg1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919413" y="457200"/>
            <a:ext cx="4219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 Theory Map</a:t>
            </a:r>
          </a:p>
          <a:p>
            <a:pPr algn="ctr"/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52319" y="7305378"/>
            <a:ext cx="2631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 11/12/2018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67693" y="2417958"/>
            <a:ext cx="6400689" cy="646331"/>
            <a:chOff x="583180" y="1705569"/>
            <a:chExt cx="6400689" cy="646331"/>
          </a:xfrm>
        </p:grpSpPr>
        <p:sp>
          <p:nvSpPr>
            <p:cNvPr id="40" name="TextBox 39"/>
            <p:cNvSpPr txBox="1"/>
            <p:nvPr/>
          </p:nvSpPr>
          <p:spPr>
            <a:xfrm>
              <a:off x="583180" y="1705569"/>
              <a:ext cx="1604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INPUTS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709682" y="1705569"/>
              <a:ext cx="13268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PROGRAM/ ACTIVITIES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562588" y="1705569"/>
              <a:ext cx="2421281" cy="373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3"/>
                  </a:solidFill>
                </a:rPr>
                <a:t>OUTPUTS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79879" y="3243234"/>
            <a:ext cx="6787751" cy="4044043"/>
            <a:chOff x="395365" y="2515358"/>
            <a:chExt cx="6787751" cy="4044043"/>
          </a:xfrm>
        </p:grpSpPr>
        <p:grpSp>
          <p:nvGrpSpPr>
            <p:cNvPr id="3" name="Group 2"/>
            <p:cNvGrpSpPr/>
            <p:nvPr/>
          </p:nvGrpSpPr>
          <p:grpSpPr>
            <a:xfrm>
              <a:off x="395365" y="2874711"/>
              <a:ext cx="1462570" cy="2313021"/>
              <a:chOff x="450787" y="1352735"/>
              <a:chExt cx="2201378" cy="2313021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450787" y="1352735"/>
                <a:ext cx="2201378" cy="2313021"/>
              </a:xfrm>
              <a:prstGeom prst="roundRect">
                <a:avLst>
                  <a:gd name="adj" fmla="val 5404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50790" y="1463376"/>
                <a:ext cx="2201375" cy="21236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</a:rPr>
                  <a:t>Funding &amp; Partners</a:t>
                </a:r>
              </a:p>
              <a:p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</a:rPr>
                  <a:t>Volunteers</a:t>
                </a:r>
              </a:p>
              <a:p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</a:rPr>
                  <a:t>Administrative Staff</a:t>
                </a:r>
              </a:p>
              <a:p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</a:rPr>
                  <a:t>Data Scientists</a:t>
                </a:r>
              </a:p>
              <a:p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</a:rPr>
                  <a:t>Consultants</a:t>
                </a:r>
              </a:p>
              <a:p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</a:rPr>
                  <a:t>Academic Faculty</a:t>
                </a:r>
              </a:p>
              <a:p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</a:rPr>
                  <a:t>Graduate Students</a:t>
                </a:r>
              </a:p>
              <a:p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</a:rPr>
                  <a:t>Undergrad students</a:t>
                </a:r>
              </a:p>
              <a:p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</a:rPr>
                  <a:t>Community Org.</a:t>
                </a:r>
              </a:p>
              <a:p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</a:rPr>
                  <a:t>Industry Scientists</a:t>
                </a:r>
              </a:p>
              <a:p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</a:rPr>
                  <a:t>Govt. Scientists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2045007" y="2530271"/>
              <a:ext cx="2466138" cy="4029130"/>
              <a:chOff x="2522420" y="1104946"/>
              <a:chExt cx="4756622" cy="4029130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2581311" y="1163758"/>
                <a:ext cx="4697731" cy="39703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solidFill>
                      <a:schemeClr val="accent2">
                        <a:lumMod val="75000"/>
                      </a:schemeClr>
                    </a:solidFill>
                  </a:rPr>
                  <a:t>Waterhackweek</a:t>
                </a:r>
                <a:r>
                  <a:rPr lang="en-US" sz="1200" dirty="0">
                    <a:solidFill>
                      <a:schemeClr val="accent2">
                        <a:lumMod val="75000"/>
                      </a:schemeClr>
                    </a:solidFill>
                  </a:rPr>
                  <a:t>:  Water Data Science training with diverse participants and team projects</a:t>
                </a:r>
              </a:p>
              <a:p>
                <a:endParaRPr lang="en-US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en-US" sz="1200" dirty="0">
                    <a:solidFill>
                      <a:schemeClr val="accent2">
                        <a:lumMod val="75000"/>
                      </a:schemeClr>
                    </a:solidFill>
                  </a:rPr>
                  <a:t>CUAHSI </a:t>
                </a:r>
                <a:r>
                  <a:rPr lang="en-US" sz="1200" dirty="0" err="1">
                    <a:solidFill>
                      <a:schemeClr val="accent2">
                        <a:lumMod val="75000"/>
                      </a:schemeClr>
                    </a:solidFill>
                  </a:rPr>
                  <a:t>Cyberseminar</a:t>
                </a:r>
                <a:r>
                  <a:rPr lang="en-US" sz="1200" dirty="0">
                    <a:solidFill>
                      <a:schemeClr val="accent2">
                        <a:lumMod val="75000"/>
                      </a:schemeClr>
                    </a:solidFill>
                  </a:rPr>
                  <a:t> series &amp; certificate</a:t>
                </a:r>
              </a:p>
              <a:p>
                <a:endParaRPr lang="en-US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en-US" sz="1200" dirty="0">
                    <a:solidFill>
                      <a:schemeClr val="accent2">
                        <a:lumMod val="75000"/>
                      </a:schemeClr>
                    </a:solidFill>
                  </a:rPr>
                  <a:t>Student leadership opportunities</a:t>
                </a:r>
              </a:p>
              <a:p>
                <a:endParaRPr lang="en-US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en-US" sz="1200" dirty="0">
                    <a:solidFill>
                      <a:schemeClr val="accent2">
                        <a:lumMod val="75000"/>
                      </a:schemeClr>
                    </a:solidFill>
                  </a:rPr>
                  <a:t>Instructor training and curriculum development for interdisciplinary engineering &amp; science domain: water</a:t>
                </a:r>
              </a:p>
              <a:p>
                <a:endParaRPr lang="en-US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en-US" sz="1200" dirty="0">
                    <a:solidFill>
                      <a:schemeClr val="accent2">
                        <a:lumMod val="75000"/>
                      </a:schemeClr>
                    </a:solidFill>
                  </a:rPr>
                  <a:t>Cultivate industry and government connections</a:t>
                </a:r>
              </a:p>
              <a:p>
                <a:endParaRPr lang="en-US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en-US" sz="1200" dirty="0">
                    <a:solidFill>
                      <a:schemeClr val="accent2">
                        <a:lumMod val="75000"/>
                      </a:schemeClr>
                    </a:solidFill>
                  </a:rPr>
                  <a:t>Cyberinfrastructure development: building using, sharing tools, methods, algorithms, interactive curriculum</a:t>
                </a:r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2522420" y="1104946"/>
                <a:ext cx="4509000" cy="3970317"/>
              </a:xfrm>
              <a:prstGeom prst="roundRect">
                <a:avLst>
                  <a:gd name="adj" fmla="val 5404"/>
                </a:avLst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368946" y="2515358"/>
              <a:ext cx="2814170" cy="3565315"/>
              <a:chOff x="6742796" y="1309509"/>
              <a:chExt cx="2974497" cy="3811818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6742796" y="1309509"/>
                <a:ext cx="2974497" cy="2961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sz="12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6955129" y="1687257"/>
                <a:ext cx="2762164" cy="3434070"/>
              </a:xfrm>
              <a:prstGeom prst="roundRect">
                <a:avLst>
                  <a:gd name="adj" fmla="val 5404"/>
                </a:avLst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3"/>
                    </a:solidFill>
                  </a:rPr>
                  <a:t># </a:t>
                </a:r>
                <a:r>
                  <a:rPr lang="en-US" sz="1200" dirty="0" err="1">
                    <a:solidFill>
                      <a:schemeClr val="accent3"/>
                    </a:solidFill>
                  </a:rPr>
                  <a:t>waterhackweek</a:t>
                </a:r>
                <a:r>
                  <a:rPr lang="en-US" sz="1200" dirty="0">
                    <a:solidFill>
                      <a:schemeClr val="accent3"/>
                    </a:solidFill>
                  </a:rPr>
                  <a:t> participants </a:t>
                </a:r>
              </a:p>
              <a:p>
                <a:pPr algn="ctr"/>
                <a:r>
                  <a:rPr lang="en-US" sz="1200" dirty="0">
                    <a:solidFill>
                      <a:schemeClr val="accent3"/>
                    </a:solidFill>
                  </a:rPr>
                  <a:t># Cyberseminar participants</a:t>
                </a:r>
              </a:p>
              <a:p>
                <a:pPr algn="ctr"/>
                <a:r>
                  <a:rPr lang="en-US" sz="1200" dirty="0">
                    <a:solidFill>
                      <a:schemeClr val="accent3"/>
                    </a:solidFill>
                  </a:rPr>
                  <a:t># tutorials developed or enhanced</a:t>
                </a:r>
              </a:p>
              <a:p>
                <a:pPr algn="ctr"/>
                <a:r>
                  <a:rPr lang="en-US" sz="1200" dirty="0">
                    <a:solidFill>
                      <a:schemeClr val="accent3"/>
                    </a:solidFill>
                  </a:rPr>
                  <a:t># underrepresented leaders</a:t>
                </a:r>
              </a:p>
              <a:p>
                <a:pPr algn="ctr"/>
                <a:r>
                  <a:rPr lang="en-US" sz="1200" dirty="0">
                    <a:solidFill>
                      <a:schemeClr val="accent3"/>
                    </a:solidFill>
                  </a:rPr>
                  <a:t># underrepresented trainees</a:t>
                </a:r>
              </a:p>
              <a:p>
                <a:pPr algn="ctr"/>
                <a:r>
                  <a:rPr lang="en-US" sz="1200" dirty="0">
                    <a:solidFill>
                      <a:schemeClr val="accent3"/>
                    </a:solidFill>
                  </a:rPr>
                  <a:t># </a:t>
                </a:r>
                <a:r>
                  <a:rPr lang="en-US" sz="1200" dirty="0" err="1">
                    <a:solidFill>
                      <a:schemeClr val="accent3"/>
                    </a:solidFill>
                  </a:rPr>
                  <a:t>hydroshare</a:t>
                </a:r>
                <a:r>
                  <a:rPr lang="en-US" sz="1200" dirty="0">
                    <a:solidFill>
                      <a:schemeClr val="accent3"/>
                    </a:solidFill>
                  </a:rPr>
                  <a:t> resources</a:t>
                </a:r>
              </a:p>
              <a:p>
                <a:pPr algn="ctr"/>
                <a:r>
                  <a:rPr lang="en-US" sz="1200" dirty="0">
                    <a:solidFill>
                      <a:schemeClr val="accent3"/>
                    </a:solidFill>
                  </a:rPr>
                  <a:t># </a:t>
                </a:r>
                <a:r>
                  <a:rPr lang="en-US" sz="1200" dirty="0" err="1">
                    <a:solidFill>
                      <a:schemeClr val="accent3"/>
                    </a:solidFill>
                  </a:rPr>
                  <a:t>github</a:t>
                </a:r>
                <a:r>
                  <a:rPr lang="en-US" sz="1200" dirty="0">
                    <a:solidFill>
                      <a:schemeClr val="accent3"/>
                    </a:solidFill>
                  </a:rPr>
                  <a:t> repositories</a:t>
                </a:r>
              </a:p>
              <a:p>
                <a:pPr algn="ctr"/>
                <a:r>
                  <a:rPr lang="en-US" sz="1200" dirty="0">
                    <a:solidFill>
                      <a:schemeClr val="accent3"/>
                    </a:solidFill>
                  </a:rPr>
                  <a:t># disciplines represented</a:t>
                </a:r>
              </a:p>
              <a:p>
                <a:pPr algn="ctr"/>
                <a:r>
                  <a:rPr lang="en-US" sz="1200" dirty="0">
                    <a:solidFill>
                      <a:schemeClr val="accent3"/>
                    </a:solidFill>
                  </a:rPr>
                  <a:t># collaborative research papers</a:t>
                </a:r>
              </a:p>
              <a:p>
                <a:pPr algn="ctr"/>
                <a:r>
                  <a:rPr lang="en-US" sz="1200" dirty="0">
                    <a:solidFill>
                      <a:schemeClr val="accent3"/>
                    </a:solidFill>
                  </a:rPr>
                  <a:t># papers using skills (data science and CI) gained from </a:t>
                </a:r>
                <a:r>
                  <a:rPr lang="en-US" sz="1200" dirty="0" err="1">
                    <a:solidFill>
                      <a:schemeClr val="accent3"/>
                    </a:solidFill>
                  </a:rPr>
                  <a:t>waterhackweek</a:t>
                </a:r>
                <a:endParaRPr lang="en-US" sz="1200" dirty="0">
                  <a:solidFill>
                    <a:schemeClr val="accent3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accent3"/>
                    </a:solidFill>
                  </a:rPr>
                  <a:t># diversity target achievement</a:t>
                </a:r>
              </a:p>
              <a:p>
                <a:pPr algn="ctr"/>
                <a:r>
                  <a:rPr lang="en-US" sz="1200" dirty="0">
                    <a:solidFill>
                      <a:schemeClr val="accent3"/>
                    </a:solidFill>
                  </a:rPr>
                  <a:t># grants submitted</a:t>
                </a:r>
              </a:p>
              <a:p>
                <a:pPr algn="ctr"/>
                <a:r>
                  <a:rPr lang="en-US" sz="1200" dirty="0">
                    <a:solidFill>
                      <a:schemeClr val="accent3"/>
                    </a:solidFill>
                  </a:rPr>
                  <a:t># sponsors and partners</a:t>
                </a:r>
              </a:p>
              <a:p>
                <a:pPr algn="ctr"/>
                <a:r>
                  <a:rPr lang="en-US" sz="1200" dirty="0">
                    <a:solidFill>
                      <a:schemeClr val="accent3"/>
                    </a:solidFill>
                  </a:rPr>
                  <a:t># private HydroShare resources</a:t>
                </a:r>
              </a:p>
              <a:p>
                <a:pPr algn="ctr"/>
                <a:r>
                  <a:rPr lang="en-US" sz="1200" dirty="0">
                    <a:solidFill>
                      <a:schemeClr val="accent3"/>
                    </a:solidFill>
                  </a:rPr>
                  <a:t># public HydroShare resources</a:t>
                </a:r>
              </a:p>
              <a:p>
                <a:pPr algn="ctr"/>
                <a:r>
                  <a:rPr lang="en-US" sz="1200" dirty="0">
                    <a:solidFill>
                      <a:schemeClr val="accent3"/>
                    </a:solidFill>
                  </a:rPr>
                  <a:t># HydroShare DOIs</a:t>
                </a:r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8057516" y="941828"/>
            <a:ext cx="151268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ANCHOR CHANGES</a:t>
            </a:r>
          </a:p>
          <a:p>
            <a:pPr algn="ctr"/>
            <a:endParaRPr lang="en-US" sz="800" b="1" dirty="0">
              <a:solidFill>
                <a:schemeClr val="accent5"/>
              </a:solidFill>
            </a:endParaRPr>
          </a:p>
          <a:p>
            <a:pPr algn="ctr"/>
            <a:r>
              <a:rPr lang="en-US" sz="1400" b="1" dirty="0">
                <a:solidFill>
                  <a:schemeClr val="accent6"/>
                </a:solidFill>
              </a:rPr>
              <a:t>2021+ 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8021898" y="2303429"/>
            <a:ext cx="1761641" cy="1015663"/>
            <a:chOff x="3586726" y="2731954"/>
            <a:chExt cx="2980421" cy="1015663"/>
          </a:xfrm>
        </p:grpSpPr>
        <p:sp>
          <p:nvSpPr>
            <p:cNvPr id="45" name="TextBox 44"/>
            <p:cNvSpPr txBox="1"/>
            <p:nvPr/>
          </p:nvSpPr>
          <p:spPr>
            <a:xfrm>
              <a:off x="3586726" y="2731954"/>
              <a:ext cx="298042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6"/>
                  </a:solidFill>
                </a:rPr>
                <a:t>Increase quantity and diversity of researchers using data science and CI in water related investigations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3586726" y="2731954"/>
              <a:ext cx="2980421" cy="1009466"/>
            </a:xfrm>
            <a:prstGeom prst="roundRect">
              <a:avLst>
                <a:gd name="adj" fmla="val 5404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3052210" y="1434271"/>
            <a:ext cx="1650708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</a:rPr>
              <a:t>Theory of Action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70CD3D-09BA-2849-90BC-889C57FD50EF}"/>
              </a:ext>
            </a:extLst>
          </p:cNvPr>
          <p:cNvGrpSpPr/>
          <p:nvPr/>
        </p:nvGrpSpPr>
        <p:grpSpPr>
          <a:xfrm>
            <a:off x="8021897" y="3884487"/>
            <a:ext cx="1761641" cy="1009466"/>
            <a:chOff x="3586726" y="2731954"/>
            <a:chExt cx="2980421" cy="100946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712F3B-6F64-6948-B09B-0E352606A19C}"/>
                </a:ext>
              </a:extLst>
            </p:cNvPr>
            <p:cNvSpPr txBox="1"/>
            <p:nvPr/>
          </p:nvSpPr>
          <p:spPr>
            <a:xfrm>
              <a:off x="3586726" y="2731954"/>
              <a:ext cx="298042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6"/>
                  </a:solidFill>
                </a:rPr>
                <a:t>Add nexus scientific questions explored with  new modes of discovery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988B34BD-277E-864B-AC7A-3C80D325D753}"/>
                </a:ext>
              </a:extLst>
            </p:cNvPr>
            <p:cNvSpPr/>
            <p:nvPr/>
          </p:nvSpPr>
          <p:spPr>
            <a:xfrm>
              <a:off x="3586726" y="2731954"/>
              <a:ext cx="2980421" cy="1009466"/>
            </a:xfrm>
            <a:prstGeom prst="roundRect">
              <a:avLst>
                <a:gd name="adj" fmla="val 5404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E1ECA46-8A60-FC47-A7C6-22C4FA688F92}"/>
              </a:ext>
            </a:extLst>
          </p:cNvPr>
          <p:cNvGrpSpPr/>
          <p:nvPr/>
        </p:nvGrpSpPr>
        <p:grpSpPr>
          <a:xfrm>
            <a:off x="8021897" y="5426683"/>
            <a:ext cx="1761641" cy="1200329"/>
            <a:chOff x="3586726" y="2731954"/>
            <a:chExt cx="2980421" cy="120032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650AD99-F009-834A-8660-871E39DA52ED}"/>
                </a:ext>
              </a:extLst>
            </p:cNvPr>
            <p:cNvSpPr txBox="1"/>
            <p:nvPr/>
          </p:nvSpPr>
          <p:spPr>
            <a:xfrm>
              <a:off x="3586726" y="2731954"/>
              <a:ext cx="2980421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6"/>
                  </a:solidFill>
                </a:rPr>
                <a:t>Increase understanding and positive, collaborative working environments across disciplines </a:t>
              </a:r>
            </a:p>
            <a:p>
              <a:endParaRPr lang="en-US" sz="1200" dirty="0">
                <a:solidFill>
                  <a:schemeClr val="accent6"/>
                </a:solidFill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099EB4D6-AD88-D44E-807B-7589550239B6}"/>
                </a:ext>
              </a:extLst>
            </p:cNvPr>
            <p:cNvSpPr/>
            <p:nvPr/>
          </p:nvSpPr>
          <p:spPr>
            <a:xfrm>
              <a:off x="3586726" y="2731954"/>
              <a:ext cx="2980421" cy="1009466"/>
            </a:xfrm>
            <a:prstGeom prst="roundRect">
              <a:avLst>
                <a:gd name="adj" fmla="val 5404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711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85574" y="457200"/>
            <a:ext cx="348725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</a:t>
            </a:r>
          </a:p>
          <a:p>
            <a:pPr algn="ctr"/>
            <a:endParaRPr lang="en-US" sz="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Theory of Change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95929" y="2435632"/>
            <a:ext cx="2044696" cy="1426463"/>
            <a:chOff x="881349" y="1828800"/>
            <a:chExt cx="3255840" cy="2108329"/>
          </a:xfrm>
        </p:grpSpPr>
        <p:sp>
          <p:nvSpPr>
            <p:cNvPr id="46" name="TextBox 45"/>
            <p:cNvSpPr txBox="1"/>
            <p:nvPr/>
          </p:nvSpPr>
          <p:spPr>
            <a:xfrm>
              <a:off x="961399" y="1896157"/>
              <a:ext cx="3095740" cy="5003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881349" y="1828800"/>
              <a:ext cx="3255840" cy="2108329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975002" y="3385045"/>
            <a:ext cx="2044696" cy="1864956"/>
            <a:chOff x="856690" y="1577015"/>
            <a:chExt cx="3255840" cy="2756426"/>
          </a:xfrm>
        </p:grpSpPr>
        <p:sp>
          <p:nvSpPr>
            <p:cNvPr id="49" name="TextBox 48"/>
            <p:cNvSpPr txBox="1"/>
            <p:nvPr/>
          </p:nvSpPr>
          <p:spPr>
            <a:xfrm>
              <a:off x="961399" y="1598594"/>
              <a:ext cx="3095740" cy="5003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856690" y="1577015"/>
              <a:ext cx="3255840" cy="2756426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634629" y="2441572"/>
            <a:ext cx="1773755" cy="1426463"/>
            <a:chOff x="881349" y="1828800"/>
            <a:chExt cx="3255840" cy="2108329"/>
          </a:xfrm>
        </p:grpSpPr>
        <p:sp>
          <p:nvSpPr>
            <p:cNvPr id="52" name="TextBox 51"/>
            <p:cNvSpPr txBox="1"/>
            <p:nvPr/>
          </p:nvSpPr>
          <p:spPr>
            <a:xfrm>
              <a:off x="961400" y="1896157"/>
              <a:ext cx="3095740" cy="5003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881349" y="1828800"/>
              <a:ext cx="3255840" cy="2108329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95929" y="4811535"/>
            <a:ext cx="2044696" cy="1118532"/>
            <a:chOff x="881349" y="1845975"/>
            <a:chExt cx="3255840" cy="2108329"/>
          </a:xfrm>
        </p:grpSpPr>
        <p:sp>
          <p:nvSpPr>
            <p:cNvPr id="55" name="TextBox 54"/>
            <p:cNvSpPr txBox="1"/>
            <p:nvPr/>
          </p:nvSpPr>
          <p:spPr>
            <a:xfrm>
              <a:off x="961399" y="1896157"/>
              <a:ext cx="3095740" cy="6381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881349" y="1845975"/>
              <a:ext cx="3255840" cy="2108329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684901" y="4929212"/>
            <a:ext cx="1773755" cy="876571"/>
            <a:chOff x="881349" y="1828800"/>
            <a:chExt cx="3255840" cy="1654742"/>
          </a:xfrm>
        </p:grpSpPr>
        <p:sp>
          <p:nvSpPr>
            <p:cNvPr id="61" name="TextBox 60"/>
            <p:cNvSpPr txBox="1"/>
            <p:nvPr/>
          </p:nvSpPr>
          <p:spPr>
            <a:xfrm>
              <a:off x="961400" y="1896157"/>
              <a:ext cx="3095740" cy="6391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881349" y="1828800"/>
              <a:ext cx="3255840" cy="1654742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67" name="Straight Arrow Connector 66"/>
          <p:cNvCxnSpPr>
            <a:stCxn id="47" idx="3"/>
            <a:endCxn id="50" idx="1"/>
          </p:cNvCxnSpPr>
          <p:nvPr/>
        </p:nvCxnSpPr>
        <p:spPr>
          <a:xfrm>
            <a:off x="2340625" y="3148864"/>
            <a:ext cx="634377" cy="116865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6" idx="3"/>
            <a:endCxn id="50" idx="1"/>
          </p:cNvCxnSpPr>
          <p:nvPr/>
        </p:nvCxnSpPr>
        <p:spPr>
          <a:xfrm flipV="1">
            <a:off x="2340625" y="4317523"/>
            <a:ext cx="634377" cy="10532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0" idx="3"/>
            <a:endCxn id="53" idx="1"/>
          </p:cNvCxnSpPr>
          <p:nvPr/>
        </p:nvCxnSpPr>
        <p:spPr>
          <a:xfrm flipV="1">
            <a:off x="5019698" y="3154804"/>
            <a:ext cx="614931" cy="116271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0" idx="3"/>
            <a:endCxn id="62" idx="1"/>
          </p:cNvCxnSpPr>
          <p:nvPr/>
        </p:nvCxnSpPr>
        <p:spPr>
          <a:xfrm>
            <a:off x="5019698" y="4317523"/>
            <a:ext cx="665203" cy="104997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53" idx="3"/>
            <a:endCxn id="65" idx="1"/>
          </p:cNvCxnSpPr>
          <p:nvPr/>
        </p:nvCxnSpPr>
        <p:spPr>
          <a:xfrm>
            <a:off x="7408384" y="3154804"/>
            <a:ext cx="624654" cy="96090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2" idx="3"/>
            <a:endCxn id="65" idx="1"/>
          </p:cNvCxnSpPr>
          <p:nvPr/>
        </p:nvCxnSpPr>
        <p:spPr>
          <a:xfrm flipV="1">
            <a:off x="7458656" y="4115713"/>
            <a:ext cx="574382" cy="12517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807103" y="1920515"/>
            <a:ext cx="102234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2018-19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379154" y="1920515"/>
            <a:ext cx="102234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2019-20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010332" y="1920515"/>
            <a:ext cx="102234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2020-21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52319" y="7305378"/>
            <a:ext cx="2631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8041850" y="3599237"/>
            <a:ext cx="1761641" cy="1200329"/>
            <a:chOff x="3586726" y="2731954"/>
            <a:chExt cx="2980421" cy="1200329"/>
          </a:xfrm>
        </p:grpSpPr>
        <p:sp>
          <p:nvSpPr>
            <p:cNvPr id="58" name="TextBox 57"/>
            <p:cNvSpPr txBox="1"/>
            <p:nvPr/>
          </p:nvSpPr>
          <p:spPr>
            <a:xfrm>
              <a:off x="3586726" y="2731954"/>
              <a:ext cx="2980421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Create a theory of change map for each anchor change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586726" y="2731954"/>
              <a:ext cx="2980421" cy="1009466"/>
            </a:xfrm>
            <a:prstGeom prst="roundRect">
              <a:avLst>
                <a:gd name="adj" fmla="val 5404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8124067" y="2541852"/>
            <a:ext cx="151268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ANCHOR CHANGE X</a:t>
            </a:r>
          </a:p>
          <a:p>
            <a:pPr algn="ctr"/>
            <a:endParaRPr lang="en-US" sz="800" b="1" dirty="0">
              <a:solidFill>
                <a:schemeClr val="accent5"/>
              </a:solidFill>
            </a:endParaRPr>
          </a:p>
          <a:p>
            <a:pPr algn="ctr"/>
            <a:r>
              <a:rPr lang="en-US" sz="1400" b="1" dirty="0">
                <a:solidFill>
                  <a:schemeClr val="accent6"/>
                </a:solidFill>
              </a:rPr>
              <a:t>2021+</a:t>
            </a:r>
          </a:p>
        </p:txBody>
      </p:sp>
    </p:spTree>
    <p:extLst>
      <p:ext uri="{BB962C8B-B14F-4D97-AF65-F5344CB8AC3E}">
        <p14:creationId xmlns:p14="http://schemas.microsoft.com/office/powerpoint/2010/main" val="146271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Zeno">
      <a:dk1>
        <a:sysClr val="windowText" lastClr="000000"/>
      </a:dk1>
      <a:lt1>
        <a:sysClr val="window" lastClr="FFFFFF"/>
      </a:lt1>
      <a:dk2>
        <a:srgbClr val="2261AB"/>
      </a:dk2>
      <a:lt2>
        <a:srgbClr val="09B9D8"/>
      </a:lt2>
      <a:accent1>
        <a:srgbClr val="933373"/>
      </a:accent1>
      <a:accent2>
        <a:srgbClr val="E80787"/>
      </a:accent2>
      <a:accent3>
        <a:srgbClr val="81C043"/>
      </a:accent3>
      <a:accent4>
        <a:srgbClr val="C7D732"/>
      </a:accent4>
      <a:accent5>
        <a:srgbClr val="EC4938"/>
      </a:accent5>
      <a:accent6>
        <a:srgbClr val="F59121"/>
      </a:accent6>
      <a:hlink>
        <a:srgbClr val="18224A"/>
      </a:hlink>
      <a:folHlink>
        <a:srgbClr val="51205D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5825</TotalTime>
  <Words>417</Words>
  <Application>Microsoft Office PowerPoint</Application>
  <PresentationFormat>Custom</PresentationFormat>
  <Paragraphs>85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Prioritizing Goals: The messy 7</vt:lpstr>
      <vt:lpstr>Prioritizing Goals: Top 3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</dc:creator>
  <cp:lastModifiedBy>Christina Bandaragoda</cp:lastModifiedBy>
  <cp:revision>97</cp:revision>
  <dcterms:created xsi:type="dcterms:W3CDTF">2015-06-15T20:40:27Z</dcterms:created>
  <dcterms:modified xsi:type="dcterms:W3CDTF">2018-11-17T15:52:22Z</dcterms:modified>
</cp:coreProperties>
</file>