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  <p:sldMasterId id="2147484082" r:id="rId5"/>
  </p:sldMasterIdLst>
  <p:notesMasterIdLst>
    <p:notesMasterId r:id="rId28"/>
  </p:notesMasterIdLst>
  <p:handoutMasterIdLst>
    <p:handoutMasterId r:id="rId29"/>
  </p:handoutMasterIdLst>
  <p:sldIdLst>
    <p:sldId id="301" r:id="rId6"/>
    <p:sldId id="484" r:id="rId7"/>
    <p:sldId id="512" r:id="rId8"/>
    <p:sldId id="489" r:id="rId9"/>
    <p:sldId id="493" r:id="rId10"/>
    <p:sldId id="494" r:id="rId11"/>
    <p:sldId id="490" r:id="rId12"/>
    <p:sldId id="495" r:id="rId13"/>
    <p:sldId id="496" r:id="rId14"/>
    <p:sldId id="491" r:id="rId15"/>
    <p:sldId id="467" r:id="rId16"/>
    <p:sldId id="497" r:id="rId17"/>
    <p:sldId id="498" r:id="rId18"/>
    <p:sldId id="499" r:id="rId19"/>
    <p:sldId id="502" r:id="rId20"/>
    <p:sldId id="501" r:id="rId21"/>
    <p:sldId id="504" r:id="rId22"/>
    <p:sldId id="511" r:id="rId23"/>
    <p:sldId id="509" r:id="rId24"/>
    <p:sldId id="506" r:id="rId25"/>
    <p:sldId id="510" r:id="rId26"/>
    <p:sldId id="500" r:id="rId27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sabeth Vogel" initials="EV" lastIdx="5" clrIdx="0">
    <p:extLst>
      <p:ext uri="{19B8F6BF-5375-455C-9EA6-DF929625EA0E}">
        <p15:presenceInfo xmlns:p15="http://schemas.microsoft.com/office/powerpoint/2012/main" userId="S::elisabeth.vogel@bom.gov.au::569aeff3-ac43-453b-8d5b-3301ee4f4f00" providerId="AD"/>
      </p:ext>
    </p:extLst>
  </p:cmAuthor>
  <p:cmAuthor id="2" name="Conrad Wasko" initials="CW" lastIdx="1" clrIdx="1">
    <p:extLst>
      <p:ext uri="{19B8F6BF-5375-455C-9EA6-DF929625EA0E}">
        <p15:presenceInfo xmlns:p15="http://schemas.microsoft.com/office/powerpoint/2012/main" userId="S::conrad.wasko@unimelb.edu.au::c0358fb0-ee63-4c5a-ab86-3f6303595837" providerId="AD"/>
      </p:ext>
    </p:extLst>
  </p:cmAuthor>
  <p:cmAuthor id="3" name="Danlu Guo" initials="DG" lastIdx="6" clrIdx="2">
    <p:extLst>
      <p:ext uri="{19B8F6BF-5375-455C-9EA6-DF929625EA0E}">
        <p15:presenceInfo xmlns:p15="http://schemas.microsoft.com/office/powerpoint/2012/main" userId="S::danlu.guo@unimelb.edu.au::a33e59d6-560c-4b69-98dc-993c2f0424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5740"/>
    <a:srgbClr val="4682B4"/>
    <a:srgbClr val="CF1A01"/>
    <a:srgbClr val="FF4343"/>
    <a:srgbClr val="FE2002"/>
    <a:srgbClr val="2E6CC1"/>
    <a:srgbClr val="4DAF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96" autoAdjust="0"/>
    <p:restoredTop sz="87192" autoAdjust="0"/>
  </p:normalViewPr>
  <p:slideViewPr>
    <p:cSldViewPr>
      <p:cViewPr varScale="1">
        <p:scale>
          <a:sx n="115" d="100"/>
          <a:sy n="115" d="100"/>
        </p:scale>
        <p:origin x="504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4B2B75F8-2111-A54E-ADF6-4610A508944F}" type="datetime1">
              <a:rPr lang="en-US" altLang="en-US"/>
              <a:pPr>
                <a:defRPr/>
              </a:pPr>
              <a:t>6/10/2022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39B6E136-4B7A-AB4F-AD99-B8BEADDEA6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8715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0164AB7C-E831-A947-9B17-419A73C58F2C}" type="datetime1">
              <a:rPr lang="en-US" altLang="en-US"/>
              <a:pPr>
                <a:defRPr/>
              </a:pPr>
              <a:t>6/10/2022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EC263979-D539-734D-9905-9C418264EC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74474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2A0AE-8B10-43FE-B0BA-11C5F71FD607}" type="slidenum">
              <a:rPr lang="en-AU" smtClean="0"/>
              <a:t>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4892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C2A0AE-8B10-43FE-B0BA-11C5F71FD607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769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C2A0AE-8B10-43FE-B0BA-11C5F71FD607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2599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8993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C2A0AE-8B10-43FE-B0BA-11C5F71FD607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319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C2A0AE-8B10-43FE-B0BA-11C5F71FD607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177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7625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 used another 5 lines of script to calculate the event-scale RR </a:t>
            </a:r>
            <a:r>
              <a:rPr lang="en-AU" dirty="0" err="1"/>
              <a:t>coef</a:t>
            </a:r>
            <a:r>
              <a:rPr lang="en-AU" dirty="0"/>
              <a:t> – with the </a:t>
            </a:r>
            <a:r>
              <a:rPr lang="en-AU" dirty="0" err="1"/>
              <a:t>calcStats</a:t>
            </a:r>
            <a:r>
              <a:rPr lang="en-AU" dirty="0"/>
              <a:t>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828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We got event-scale RR </a:t>
            </a:r>
            <a:r>
              <a:rPr lang="en-AU" dirty="0" err="1"/>
              <a:t>coef</a:t>
            </a:r>
            <a:r>
              <a:rPr lang="en-AU" dirty="0"/>
              <a:t> across </a:t>
            </a:r>
            <a:r>
              <a:rPr lang="en-AU" dirty="0" err="1"/>
              <a:t>Aus</a:t>
            </a:r>
            <a:r>
              <a:rPr lang="en-AU" dirty="0"/>
              <a:t> for the first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594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263979-D539-734D-9905-9C418264ECF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804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251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1867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2A0AE-8B10-43FE-B0BA-11C5F71FD607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7540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263979-D539-734D-9905-9C418264ECF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72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Apologies that this won’t particularly be hands on due to our virtual attendance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202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657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120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2860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473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C2A0AE-8B10-43FE-B0BA-11C5F71FD607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440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950"/>
            <a:ext cx="1957355" cy="1273696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15579" y="596684"/>
            <a:ext cx="6892926" cy="861633"/>
          </a:xfrm>
        </p:spPr>
        <p:txBody>
          <a:bodyPr anchor="b"/>
          <a:lstStyle/>
          <a:p>
            <a:pPr marL="0" lvl="0" indent="0">
              <a:spcBef>
                <a:spcPct val="0"/>
              </a:spcBef>
              <a:spcAft>
                <a:spcPts val="400"/>
              </a:spcAft>
            </a:pPr>
            <a:r>
              <a:rPr lang="en-US" altLang="en-US" sz="1000">
                <a:latin typeface="Arial" charset="0"/>
                <a:cs typeface="Arial" charset="0"/>
              </a:rPr>
              <a:t>Click to edit Master text styles</a:t>
            </a:r>
          </a:p>
          <a:p>
            <a:pPr marL="0" lvl="1" indent="0">
              <a:spcBef>
                <a:spcPct val="0"/>
              </a:spcBef>
              <a:spcAft>
                <a:spcPts val="400"/>
              </a:spcAft>
            </a:pPr>
            <a:r>
              <a:rPr lang="en-US" altLang="en-US" sz="1000">
                <a:latin typeface="Arial" charset="0"/>
                <a:cs typeface="Arial" charset="0"/>
              </a:rPr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4979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D6E6-B5FA-453B-B250-456EEA78DE39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1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C333-41A2-4F03-81D3-73888F4F4768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538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651510"/>
            <a:ext cx="548640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20632"/>
            <a:ext cx="2125980" cy="174149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2F36-313C-4050-B6BF-57F96AEB5128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1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575564"/>
            <a:ext cx="6086423" cy="3998214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19756"/>
            <a:ext cx="2125980" cy="174193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94EE-1FCD-4A93-9EEC-8B7A93AB590E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4767263"/>
            <a:ext cx="4433638" cy="27384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471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93A8-E038-4F6F-B8CB-D752A8BC37A5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869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742950"/>
            <a:ext cx="2114550" cy="3714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651510"/>
            <a:ext cx="5486400" cy="384048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301B-094F-4084-86C5-6969B53B0762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8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0"/>
          </p:nvPr>
        </p:nvSpPr>
        <p:spPr>
          <a:xfrm>
            <a:off x="468313" y="1131888"/>
            <a:ext cx="8208962" cy="3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4559"/>
            <a:ext cx="9144000" cy="39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63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</p:spPr>
        <p:txBody>
          <a:bodyPr anchor="b">
            <a:normAutofit/>
          </a:bodyPr>
          <a:lstStyle>
            <a:lvl1pPr algn="l">
              <a:defRPr sz="4425" spc="-75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662D-D338-4240-918F-D3A9F6CB9CB0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7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097E-BFE8-450A-9D1B-FA7A4BCFCF8C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</p:spPr>
        <p:txBody>
          <a:bodyPr anchor="b">
            <a:normAutofit/>
          </a:bodyPr>
          <a:lstStyle>
            <a:lvl1pPr algn="l">
              <a:defRPr sz="4425" spc="-75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662D-D338-4240-918F-D3A9F6CB9CB0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01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097E-BFE8-450A-9D1B-FA7A4BCFCF8C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2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973836"/>
            <a:ext cx="5486400" cy="2441448"/>
          </a:xfrm>
        </p:spPr>
        <p:txBody>
          <a:bodyPr anchor="b">
            <a:normAutofit/>
          </a:bodyPr>
          <a:lstStyle>
            <a:lvl1pPr>
              <a:defRPr sz="4425" b="0" spc="-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3504438"/>
            <a:ext cx="5486400" cy="685800"/>
          </a:xfrm>
        </p:spPr>
        <p:txBody>
          <a:bodyPr anchor="t">
            <a:normAutofit/>
          </a:bodyPr>
          <a:lstStyle>
            <a:lvl1pPr marL="0" indent="0">
              <a:buNone/>
              <a:defRPr sz="165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D15B-C34F-427F-8F3E-10D64A83187D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B5CA-6039-489F-87DE-E184602D1930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7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767690"/>
            <a:ext cx="2606040" cy="60579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767690"/>
            <a:ext cx="2606040" cy="60987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9A18-56F2-4961-B874-F3E53189FEE4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50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68313" y="36195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5"/>
          <p:cNvSpPr>
            <a:spLocks noGrp="1"/>
          </p:cNvSpPr>
          <p:nvPr>
            <p:ph type="body" idx="1"/>
          </p:nvPr>
        </p:nvSpPr>
        <p:spPr bwMode="auto">
          <a:xfrm>
            <a:off x="476250" y="1131888"/>
            <a:ext cx="82010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1" r:id="rId2"/>
    <p:sldLayoutId id="2147484080" r:id="rId3"/>
    <p:sldLayoutId id="2147484081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9pPr>
    </p:titleStyle>
    <p:bodyStyle>
      <a:lvl1pPr marL="342900" indent="-342900" algn="l" rtl="0" eaLnBrk="1" fontAlgn="base" hangingPunct="1">
        <a:spcBef>
          <a:spcPts val="12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269875" indent="-269875" algn="l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2pPr>
      <a:lvl3pPr marL="539750" indent="-269875" algn="l" rtl="0" eaLnBrk="1" fontAlgn="base" hangingPunct="1">
        <a:spcBef>
          <a:spcPts val="900"/>
        </a:spcBef>
        <a:spcAft>
          <a:spcPct val="0"/>
        </a:spcAft>
        <a:buFont typeface="Lucida Grande" charset="0"/>
        <a:buChar char="–"/>
        <a:defRPr sz="1600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3pPr>
      <a:lvl4pPr marL="809625" indent="-269875" algn="l" rtl="0" eaLnBrk="1" fontAlgn="base" hangingPunct="1">
        <a:spcBef>
          <a:spcPts val="600"/>
        </a:spcBef>
        <a:spcAft>
          <a:spcPct val="0"/>
        </a:spcAft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4pPr>
      <a:lvl5pPr marL="1079500" indent="-269875" algn="l" rtl="0" eaLnBrk="1" fontAlgn="base" hangingPunct="1">
        <a:spcBef>
          <a:spcPts val="600"/>
        </a:spcBef>
        <a:spcAft>
          <a:spcPct val="0"/>
        </a:spcAft>
        <a:buFont typeface="Wingdings" charset="2"/>
        <a:buChar char="§"/>
        <a:defRPr sz="1600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0846184-8E22-40B2-8755-D46D55C7C140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5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-45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oi.org/10.1002/hyp.14563" TargetMode="External"/><Relationship Id="rId4" Type="http://schemas.openxmlformats.org/officeDocument/2006/relationships/hyperlink" Target="https://cran.r-project.org/package=hydroEvent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1A4A-AFEB-4AB2-9D7D-13D800E22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917" y="973836"/>
            <a:ext cx="6469315" cy="2441448"/>
          </a:xfrm>
        </p:spPr>
        <p:txBody>
          <a:bodyPr>
            <a:normAutofit/>
          </a:bodyPr>
          <a:lstStyle/>
          <a:p>
            <a:pPr algn="r">
              <a:spcAft>
                <a:spcPts val="400"/>
              </a:spcAft>
            </a:pPr>
            <a:r>
              <a:rPr lang="en-US" altLang="en-US" sz="2400" dirty="0">
                <a:ea typeface="Microsoft Sans Serif" charset="0"/>
                <a:cs typeface="Arial" charset="0"/>
              </a:rPr>
              <a:t>Identification of hydrologic events </a:t>
            </a:r>
            <a:endParaRPr lang="en-AU" altLang="en-US" sz="2400" dirty="0">
              <a:ea typeface="Microsoft Sans Serif" charset="0"/>
              <a:cs typeface="Arial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227BF-1AC1-43CB-B39E-9A59D1C82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832" y="3800914"/>
            <a:ext cx="5486400" cy="464747"/>
          </a:xfrm>
        </p:spPr>
        <p:txBody>
          <a:bodyPr>
            <a:normAutofit/>
          </a:bodyPr>
          <a:lstStyle/>
          <a:p>
            <a:pPr algn="r"/>
            <a:r>
              <a:rPr lang="en-AU" sz="1350" dirty="0"/>
              <a:t>conrad.wasko@unimelb.edu.au, danlu.guo@unimelb.edu.au</a:t>
            </a:r>
          </a:p>
          <a:p>
            <a:pPr algn="r"/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B8BE3-AFDD-4C7A-9A55-5A4277689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4" y="588205"/>
            <a:ext cx="1106426" cy="1106426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A22888ED-0D1E-429F-9792-A62DFB6F359E}"/>
              </a:ext>
            </a:extLst>
          </p:cNvPr>
          <p:cNvSpPr txBox="1">
            <a:spLocks/>
          </p:cNvSpPr>
          <p:nvPr/>
        </p:nvSpPr>
        <p:spPr bwMode="auto">
          <a:xfrm>
            <a:off x="1173832" y="3507855"/>
            <a:ext cx="5486400" cy="293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spcBef>
                <a:spcPts val="1200"/>
              </a:spcBef>
              <a:spcAft>
                <a:spcPct val="0"/>
              </a:spcAft>
              <a:buFont typeface="Arial" charset="0"/>
              <a:buNone/>
              <a:defRPr sz="165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2900" indent="0" algn="ctr" rtl="0" eaLnBrk="1" fontAlgn="base" hangingPunct="1">
              <a:spcBef>
                <a:spcPts val="1200"/>
              </a:spcBef>
              <a:spcAft>
                <a:spcPct val="0"/>
              </a:spcAft>
              <a:buFont typeface="Arial" charset="0"/>
              <a:buNone/>
              <a:defRPr sz="165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685800" indent="0" algn="ctr" rtl="0" eaLnBrk="1" fontAlgn="base" hangingPunct="1">
              <a:spcBef>
                <a:spcPts val="900"/>
              </a:spcBef>
              <a:spcAft>
                <a:spcPct val="0"/>
              </a:spcAft>
              <a:buFont typeface="Lucida Grande" charset="0"/>
              <a:buNone/>
              <a:defRPr sz="1650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3pPr>
            <a:lvl4pPr marL="1028700" indent="0" algn="ctr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charset="0"/>
              <a:buNone/>
              <a:defRPr sz="1500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4pPr>
            <a:lvl5pPr marL="1371600" indent="0" algn="ctr" rtl="0" eaLnBrk="1" fontAlgn="base" hangingPunct="1">
              <a:spcBef>
                <a:spcPts val="600"/>
              </a:spcBef>
              <a:spcAft>
                <a:spcPct val="0"/>
              </a:spcAft>
              <a:buFont typeface="Wingdings" charset="2"/>
              <a:buNone/>
              <a:defRPr sz="1500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5pPr>
            <a:lvl6pPr marL="17145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1350" dirty="0">
                <a:solidFill>
                  <a:schemeClr val="bg1"/>
                </a:solidFill>
              </a:rPr>
              <a:t>Conrad Wasko, Danlu Guo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08795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A53A17-1706-4339-B4B1-8AC6B6297C72}"/>
              </a:ext>
            </a:extLst>
          </p:cNvPr>
          <p:cNvSpPr txBox="1"/>
          <p:nvPr/>
        </p:nvSpPr>
        <p:spPr>
          <a:xfrm>
            <a:off x="2771800" y="555526"/>
            <a:ext cx="43204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b="1" dirty="0">
                <a:solidFill>
                  <a:srgbClr val="404040"/>
                </a:solidFill>
                <a:latin typeface="Sommet bold"/>
                <a:cs typeface="+mn-cs"/>
              </a:rPr>
              <a:t>What doesn’t the package do?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FBE659-0DAF-40DE-AE4E-DB320A338209}"/>
              </a:ext>
            </a:extLst>
          </p:cNvPr>
          <p:cNvSpPr txBox="1"/>
          <p:nvPr/>
        </p:nvSpPr>
        <p:spPr>
          <a:xfrm>
            <a:off x="2771801" y="1131590"/>
            <a:ext cx="5832648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04040"/>
                </a:solidFill>
                <a:latin typeface="Sommet bold"/>
                <a:cs typeface="+mn-cs"/>
              </a:rPr>
              <a:t>Doesn’t perform any QA</a:t>
            </a:r>
          </a:p>
          <a:p>
            <a:endParaRPr lang="en-US" sz="1800" dirty="0">
              <a:solidFill>
                <a:srgbClr val="404040"/>
              </a:solidFill>
              <a:latin typeface="Sommet bold"/>
              <a:cs typeface="+mn-cs"/>
            </a:endParaRPr>
          </a:p>
          <a:p>
            <a:pPr marL="342900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04040"/>
                </a:solidFill>
                <a:latin typeface="Sommet bold"/>
                <a:cs typeface="+mn-cs"/>
              </a:rPr>
              <a:t>Currently the BFI method is limited to just using our baseflow filtering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04040"/>
                </a:solidFill>
                <a:latin typeface="Sommet bold"/>
                <a:cs typeface="+mn-cs"/>
              </a:rPr>
              <a:t>Doesn’t implement methods based on recession slope</a:t>
            </a:r>
          </a:p>
          <a:p>
            <a:endParaRPr lang="en-US" sz="1800" dirty="0">
              <a:solidFill>
                <a:srgbClr val="404040"/>
              </a:solidFill>
              <a:latin typeface="Sommet 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74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0A8531A6-89BB-4C6C-BAFA-D5B12B7BD1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81" r="3031"/>
          <a:stretch/>
        </p:blipFill>
        <p:spPr>
          <a:xfrm>
            <a:off x="323529" y="2308643"/>
            <a:ext cx="4464495" cy="31994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3A786A-ABB2-4984-BE5C-5B212976750F}"/>
              </a:ext>
            </a:extLst>
          </p:cNvPr>
          <p:cNvSpPr txBox="1"/>
          <p:nvPr/>
        </p:nvSpPr>
        <p:spPr>
          <a:xfrm>
            <a:off x="251520" y="267494"/>
            <a:ext cx="407291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Example 1 – identifying events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45F4D6-98EE-4666-BE1E-F6409BD27B5C}"/>
              </a:ext>
            </a:extLst>
          </p:cNvPr>
          <p:cNvSpPr txBox="1"/>
          <p:nvPr/>
        </p:nvSpPr>
        <p:spPr>
          <a:xfrm>
            <a:off x="323528" y="915566"/>
            <a:ext cx="2917786" cy="133113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library(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hydroEvents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15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dataBassRiver</a:t>
            </a:r>
            <a:endParaRPr lang="en-US" sz="115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115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15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15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plot(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dataBassRiver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type = ‘b’)</a:t>
            </a:r>
            <a:endParaRPr kumimoji="0" lang="en-US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81DCB5-33A1-4C75-9B44-EB0E38E06045}"/>
              </a:ext>
            </a:extLst>
          </p:cNvPr>
          <p:cNvSpPr/>
          <p:nvPr/>
        </p:nvSpPr>
        <p:spPr>
          <a:xfrm>
            <a:off x="35496" y="2208222"/>
            <a:ext cx="288032" cy="3168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6F01ABC5-AE11-4416-93E0-FF241E1C1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390149"/>
            <a:ext cx="7720062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5 7 108 117 57 36 26 95 1169 308 144 89 62 48 40 35 73 82 342 393 310 275 260 245 256 141 119 934 382 158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[31] 96 122 103 83 67 148 366 161 119 82 330 294 261 266 153 247 703 498 286 163 124 85 94 81 62 47 37 30 26 24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[61] 24 22 21 20 19 18 18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58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13A786A-ABB2-4984-BE5C-5B212976750F}"/>
              </a:ext>
            </a:extLst>
          </p:cNvPr>
          <p:cNvSpPr txBox="1"/>
          <p:nvPr/>
        </p:nvSpPr>
        <p:spPr>
          <a:xfrm>
            <a:off x="251520" y="267494"/>
            <a:ext cx="407291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Example 1 – identifying events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45F4D6-98EE-4666-BE1E-F6409BD27B5C}"/>
              </a:ext>
            </a:extLst>
          </p:cNvPr>
          <p:cNvSpPr txBox="1"/>
          <p:nvPr/>
        </p:nvSpPr>
        <p:spPr>
          <a:xfrm>
            <a:off x="323528" y="915566"/>
            <a:ext cx="7678705" cy="15434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bf = 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baseflowB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dataBassRiver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Max_res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eventMaxima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dataBassRiver-bf$bf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delta.y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10, 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delta.x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1, threshold = 0)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Min_res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eventMinima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dataBassRiver-bf$bf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delta.y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100, 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delta.x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3, threshold = 0)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PoT_res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eventPOT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dataBassRiver-bf$bf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threshold = 0, 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min.diff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1)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BFI_res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eventBaseflow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dataBassRiver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BFI_Th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0.5, 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min.diff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1)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115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Min_res</a:t>
            </a:r>
            <a:endParaRPr kumimoji="0" lang="en-US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0BD2E1-5001-4649-A3EF-50B9CA554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11710"/>
            <a:ext cx="2847372" cy="24556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BBA02A-A136-4103-B4BA-D0F1D0821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787774"/>
            <a:ext cx="3181350" cy="1181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BAE6804-AADA-4149-BD04-FC4E31480F47}"/>
              </a:ext>
            </a:extLst>
          </p:cNvPr>
          <p:cNvSpPr/>
          <p:nvPr/>
        </p:nvSpPr>
        <p:spPr>
          <a:xfrm>
            <a:off x="539552" y="3923516"/>
            <a:ext cx="14401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0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13A786A-ABB2-4984-BE5C-5B212976750F}"/>
              </a:ext>
            </a:extLst>
          </p:cNvPr>
          <p:cNvSpPr txBox="1"/>
          <p:nvPr/>
        </p:nvSpPr>
        <p:spPr>
          <a:xfrm>
            <a:off x="251520" y="267494"/>
            <a:ext cx="407291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Example 1 – identifying events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45F4D6-98EE-4666-BE1E-F6409BD27B5C}"/>
              </a:ext>
            </a:extLst>
          </p:cNvPr>
          <p:cNvSpPr txBox="1"/>
          <p:nvPr/>
        </p:nvSpPr>
        <p:spPr>
          <a:xfrm>
            <a:off x="323528" y="915566"/>
            <a:ext cx="7943200" cy="345479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par(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mfrow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c(2, 2), mar = c(3, 2.7, 2, 1))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plotEvents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(data = 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dataBassRiver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events = 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PoT_res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ymax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1160, 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xlab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"Index", 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ylab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"Flow (ML/day)", 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colpnt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"#E41A1C", 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colline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"#377EB8", main = "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eventPOT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lines(1:length(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bf$bf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), 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bf$bf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lty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2)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15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plotEvents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(data = 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dataBassRiver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events = 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Max_res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ymax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1160, 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xlab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"Index", 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ylab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"Flow (ML/day)", 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colpnt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"#E41A1C", 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colline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"#377EB8", main = "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eventMaxima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lines(1:length(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bf$bf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), 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bf$bf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lty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2)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15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plotEvents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(data = 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dataBassRiver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events = 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Min_res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ymax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1160, 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xlab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"Index", 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ylab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"Flow (ML/day)", 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colpnt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"#E41A1C", 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colline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"#377EB8", main = "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eventMinima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lines(1:length(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bf$bf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), 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bf$bf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lty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2)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15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plotEvents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(data = 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dataBassRiver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events = 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BFI_res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ymax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1160, 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xlab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"Index", 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ylab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"Flow (ML/day)", 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colpnt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"#E41A1C", 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colline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"#377EB8", main = "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eventBaseflow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lines(1:length(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bf$bf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), 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bf$bf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lty</a:t>
            </a: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2)</a:t>
            </a:r>
            <a:endParaRPr kumimoji="0" lang="en-US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3F87024-09D8-4BB7-9C29-D784C9A34804}"/>
              </a:ext>
            </a:extLst>
          </p:cNvPr>
          <p:cNvSpPr/>
          <p:nvPr/>
        </p:nvSpPr>
        <p:spPr>
          <a:xfrm>
            <a:off x="1187624" y="1059582"/>
            <a:ext cx="3672408" cy="360040"/>
          </a:xfrm>
          <a:prstGeom prst="ellipse">
            <a:avLst/>
          </a:prstGeom>
          <a:noFill/>
          <a:ln w="19050">
            <a:solidFill>
              <a:srgbClr val="FE57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2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94E4FA-F681-4FEA-8FD8-C98EAC82F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605" y="26957"/>
            <a:ext cx="5856790" cy="50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5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13A786A-ABB2-4984-BE5C-5B212976750F}"/>
              </a:ext>
            </a:extLst>
          </p:cNvPr>
          <p:cNvSpPr txBox="1"/>
          <p:nvPr/>
        </p:nvSpPr>
        <p:spPr>
          <a:xfrm>
            <a:off x="251520" y="267494"/>
            <a:ext cx="3202287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Example 2 – pair events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81DCB5-33A1-4C75-9B44-EB0E38E06045}"/>
              </a:ext>
            </a:extLst>
          </p:cNvPr>
          <p:cNvSpPr/>
          <p:nvPr/>
        </p:nvSpPr>
        <p:spPr>
          <a:xfrm>
            <a:off x="35496" y="2208222"/>
            <a:ext cx="288032" cy="3168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918A31-C06A-46CB-BD53-B7C68ED58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00" y="842962"/>
            <a:ext cx="59817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15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13A786A-ABB2-4984-BE5C-5B212976750F}"/>
              </a:ext>
            </a:extLst>
          </p:cNvPr>
          <p:cNvSpPr txBox="1"/>
          <p:nvPr/>
        </p:nvSpPr>
        <p:spPr>
          <a:xfrm>
            <a:off x="251520" y="267494"/>
            <a:ext cx="3202287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Example 2 – pair events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81DCB5-33A1-4C75-9B44-EB0E38E06045}"/>
              </a:ext>
            </a:extLst>
          </p:cNvPr>
          <p:cNvSpPr/>
          <p:nvPr/>
        </p:nvSpPr>
        <p:spPr>
          <a:xfrm>
            <a:off x="35496" y="2208222"/>
            <a:ext cx="288032" cy="3168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C6FD9E-C9BA-4547-BF95-776D63132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80" y="915566"/>
            <a:ext cx="5424834" cy="314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00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4C213CE-3516-43EA-BE23-524B71F59B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77" b="69201"/>
          <a:stretch/>
        </p:blipFill>
        <p:spPr>
          <a:xfrm>
            <a:off x="683568" y="1182159"/>
            <a:ext cx="7272240" cy="13877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AEBF79-F50E-4642-9712-44F10FC0E9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613" r="2877" b="40622"/>
          <a:stretch/>
        </p:blipFill>
        <p:spPr>
          <a:xfrm>
            <a:off x="683568" y="2643758"/>
            <a:ext cx="7272240" cy="12961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51658B-8919-467C-B50C-2E53ED8AAAA0}"/>
              </a:ext>
            </a:extLst>
          </p:cNvPr>
          <p:cNvSpPr txBox="1"/>
          <p:nvPr/>
        </p:nvSpPr>
        <p:spPr>
          <a:xfrm>
            <a:off x="251520" y="267494"/>
            <a:ext cx="3354573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Example 2a – pair events</a:t>
            </a:r>
          </a:p>
        </p:txBody>
      </p:sp>
    </p:spTree>
    <p:extLst>
      <p:ext uri="{BB962C8B-B14F-4D97-AF65-F5344CB8AC3E}">
        <p14:creationId xmlns:p14="http://schemas.microsoft.com/office/powerpoint/2010/main" val="4226397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5C7D61C-6F3B-4A8F-8182-6BA2754175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193" r="2877" b="10047"/>
          <a:stretch/>
        </p:blipFill>
        <p:spPr>
          <a:xfrm>
            <a:off x="683568" y="1196743"/>
            <a:ext cx="7272240" cy="13860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51658B-8919-467C-B50C-2E53ED8AAAA0}"/>
              </a:ext>
            </a:extLst>
          </p:cNvPr>
          <p:cNvSpPr txBox="1"/>
          <p:nvPr/>
        </p:nvSpPr>
        <p:spPr>
          <a:xfrm>
            <a:off x="251520" y="267494"/>
            <a:ext cx="5053306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Example 2b – calculate event statistics</a:t>
            </a:r>
          </a:p>
        </p:txBody>
      </p:sp>
    </p:spTree>
    <p:extLst>
      <p:ext uri="{BB962C8B-B14F-4D97-AF65-F5344CB8AC3E}">
        <p14:creationId xmlns:p14="http://schemas.microsoft.com/office/powerpoint/2010/main" val="3214670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7812C8-5FBC-4442-8B51-D80C145D7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271" y="483518"/>
            <a:ext cx="4679458" cy="398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0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D874F3-4F46-472D-A20A-F346C34003EC}"/>
              </a:ext>
            </a:extLst>
          </p:cNvPr>
          <p:cNvSpPr txBox="1"/>
          <p:nvPr/>
        </p:nvSpPr>
        <p:spPr>
          <a:xfrm>
            <a:off x="2915816" y="820648"/>
            <a:ext cx="3528392" cy="8510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endParaRPr lang="en-US" sz="1150" b="1" dirty="0">
              <a:solidFill>
                <a:srgbClr val="404040"/>
              </a:solidFill>
              <a:latin typeface="Sommet bold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404040"/>
                </a:solidFill>
                <a:latin typeface="Sommet bold"/>
                <a:cs typeface="+mn-cs"/>
              </a:rPr>
              <a:t>How do you go about doing it?</a:t>
            </a:r>
          </a:p>
          <a:p>
            <a:pPr marL="342900" indent="-342900"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endParaRPr lang="en-US" sz="1150" b="1" dirty="0">
              <a:solidFill>
                <a:srgbClr val="404040"/>
              </a:solidFill>
              <a:latin typeface="Sommet bold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53A17-1706-4339-B4B1-8AC6B6297C72}"/>
              </a:ext>
            </a:extLst>
          </p:cNvPr>
          <p:cNvSpPr txBox="1"/>
          <p:nvPr/>
        </p:nvSpPr>
        <p:spPr>
          <a:xfrm>
            <a:off x="3203848" y="150915"/>
            <a:ext cx="43204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b="1" dirty="0">
                <a:solidFill>
                  <a:srgbClr val="404040"/>
                </a:solidFill>
                <a:latin typeface="Sommet bold"/>
                <a:cs typeface="+mn-cs"/>
              </a:rPr>
              <a:t>How many of you need to identify events in time series?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DCC6E-0EA1-42FE-B74E-48E209D20013}"/>
              </a:ext>
            </a:extLst>
          </p:cNvPr>
          <p:cNvSpPr txBox="1"/>
          <p:nvPr/>
        </p:nvSpPr>
        <p:spPr>
          <a:xfrm>
            <a:off x="3923928" y="3182785"/>
            <a:ext cx="5040560" cy="115877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endParaRPr lang="en-US" sz="1150" b="1" dirty="0">
              <a:solidFill>
                <a:srgbClr val="404040"/>
              </a:solidFill>
              <a:latin typeface="Sommet bold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404040"/>
                </a:solidFill>
                <a:latin typeface="Sommet bold"/>
                <a:cs typeface="+mn-cs"/>
              </a:rPr>
              <a:t>How long would it take you to identify all events within this flow time series?</a:t>
            </a:r>
          </a:p>
          <a:p>
            <a:pPr marL="342900" indent="-342900"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endParaRPr lang="en-US" sz="1150" b="1" dirty="0">
              <a:solidFill>
                <a:srgbClr val="404040"/>
              </a:solidFill>
              <a:latin typeface="Sommet bold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2F8FEE-8F47-4662-8780-41DC67EAB6B9}"/>
              </a:ext>
            </a:extLst>
          </p:cNvPr>
          <p:cNvSpPr txBox="1"/>
          <p:nvPr/>
        </p:nvSpPr>
        <p:spPr>
          <a:xfrm>
            <a:off x="3059832" y="4045687"/>
            <a:ext cx="5040560" cy="115877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endParaRPr lang="en-US" sz="1150" b="1" dirty="0">
              <a:solidFill>
                <a:srgbClr val="404040"/>
              </a:solidFill>
              <a:latin typeface="Sommet bold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404040"/>
                </a:solidFill>
                <a:latin typeface="Sommet bold"/>
                <a:cs typeface="+mn-cs"/>
              </a:rPr>
              <a:t>What about doing it for all flow monitoring sites across a country?</a:t>
            </a:r>
          </a:p>
          <a:p>
            <a:pPr marL="342900" indent="-342900"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endParaRPr lang="en-US" sz="1150" b="1" dirty="0">
              <a:solidFill>
                <a:srgbClr val="404040"/>
              </a:solidFill>
              <a:latin typeface="Sommet bold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DF32A0-A2D9-49DF-A501-939639339F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6" b="15534"/>
          <a:stretch/>
        </p:blipFill>
        <p:spPr bwMode="auto">
          <a:xfrm>
            <a:off x="4067944" y="1943360"/>
            <a:ext cx="4190038" cy="146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283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6A8F24-2D36-41B9-8A9D-E4D8F657B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843558"/>
            <a:ext cx="4398380" cy="36460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0F196F-3871-4A9F-ABFC-C9EDB781F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280" y="1059582"/>
            <a:ext cx="404660" cy="78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01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A53A17-1706-4339-B4B1-8AC6B6297C72}"/>
              </a:ext>
            </a:extLst>
          </p:cNvPr>
          <p:cNvSpPr txBox="1"/>
          <p:nvPr/>
        </p:nvSpPr>
        <p:spPr>
          <a:xfrm>
            <a:off x="2915816" y="1635646"/>
            <a:ext cx="57606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b="1" dirty="0">
                <a:solidFill>
                  <a:srgbClr val="404040"/>
                </a:solidFill>
                <a:latin typeface="Sommet bold"/>
                <a:cs typeface="+mn-cs"/>
              </a:rPr>
              <a:t>What other features would you like to see in future versions of this package?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34530F-E19E-4191-BF87-A9CD7CA6C083}"/>
              </a:ext>
            </a:extLst>
          </p:cNvPr>
          <p:cNvSpPr txBox="1"/>
          <p:nvPr/>
        </p:nvSpPr>
        <p:spPr>
          <a:xfrm>
            <a:off x="3275856" y="3003798"/>
            <a:ext cx="57606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b="1" dirty="0">
                <a:solidFill>
                  <a:srgbClr val="404040"/>
                </a:solidFill>
                <a:latin typeface="Sommet bold"/>
                <a:cs typeface="+mn-cs"/>
              </a:rPr>
              <a:t>What analyses would you use this package for?</a:t>
            </a:r>
          </a:p>
        </p:txBody>
      </p:sp>
    </p:spTree>
    <p:extLst>
      <p:ext uri="{BB962C8B-B14F-4D97-AF65-F5344CB8AC3E}">
        <p14:creationId xmlns:p14="http://schemas.microsoft.com/office/powerpoint/2010/main" val="166021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A227BF-1AC1-43CB-B39E-9A59D1C82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832" y="3800914"/>
            <a:ext cx="5486400" cy="464747"/>
          </a:xfrm>
        </p:spPr>
        <p:txBody>
          <a:bodyPr>
            <a:normAutofit/>
          </a:bodyPr>
          <a:lstStyle/>
          <a:p>
            <a:pPr algn="r"/>
            <a:r>
              <a:rPr lang="en-AU" sz="1350" dirty="0"/>
              <a:t>conrad.wasko@unimelb.edu.au, danlu.guo@unimelb.edu.au</a:t>
            </a:r>
          </a:p>
          <a:p>
            <a:pPr algn="r"/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B8BE3-AFDD-4C7A-9A55-5A4277689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4" y="588205"/>
            <a:ext cx="1106426" cy="1106426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A22888ED-0D1E-429F-9792-A62DFB6F359E}"/>
              </a:ext>
            </a:extLst>
          </p:cNvPr>
          <p:cNvSpPr txBox="1">
            <a:spLocks/>
          </p:cNvSpPr>
          <p:nvPr/>
        </p:nvSpPr>
        <p:spPr bwMode="auto">
          <a:xfrm>
            <a:off x="1173832" y="3507855"/>
            <a:ext cx="5486400" cy="293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spcBef>
                <a:spcPts val="1200"/>
              </a:spcBef>
              <a:spcAft>
                <a:spcPct val="0"/>
              </a:spcAft>
              <a:buFont typeface="Arial" charset="0"/>
              <a:buNone/>
              <a:defRPr sz="165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2900" indent="0" algn="ctr" rtl="0" eaLnBrk="1" fontAlgn="base" hangingPunct="1">
              <a:spcBef>
                <a:spcPts val="1200"/>
              </a:spcBef>
              <a:spcAft>
                <a:spcPct val="0"/>
              </a:spcAft>
              <a:buFont typeface="Arial" charset="0"/>
              <a:buNone/>
              <a:defRPr sz="165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685800" indent="0" algn="ctr" rtl="0" eaLnBrk="1" fontAlgn="base" hangingPunct="1">
              <a:spcBef>
                <a:spcPts val="900"/>
              </a:spcBef>
              <a:spcAft>
                <a:spcPct val="0"/>
              </a:spcAft>
              <a:buFont typeface="Lucida Grande" charset="0"/>
              <a:buNone/>
              <a:defRPr sz="1650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3pPr>
            <a:lvl4pPr marL="1028700" indent="0" algn="ctr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charset="0"/>
              <a:buNone/>
              <a:defRPr sz="1500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4pPr>
            <a:lvl5pPr marL="1371600" indent="0" algn="ctr" rtl="0" eaLnBrk="1" fontAlgn="base" hangingPunct="1">
              <a:spcBef>
                <a:spcPts val="600"/>
              </a:spcBef>
              <a:spcAft>
                <a:spcPct val="0"/>
              </a:spcAft>
              <a:buFont typeface="Wingdings" charset="2"/>
              <a:buNone/>
              <a:defRPr sz="1500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5pPr>
            <a:lvl6pPr marL="17145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1350" dirty="0">
                <a:solidFill>
                  <a:schemeClr val="bg1"/>
                </a:solidFill>
              </a:rPr>
              <a:t>Conrad Wasko, Danlu Guo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4F2269-D109-4337-BF2D-C340A78F1971}"/>
              </a:ext>
            </a:extLst>
          </p:cNvPr>
          <p:cNvSpPr txBox="1"/>
          <p:nvPr/>
        </p:nvSpPr>
        <p:spPr>
          <a:xfrm>
            <a:off x="1259632" y="2499742"/>
            <a:ext cx="543609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 indent="-304800" algn="r"/>
            <a:r>
              <a:rPr lang="en-US" sz="1400" dirty="0">
                <a:solidFill>
                  <a:schemeClr val="bg1"/>
                </a:solidFill>
                <a:effectLst/>
              </a:rPr>
              <a:t>Wasko, C., Guo, D., 2022. Understanding event runoff coefficient variability across Australia using the </a:t>
            </a:r>
            <a:r>
              <a:rPr lang="en-US" sz="1400" dirty="0" err="1">
                <a:solidFill>
                  <a:schemeClr val="bg1"/>
                </a:solidFill>
                <a:effectLst/>
              </a:rPr>
              <a:t>hydroEvents</a:t>
            </a:r>
            <a:r>
              <a:rPr lang="en-US" sz="1400" dirty="0">
                <a:solidFill>
                  <a:schemeClr val="bg1"/>
                </a:solidFill>
                <a:effectLst/>
              </a:rPr>
              <a:t> R package. Hydrol. Process. 36, 1–14. https://doi.org/10.1002/hyp.14563</a:t>
            </a:r>
          </a:p>
        </p:txBody>
      </p:sp>
    </p:spTree>
    <p:extLst>
      <p:ext uri="{BB962C8B-B14F-4D97-AF65-F5344CB8AC3E}">
        <p14:creationId xmlns:p14="http://schemas.microsoft.com/office/powerpoint/2010/main" val="337565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EF0BBE-6F89-45F9-8EE3-06E7856DD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627534"/>
            <a:ext cx="6204030" cy="411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7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5F3EF4-5134-44D0-9276-E6E3696BF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093224"/>
            <a:ext cx="3123792" cy="34052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774D00-925A-4087-80A8-5A8D86ABEED2}"/>
              </a:ext>
            </a:extLst>
          </p:cNvPr>
          <p:cNvSpPr txBox="1"/>
          <p:nvPr/>
        </p:nvSpPr>
        <p:spPr>
          <a:xfrm>
            <a:off x="2699792" y="627534"/>
            <a:ext cx="80648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Sommet bold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https://CRAN.R-project.org/package=hydroEvents</a:t>
            </a:r>
            <a:endParaRPr lang="en-US" sz="2000" b="1" dirty="0">
              <a:latin typeface="Sommet bold"/>
              <a:cs typeface="+mn-cs"/>
            </a:endParaRPr>
          </a:p>
          <a:p>
            <a:endParaRPr lang="en-US" sz="2000" b="1" dirty="0">
              <a:solidFill>
                <a:srgbClr val="404040"/>
              </a:solidFill>
              <a:latin typeface="Sommet bold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330E29-0088-4A96-8E97-2B44E8CAC0DF}"/>
              </a:ext>
            </a:extLst>
          </p:cNvPr>
          <p:cNvSpPr txBox="1"/>
          <p:nvPr/>
        </p:nvSpPr>
        <p:spPr>
          <a:xfrm>
            <a:off x="4283968" y="4564098"/>
            <a:ext cx="53808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404040"/>
                </a:solidFill>
                <a:latin typeface="Sommet bold"/>
                <a:cs typeface="+mn-cs"/>
              </a:defRPr>
            </a:lvl1pPr>
          </a:lstStyle>
          <a:p>
            <a:r>
              <a:rPr lang="en-AU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https://doi.org/10.1002/hyp.14563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75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E0DF8F-1523-4ECA-BD68-C6ADFB521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629"/>
          <a:stretch/>
        </p:blipFill>
        <p:spPr>
          <a:xfrm>
            <a:off x="1658000" y="555526"/>
            <a:ext cx="5828000" cy="39126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11D255-D655-4B0A-BE2A-73986C52C140}"/>
              </a:ext>
            </a:extLst>
          </p:cNvPr>
          <p:cNvSpPr/>
          <p:nvPr/>
        </p:nvSpPr>
        <p:spPr>
          <a:xfrm>
            <a:off x="1440000" y="3546000"/>
            <a:ext cx="6264696" cy="12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9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BEC6F2-6655-4232-9C64-15D7C9A060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71"/>
          <a:stretch/>
        </p:blipFill>
        <p:spPr>
          <a:xfrm>
            <a:off x="1658001" y="915566"/>
            <a:ext cx="5828000" cy="341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8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A53A17-1706-4339-B4B1-8AC6B6297C72}"/>
              </a:ext>
            </a:extLst>
          </p:cNvPr>
          <p:cNvSpPr txBox="1"/>
          <p:nvPr/>
        </p:nvSpPr>
        <p:spPr>
          <a:xfrm>
            <a:off x="2771800" y="555526"/>
            <a:ext cx="43204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b="1" dirty="0">
                <a:solidFill>
                  <a:srgbClr val="404040"/>
                </a:solidFill>
                <a:latin typeface="Sommet bold"/>
                <a:cs typeface="+mn-cs"/>
              </a:rPr>
              <a:t>What does the package do?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B4EB3F-18E2-4029-B480-C709B0BB4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1275606"/>
            <a:ext cx="5486400" cy="322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0E3949-23CE-4A69-B6B6-9F0C95AC5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43" y="742950"/>
            <a:ext cx="6805914" cy="3657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E61941-2996-4CE8-BC93-1DEE62789B7B}"/>
              </a:ext>
            </a:extLst>
          </p:cNvPr>
          <p:cNvSpPr/>
          <p:nvPr/>
        </p:nvSpPr>
        <p:spPr>
          <a:xfrm>
            <a:off x="4572000" y="627534"/>
            <a:ext cx="3402957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DEE0C6-A85D-406D-8761-FFB73BFA8DA6}"/>
              </a:ext>
            </a:extLst>
          </p:cNvPr>
          <p:cNvSpPr/>
          <p:nvPr/>
        </p:nvSpPr>
        <p:spPr>
          <a:xfrm>
            <a:off x="4716016" y="2528342"/>
            <a:ext cx="3402957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3B0592-EC99-428A-B874-AFDD1213CF7C}"/>
              </a:ext>
            </a:extLst>
          </p:cNvPr>
          <p:cNvSpPr/>
          <p:nvPr/>
        </p:nvSpPr>
        <p:spPr>
          <a:xfrm>
            <a:off x="1170880" y="2484377"/>
            <a:ext cx="3402957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0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68AF51-1BF4-4661-ADD7-224F08D46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843558"/>
            <a:ext cx="5962732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4120"/>
      </p:ext>
    </p:extLst>
  </p:cSld>
  <p:clrMapOvr>
    <a:masterClrMapping/>
  </p:clrMapOvr>
</p:sld>
</file>

<file path=ppt/theme/theme1.xml><?xml version="1.0" encoding="utf-8"?>
<a:theme xmlns:a="http://schemas.openxmlformats.org/drawingml/2006/main" name="UNSW_PowerPoint_16x9_widescreen">
  <a:themeElements>
    <a:clrScheme name="AGSM">
      <a:dk1>
        <a:srgbClr val="404040"/>
      </a:dk1>
      <a:lt1>
        <a:sysClr val="window" lastClr="FFFFFF"/>
      </a:lt1>
      <a:dk2>
        <a:srgbClr val="063E8D"/>
      </a:dk2>
      <a:lt2>
        <a:srgbClr val="CCCCCC"/>
      </a:lt2>
      <a:accent1>
        <a:srgbClr val="063E8D"/>
      </a:accent1>
      <a:accent2>
        <a:srgbClr val="FFD700"/>
      </a:accent2>
      <a:accent3>
        <a:srgbClr val="0067A8"/>
      </a:accent3>
      <a:accent4>
        <a:srgbClr val="00568E"/>
      </a:accent4>
      <a:accent5>
        <a:srgbClr val="004372"/>
      </a:accent5>
      <a:accent6>
        <a:srgbClr val="002E52"/>
      </a:accent6>
      <a:hlink>
        <a:srgbClr val="33CCFF"/>
      </a:hlink>
      <a:folHlink>
        <a:srgbClr val="063E8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15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Sommet bold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x9_Sydney" id="{54D78BD2-8527-1943-80EB-79D9141D26BA}" vid="{551CDBDA-11FA-C340-B96D-713A0FA030D0}"/>
    </a:ext>
  </a:extLst>
</a:theme>
</file>

<file path=ppt/theme/theme2.xml><?xml version="1.0" encoding="utf-8"?>
<a:theme xmlns:a="http://schemas.openxmlformats.org/drawingml/2006/main" name="Frame">
  <a:themeElements>
    <a:clrScheme name="Custom 1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094183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fdce602ab9848b4bf80c62eae0cddb3 xmlns="e2a6d7fd-cfb8-4aa2-8f9d-00d20bdc3a83">
      <Terms xmlns="http://schemas.microsoft.com/office/infopath/2007/PartnerControls"/>
    </cfdce602ab9848b4bf80c62eae0cddb3>
    <i7e4caf4883549738b3fce866cf588f7 xmlns="e2a6d7fd-cfb8-4aa2-8f9d-00d20bdc3a8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AGSM</TermName>
          <TermId xmlns="http://schemas.microsoft.com/office/infopath/2007/PartnerControls">e641e8a1-99e5-404f-bd7c-35803f4d985d</TermId>
        </TermInfo>
      </Terms>
    </i7e4caf4883549738b3fce866cf588f7>
    <l106d6d0667840b48999320499b4dd29 xmlns="e2a6d7fd-cfb8-4aa2-8f9d-00d20bdc3a83">
      <Terms xmlns="http://schemas.microsoft.com/office/infopath/2007/PartnerControls"/>
    </l106d6d0667840b48999320499b4dd29>
    <UnswBus_Description xmlns="78237fa5-fae7-4a08-ad29-c8feb430a382">Branded templates produced by the UNSW Business School Marketing team</UnswBus_Description>
    <TaxCatchAll xmlns="e2a6d7fd-cfb8-4aa2-8f9d-00d20bdc3a83">
      <Value>78</Value>
    </TaxCatchAll>
    <UnswBus_ResourceType xmlns="78237fa5-fae7-4a08-ad29-c8feb430a382">Template</UnswBus_ResourceTyp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Resource Document" ma:contentTypeID="0x01010008768CDC8BD8F24E88688A23E1BBFFD40083F9DB452809BE4E9E961773873B9725" ma:contentTypeVersion="12" ma:contentTypeDescription="" ma:contentTypeScope="" ma:versionID="ccf7c8939642961021bbb5e2375da5c4">
  <xsd:schema xmlns:xsd="http://www.w3.org/2001/XMLSchema" xmlns:xs="http://www.w3.org/2001/XMLSchema" xmlns:p="http://schemas.microsoft.com/office/2006/metadata/properties" xmlns:ns2="e2a6d7fd-cfb8-4aa2-8f9d-00d20bdc3a83" xmlns:ns4="78237fa5-fae7-4a08-ad29-c8feb430a382" targetNamespace="http://schemas.microsoft.com/office/2006/metadata/properties" ma:root="true" ma:fieldsID="7ba22b555d239708a9679c6b61f18d10" ns2:_="" ns4:_="">
    <xsd:import namespace="e2a6d7fd-cfb8-4aa2-8f9d-00d20bdc3a83"/>
    <xsd:import namespace="78237fa5-fae7-4a08-ad29-c8feb430a382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4:UnswBus_ResourceType"/>
                <xsd:element ref="ns4:UnswBus_Description" minOccurs="0"/>
                <xsd:element ref="ns2:l106d6d0667840b48999320499b4dd29" minOccurs="0"/>
                <xsd:element ref="ns2:cfdce602ab9848b4bf80c62eae0cddb3" minOccurs="0"/>
                <xsd:element ref="ns2:i7e4caf4883549738b3fce866cf588f7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a6d7fd-cfb8-4aa2-8f9d-00d20bdc3a83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description="" ma:hidden="true" ma:list="{2cec8c26-97b4-48cb-a8fc-0ef68138d153}" ma:internalName="TaxCatchAll" ma:showField="CatchAllData" ma:web="e2a6d7fd-cfb8-4aa2-8f9d-00d20bdc3a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description="" ma:hidden="true" ma:list="{2cec8c26-97b4-48cb-a8fc-0ef68138d153}" ma:internalName="TaxCatchAllLabel" ma:readOnly="true" ma:showField="CatchAllDataLabel" ma:web="e2a6d7fd-cfb8-4aa2-8f9d-00d20bdc3a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106d6d0667840b48999320499b4dd29" ma:index="15" nillable="true" ma:taxonomy="true" ma:internalName="l106d6d0667840b48999320499b4dd29" ma:taxonomyFieldName="UnswBus_EnterpriseKeywords" ma:displayName="Enterprise Keywords" ma:default="" ma:fieldId="{5106d6d0-6678-40b4-8999-320499b4dd29}" ma:taxonomyMulti="true" ma:sspId="2b026aac-6b52-4d7e-a64d-f3ee90946f56" ma:termSetId="6b154277-0339-4047-8b7c-9c64337183f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fdce602ab9848b4bf80c62eae0cddb3" ma:index="16" nillable="true" ma:taxonomy="true" ma:internalName="cfdce602ab9848b4bf80c62eae0cddb3" ma:taxonomyFieldName="UnswBus_SchoolUnit" ma:displayName="School or Unit" ma:default="" ma:fieldId="{cfdce602-ab98-48b4-bf80-c62eae0cddb3}" ma:sspId="2b026aac-6b52-4d7e-a64d-f3ee90946f56" ma:termSetId="99342006-19d9-4d76-ae6d-6a49808a1b3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7e4caf4883549738b3fce866cf588f7" ma:index="17" ma:taxonomy="true" ma:internalName="i7e4caf4883549738b3fce866cf588f7" ma:taxonomyFieldName="UnswBus_ResourceCategory" ma:displayName="Resource Category" ma:default="" ma:fieldId="{27e4caf4-8835-4973-8b3f-ce866cf588f7}" ma:taxonomyMulti="true" ma:sspId="2b026aac-6b52-4d7e-a64d-f3ee90946f56" ma:termSetId="59e748ed-3424-4b0f-8a51-22a7215e598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1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37fa5-fae7-4a08-ad29-c8feb430a382" elementFormDefault="qualified">
    <xsd:import namespace="http://schemas.microsoft.com/office/2006/documentManagement/types"/>
    <xsd:import namespace="http://schemas.microsoft.com/office/infopath/2007/PartnerControls"/>
    <xsd:element name="UnswBus_ResourceType" ma:index="11" ma:displayName="Resource Type" ma:default="Brochure" ma:format="Dropdown" ma:internalName="UnswBus_ResourceType" ma:readOnly="false">
      <xsd:simpleType>
        <xsd:restriction base="dms:Choice">
          <xsd:enumeration value="Brochure"/>
          <xsd:enumeration value="Form"/>
          <xsd:enumeration value="Guidelines"/>
          <xsd:enumeration value="Manuals"/>
          <xsd:enumeration value="Minutes"/>
          <xsd:enumeration value="Newsletter"/>
          <xsd:enumeration value="Policy"/>
          <xsd:enumeration value="Procedure"/>
          <xsd:enumeration value="Protocol"/>
          <xsd:enumeration value="Reference"/>
          <xsd:enumeration value="Report"/>
          <xsd:enumeration value="Template"/>
        </xsd:restriction>
      </xsd:simpleType>
    </xsd:element>
    <xsd:element name="UnswBus_Description" ma:index="13" nillable="true" ma:displayName="Description" ma:internalName="UnswBus_Description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974AF4E1-F2AD-4A6C-B8C7-4A9DAEE51436}">
  <ds:schemaRefs>
    <ds:schemaRef ds:uri="http://schemas.microsoft.com/office/2006/metadata/properties"/>
    <ds:schemaRef ds:uri="http://schemas.microsoft.com/office/infopath/2007/PartnerControls"/>
    <ds:schemaRef ds:uri="e2a6d7fd-cfb8-4aa2-8f9d-00d20bdc3a83"/>
    <ds:schemaRef ds:uri="78237fa5-fae7-4a08-ad29-c8feb430a382"/>
  </ds:schemaRefs>
</ds:datastoreItem>
</file>

<file path=customXml/itemProps2.xml><?xml version="1.0" encoding="utf-8"?>
<ds:datastoreItem xmlns:ds="http://schemas.openxmlformats.org/officeDocument/2006/customXml" ds:itemID="{8EB60381-1930-460B-A2CB-690C9D4474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a6d7fd-cfb8-4aa2-8f9d-00d20bdc3a83"/>
    <ds:schemaRef ds:uri="78237fa5-fae7-4a08-ad29-c8feb430a3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A0D1B9-3404-4CAC-86F4-4FD26645EC81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UNSW_PowerPoint_16x9_widescreen</Template>
  <TotalTime>3140</TotalTime>
  <Words>788</Words>
  <Application>Microsoft Office PowerPoint</Application>
  <PresentationFormat>On-screen Show (16:9)</PresentationFormat>
  <Paragraphs>86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Calibri</vt:lpstr>
      <vt:lpstr>Corbel</vt:lpstr>
      <vt:lpstr>Courier New</vt:lpstr>
      <vt:lpstr>Lucida Console</vt:lpstr>
      <vt:lpstr>Lucida Grande</vt:lpstr>
      <vt:lpstr>Sommet</vt:lpstr>
      <vt:lpstr>Sommet bold</vt:lpstr>
      <vt:lpstr>Wingdings</vt:lpstr>
      <vt:lpstr>Wingdings 2</vt:lpstr>
      <vt:lpstr>UNSW_PowerPoint_16x9_widescreen</vt:lpstr>
      <vt:lpstr>Frame</vt:lpstr>
      <vt:lpstr>Identification of hydrologic events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Wasko</dc:creator>
  <cp:lastModifiedBy>Brauer, Claudia</cp:lastModifiedBy>
  <cp:revision>86</cp:revision>
  <cp:lastPrinted>2017-01-17T00:36:56Z</cp:lastPrinted>
  <dcterms:created xsi:type="dcterms:W3CDTF">2017-11-22T01:16:31Z</dcterms:created>
  <dcterms:modified xsi:type="dcterms:W3CDTF">2022-06-10T09:36:42Z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BDocumentType">
    <vt:lpwstr>16</vt:lpwstr>
  </property>
  <property fmtid="{D5CDD505-2E9C-101B-9397-08002B2CF9AE}" pid="3" name="Order">
    <vt:lpwstr>6600.00000000000</vt:lpwstr>
  </property>
  <property fmtid="{D5CDD505-2E9C-101B-9397-08002B2CF9AE}" pid="4" name="Category">
    <vt:lpwstr>AGSM</vt:lpwstr>
  </property>
  <property fmtid="{D5CDD505-2E9C-101B-9397-08002B2CF9AE}" pid="5" name="ASBDepartment">
    <vt:lpwstr>8</vt:lpwstr>
  </property>
  <property fmtid="{D5CDD505-2E9C-101B-9397-08002B2CF9AE}" pid="6" name="ASBUpdatedDate">
    <vt:lpwstr>2015-09-08T00:00:00Z</vt:lpwstr>
  </property>
  <property fmtid="{D5CDD505-2E9C-101B-9397-08002B2CF9AE}" pid="7" name="ASBProgram">
    <vt:lpwstr>5</vt:lpwstr>
  </property>
  <property fmtid="{D5CDD505-2E9C-101B-9397-08002B2CF9AE}" pid="8" name="Format">
    <vt:lpwstr>PowerPoint</vt:lpwstr>
  </property>
  <property fmtid="{D5CDD505-2E9C-101B-9397-08002B2CF9AE}" pid="9" name="UnswBus_ResourceCategory">
    <vt:lpwstr>78;#AGSM|e641e8a1-99e5-404f-bd7c-35803f4d985d</vt:lpwstr>
  </property>
  <property fmtid="{D5CDD505-2E9C-101B-9397-08002B2CF9AE}" pid="10" name="UnswBus_ResourceType">
    <vt:lpwstr>Template</vt:lpwstr>
  </property>
  <property fmtid="{D5CDD505-2E9C-101B-9397-08002B2CF9AE}" pid="11" name="i7e4caf4883549738b3fce866cf588f7">
    <vt:lpwstr>AGSM|e641e8a1-99e5-404f-bd7c-35803f4d985d</vt:lpwstr>
  </property>
  <property fmtid="{D5CDD505-2E9C-101B-9397-08002B2CF9AE}" pid="12" name="TaxCatchAll">
    <vt:lpwstr>78;#AGSM|e641e8a1-99e5-404f-bd7c-35803f4d985d</vt:lpwstr>
  </property>
  <property fmtid="{D5CDD505-2E9C-101B-9397-08002B2CF9AE}" pid="13" name="l106d6d0667840b48999320499b4dd29">
    <vt:lpwstr/>
  </property>
  <property fmtid="{D5CDD505-2E9C-101B-9397-08002B2CF9AE}" pid="14" name="UnswBus_EnterpriseKeywords">
    <vt:lpwstr/>
  </property>
  <property fmtid="{D5CDD505-2E9C-101B-9397-08002B2CF9AE}" pid="15" name="cfdce602ab9848b4bf80c62eae0cddb3">
    <vt:lpwstr/>
  </property>
  <property fmtid="{D5CDD505-2E9C-101B-9397-08002B2CF9AE}" pid="16" name="UnswBus_SchoolUnit">
    <vt:lpwstr/>
  </property>
  <property fmtid="{D5CDD505-2E9C-101B-9397-08002B2CF9AE}" pid="17" name="UnswBus_Description">
    <vt:lpwstr>Branded templates produced by the UNSW Business School Marketing team</vt:lpwstr>
  </property>
</Properties>
</file>