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1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2303-7654-4F3C-8E68-2CDD29856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69D8-4036-4472-8343-70678F6F5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C766-FB84-46A5-B864-58F95942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ED4B-801B-44CE-8636-F1E60078F722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FF3A-9327-4BAF-9EAC-2BDB5111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603B7-DEC3-4ADD-94C8-D225ADE6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11-BC09-4DDF-A8B5-4613D76E14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11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5062-6270-4080-94B7-FCECC45A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BA007-9D16-4971-B1FF-F80C6594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0CF4-4AA2-4F31-8832-F5ABC024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ED4B-801B-44CE-8636-F1E60078F722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5ED6-F151-4E53-AC88-E0BD2D9A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F3725-0CF4-4240-A1BA-82D9252C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11-BC09-4DDF-A8B5-4613D76E14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48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7C39D-9CB9-4AD6-B733-86E5A09DF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A7D92-5634-4419-8D4A-365E0D0D4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14DB8-326D-45AF-8CC2-8C5056EB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ED4B-801B-44CE-8636-F1E60078F722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1003-9F74-409B-AEC0-455B1C73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084B5-14B1-4E41-AA9D-5A3E50C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11-BC09-4DDF-A8B5-4613D76E14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23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CE17-2015-41D9-911A-C468E058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870B-3AFD-4B02-B04C-E22847F1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3933-87AB-4E34-B9F9-F0ED6892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ED4B-801B-44CE-8636-F1E60078F722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592D-1D7A-41B9-8BFF-81A3D96B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5929-4CEE-48CA-8A40-0327461F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11-BC09-4DDF-A8B5-4613D76E14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68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DF67-36EE-48E5-BADD-294515A2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8DC1-9EC0-46A7-88CE-0248EF89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1D2E-6E9E-4AC5-AD20-3654AF62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ED4B-801B-44CE-8636-F1E60078F722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F3D2-02A4-46AF-97F5-A83BBD17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F3DB-555A-4240-BD47-0E47C9B2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11-BC09-4DDF-A8B5-4613D76E14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57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C478-94DA-4BFD-953E-68AA362E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9474-5938-4BCC-A6E0-E3A0525F3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1FE48-19CA-4C0C-96F6-300440CD3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315BE-6F8D-4E46-AAF3-EFF2FE0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ED4B-801B-44CE-8636-F1E60078F722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18104-642F-496A-9606-CE7B4CAD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1CEA4-E5D5-4569-A7AC-BB53CD78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11-BC09-4DDF-A8B5-4613D76E14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63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EE14-7CFE-4E11-9164-3357F2C2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D93BE-1726-46EE-A0B4-4D2BF3B6E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FDF08-1FD0-4198-8919-05F5B7BC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35EFB-5237-470B-8040-9802C9822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2DE8A-5F84-4830-8011-89DEA8978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1DDAD-4651-4467-8262-13285B6E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ED4B-801B-44CE-8636-F1E60078F722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DFF14-C2AC-4117-8905-24F5C2E5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F1304-C301-4104-9B6C-C75669D0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11-BC09-4DDF-A8B5-4613D76E14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83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4C62-26B5-471D-A8EA-DDC5AFE1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1E19C-C295-4E4E-80A1-7D7F9201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ED4B-801B-44CE-8636-F1E60078F722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C71A1-1604-4B2D-A9D2-673C23DA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C7A1B-8539-47E7-B410-1D117C14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11-BC09-4DDF-A8B5-4613D76E14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7F1C6-3942-403B-832B-7FC0F30C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ED4B-801B-44CE-8636-F1E60078F722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8D199-786D-43EE-B42D-085BAB90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2D55A-D860-4A53-AE47-EB073651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11-BC09-4DDF-A8B5-4613D76E14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8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365F-4B50-48DA-B15B-5C3A3B76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ED40-8445-46D9-B77A-FEAF2619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568F8-1EB5-49B2-86F8-B30C23061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E9F8C-8416-4D3A-80A6-70F0BE82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ED4B-801B-44CE-8636-F1E60078F722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5F88-5E9F-40EE-86F0-232FD8C6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B2CE6-5440-475E-9160-EAD7289D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11-BC09-4DDF-A8B5-4613D76E14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8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CEA4-AF82-4B09-9860-F3579DEC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83817-F4BD-441C-95C8-300E8687F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4090A-6C51-4617-A881-BB6F8DA10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86B14-17AE-448C-9E66-644154B5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ED4B-801B-44CE-8636-F1E60078F722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47F9F-122A-43FA-AD3F-497E2164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93F72-03FF-4705-A846-D9C2DBD8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11-BC09-4DDF-A8B5-4613D76E14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6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5D922-4346-4651-A64E-4691AFFD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16236-39B4-401B-B16B-ECFEB6518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132BF-7E16-496A-A06E-5074333AA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ED4B-801B-44CE-8636-F1E60078F722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39E84-1906-451B-AACE-8D34888BB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B7B1-2607-43EF-A5DA-79E77498E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DF411-BC09-4DDF-A8B5-4613D76E14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9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FC71B99-81C5-4793-B5E7-DB70F7E60BAF}"/>
              </a:ext>
            </a:extLst>
          </p:cNvPr>
          <p:cNvSpPr/>
          <p:nvPr/>
        </p:nvSpPr>
        <p:spPr>
          <a:xfrm>
            <a:off x="5218982" y="3456095"/>
            <a:ext cx="1788543" cy="1863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Tables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de-DE" sz="1200" i="1" dirty="0">
                <a:solidFill>
                  <a:schemeClr val="tx1"/>
                </a:solidFill>
              </a:rPr>
              <a:t>settings</a:t>
            </a:r>
            <a:r>
              <a:rPr lang="de-DE" sz="1200" dirty="0">
                <a:solidFill>
                  <a:schemeClr val="tx1"/>
                </a:solidFill>
              </a:rPr>
              <a:t> = index &amp; settings of catchments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de-DE" sz="1200" i="1" dirty="0">
                <a:solidFill>
                  <a:schemeClr val="tx1"/>
                </a:solidFill>
              </a:rPr>
              <a:t>geotiffs</a:t>
            </a:r>
            <a:r>
              <a:rPr lang="de-DE" sz="1200" dirty="0">
                <a:solidFill>
                  <a:schemeClr val="tx1"/>
                </a:solidFill>
              </a:rPr>
              <a:t>: fileindex of geotiff maps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de-DE" sz="1200" i="1" dirty="0">
                <a:solidFill>
                  <a:schemeClr val="tx1"/>
                </a:solidFill>
              </a:rPr>
              <a:t>timeseries</a:t>
            </a:r>
            <a:r>
              <a:rPr lang="de-DE" sz="1200" dirty="0">
                <a:solidFill>
                  <a:schemeClr val="tx1"/>
                </a:solidFill>
              </a:rPr>
              <a:t>: fileindex of timeseries files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22BDC-3648-4AAF-AF31-C6D3DE243E44}"/>
              </a:ext>
            </a:extLst>
          </p:cNvPr>
          <p:cNvGrpSpPr/>
          <p:nvPr/>
        </p:nvGrpSpPr>
        <p:grpSpPr>
          <a:xfrm>
            <a:off x="874144" y="549695"/>
            <a:ext cx="1788543" cy="1018007"/>
            <a:chOff x="1961073" y="2035834"/>
            <a:chExt cx="1788543" cy="10180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D27B4C-5121-4B8B-B6E1-654AFF0FC3B1}"/>
                </a:ext>
              </a:extLst>
            </p:cNvPr>
            <p:cNvSpPr/>
            <p:nvPr/>
          </p:nvSpPr>
          <p:spPr>
            <a:xfrm>
              <a:off x="1961073" y="2035834"/>
              <a:ext cx="1788543" cy="1018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</a:rPr>
                <a:t>server.py</a:t>
              </a:r>
            </a:p>
          </p:txBody>
        </p:sp>
        <p:pic>
          <p:nvPicPr>
            <p:cNvPr id="9" name="Picture 8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5B6A47A1-E908-40E0-A875-07B089024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555" y="2760441"/>
              <a:ext cx="355281" cy="27529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1EBC8C-3689-463A-8B7B-5FC28DA1AE36}"/>
              </a:ext>
            </a:extLst>
          </p:cNvPr>
          <p:cNvGrpSpPr/>
          <p:nvPr/>
        </p:nvGrpSpPr>
        <p:grpSpPr>
          <a:xfrm>
            <a:off x="9339533" y="1390838"/>
            <a:ext cx="1788543" cy="1018007"/>
            <a:chOff x="8226725" y="2035834"/>
            <a:chExt cx="1788543" cy="1018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0403B7-2DE8-4AFF-A847-5AC2123B6F23}"/>
                </a:ext>
              </a:extLst>
            </p:cNvPr>
            <p:cNvSpPr/>
            <p:nvPr/>
          </p:nvSpPr>
          <p:spPr>
            <a:xfrm>
              <a:off x="8226725" y="2035834"/>
              <a:ext cx="1788543" cy="1018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</a:rPr>
                <a:t>downloader.R</a:t>
              </a:r>
              <a:endParaRPr lang="de-DE" sz="2000" dirty="0"/>
            </a:p>
          </p:txBody>
        </p:sp>
        <p:pic>
          <p:nvPicPr>
            <p:cNvPr id="11" name="Picture 10" descr="A drawing of a face&#10;&#10;Description generated with high confidence">
              <a:extLst>
                <a:ext uri="{FF2B5EF4-FFF2-40B4-BE49-F238E27FC236}">
                  <a16:creationId xmlns:a16="http://schemas.microsoft.com/office/drawing/2014/main" id="{E27491E5-E776-46B1-86FE-B92628DA2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92" t="2192" r="17909" b="15439"/>
            <a:stretch/>
          </p:blipFill>
          <p:spPr>
            <a:xfrm>
              <a:off x="9566694" y="2674342"/>
              <a:ext cx="448574" cy="361393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503807-072A-41D0-90D1-32A5EE86D31B}"/>
              </a:ext>
            </a:extLst>
          </p:cNvPr>
          <p:cNvGrpSpPr/>
          <p:nvPr/>
        </p:nvGrpSpPr>
        <p:grpSpPr>
          <a:xfrm>
            <a:off x="5048212" y="2438090"/>
            <a:ext cx="1959313" cy="1135413"/>
            <a:chOff x="5548544" y="2665549"/>
            <a:chExt cx="1959313" cy="113541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2C2A1C-5609-48A0-A478-2F4D316DF814}"/>
                </a:ext>
              </a:extLst>
            </p:cNvPr>
            <p:cNvSpPr/>
            <p:nvPr/>
          </p:nvSpPr>
          <p:spPr>
            <a:xfrm>
              <a:off x="5719314" y="2665549"/>
              <a:ext cx="1788543" cy="1018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</a:rPr>
                <a:t>database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A49EBD-0A0D-44A2-BB6B-0AFA61D7BB3F}"/>
                </a:ext>
              </a:extLst>
            </p:cNvPr>
            <p:cNvGrpSpPr/>
            <p:nvPr/>
          </p:nvGrpSpPr>
          <p:grpSpPr>
            <a:xfrm>
              <a:off x="5548544" y="3280986"/>
              <a:ext cx="519978" cy="519976"/>
              <a:chOff x="3909416" y="4084452"/>
              <a:chExt cx="1021080" cy="102107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A9EE65A-6086-46F6-9809-5BBB6E943D43}"/>
                  </a:ext>
                </a:extLst>
              </p:cNvPr>
              <p:cNvSpPr/>
              <p:nvPr/>
            </p:nvSpPr>
            <p:spPr>
              <a:xfrm>
                <a:off x="3909416" y="4084452"/>
                <a:ext cx="970258" cy="1021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0" name="Picture 19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1DE8810D-014B-4882-BA6D-1B98AC9AD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9418" y="4084452"/>
                <a:ext cx="1021078" cy="1021077"/>
              </a:xfrm>
              <a:prstGeom prst="rect">
                <a:avLst/>
              </a:prstGeom>
            </p:spPr>
          </p:pic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92C04F6-1613-4EDC-B9B6-AC9256041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1196" y="3420542"/>
              <a:ext cx="533400" cy="252921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AB67D9-E890-4D19-8C96-BF924B3A1085}"/>
              </a:ext>
            </a:extLst>
          </p:cNvPr>
          <p:cNvCxnSpPr>
            <a:cxnSpLocks/>
          </p:cNvCxnSpPr>
          <p:nvPr/>
        </p:nvCxnSpPr>
        <p:spPr>
          <a:xfrm>
            <a:off x="7185804" y="2678803"/>
            <a:ext cx="20358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582F95-34B8-42C8-A44D-C7561267FEA5}"/>
              </a:ext>
            </a:extLst>
          </p:cNvPr>
          <p:cNvCxnSpPr>
            <a:cxnSpLocks/>
          </p:cNvCxnSpPr>
          <p:nvPr/>
        </p:nvCxnSpPr>
        <p:spPr>
          <a:xfrm flipH="1">
            <a:off x="7185804" y="2996655"/>
            <a:ext cx="20358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B3DC69B-BC67-4027-A629-D09C65E5F8AF}"/>
              </a:ext>
            </a:extLst>
          </p:cNvPr>
          <p:cNvSpPr txBox="1"/>
          <p:nvPr/>
        </p:nvSpPr>
        <p:spPr>
          <a:xfrm>
            <a:off x="7402902" y="2360083"/>
            <a:ext cx="160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accent1">
                    <a:lumMod val="75000"/>
                  </a:schemeClr>
                </a:solidFill>
              </a:rPr>
              <a:t>●  catchment index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4E2D0C-0D1F-466C-9141-28BAB611AD1F}"/>
              </a:ext>
            </a:extLst>
          </p:cNvPr>
          <p:cNvSpPr txBox="1"/>
          <p:nvPr/>
        </p:nvSpPr>
        <p:spPr>
          <a:xfrm>
            <a:off x="7364085" y="3035628"/>
            <a:ext cx="192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accent1">
                    <a:lumMod val="75000"/>
                  </a:schemeClr>
                </a:solidFill>
              </a:rPr>
              <a:t>● update of  fileindex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3193E7-00D7-483C-A71F-7DBBEF61CE20}"/>
              </a:ext>
            </a:extLst>
          </p:cNvPr>
          <p:cNvSpPr txBox="1"/>
          <p:nvPr/>
        </p:nvSpPr>
        <p:spPr>
          <a:xfrm>
            <a:off x="7364085" y="3275111"/>
            <a:ext cx="192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accent1">
                    <a:lumMod val="75000"/>
                  </a:schemeClr>
                </a:solidFill>
              </a:rPr>
              <a:t>● catchment removal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94074D-1FA1-4EFB-86A4-1F2423372E1F}"/>
              </a:ext>
            </a:extLst>
          </p:cNvPr>
          <p:cNvCxnSpPr>
            <a:cxnSpLocks/>
          </p:cNvCxnSpPr>
          <p:nvPr/>
        </p:nvCxnSpPr>
        <p:spPr>
          <a:xfrm flipH="1">
            <a:off x="2771956" y="3038441"/>
            <a:ext cx="2276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D63894-7BFE-4987-8D08-7ED8443DE398}"/>
              </a:ext>
            </a:extLst>
          </p:cNvPr>
          <p:cNvCxnSpPr>
            <a:cxnSpLocks/>
          </p:cNvCxnSpPr>
          <p:nvPr/>
        </p:nvCxnSpPr>
        <p:spPr>
          <a:xfrm>
            <a:off x="2794960" y="2695118"/>
            <a:ext cx="2291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040ECB-7E8E-4BA3-B230-22790466D9E6}"/>
              </a:ext>
            </a:extLst>
          </p:cNvPr>
          <p:cNvSpPr txBox="1"/>
          <p:nvPr/>
        </p:nvSpPr>
        <p:spPr>
          <a:xfrm>
            <a:off x="2744638" y="2352645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accent1">
                    <a:lumMod val="75000"/>
                  </a:schemeClr>
                </a:solidFill>
              </a:rPr>
              <a:t>●  update of catchment index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23E94B-A24A-4F63-B107-33805970BCD4}"/>
              </a:ext>
            </a:extLst>
          </p:cNvPr>
          <p:cNvSpPr txBox="1"/>
          <p:nvPr/>
        </p:nvSpPr>
        <p:spPr>
          <a:xfrm>
            <a:off x="2704222" y="3071661"/>
            <a:ext cx="2388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accent1">
                    <a:lumMod val="75000"/>
                  </a:schemeClr>
                </a:solidFill>
              </a:rPr>
              <a:t>● fileindex &amp; catchmentindex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333960-4D59-45B6-B77E-7133E22E9D9A}"/>
              </a:ext>
            </a:extLst>
          </p:cNvPr>
          <p:cNvSpPr/>
          <p:nvPr/>
        </p:nvSpPr>
        <p:spPr>
          <a:xfrm>
            <a:off x="874144" y="1567702"/>
            <a:ext cx="1788543" cy="375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url/data_processor</a:t>
            </a:r>
          </a:p>
          <a:p>
            <a:r>
              <a:rPr lang="de-DE" sz="1200" i="1" dirty="0">
                <a:solidFill>
                  <a:schemeClr val="tx1"/>
                </a:solidFill>
              </a:rPr>
              <a:t>GET: </a:t>
            </a:r>
            <a:r>
              <a:rPr lang="de-DE" sz="1200" dirty="0">
                <a:solidFill>
                  <a:schemeClr val="tx1"/>
                </a:solidFill>
              </a:rPr>
              <a:t>request status</a:t>
            </a:r>
          </a:p>
          <a:p>
            <a:r>
              <a:rPr lang="de-DE" sz="1200" i="1" dirty="0">
                <a:solidFill>
                  <a:schemeClr val="tx1"/>
                </a:solidFill>
              </a:rPr>
              <a:t>PUT: </a:t>
            </a:r>
            <a:r>
              <a:rPr lang="de-DE" sz="1200" dirty="0">
                <a:solidFill>
                  <a:schemeClr val="tx1"/>
                </a:solidFill>
              </a:rPr>
              <a:t>trigger execution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>
                <a:solidFill>
                  <a:schemeClr val="tx1"/>
                </a:solidFill>
              </a:rPr>
              <a:t>url/catchments</a:t>
            </a:r>
          </a:p>
          <a:p>
            <a:r>
              <a:rPr lang="de-DE" sz="1200" i="1" dirty="0">
                <a:solidFill>
                  <a:schemeClr val="tx1"/>
                </a:solidFill>
              </a:rPr>
              <a:t>GET: </a:t>
            </a:r>
            <a:r>
              <a:rPr lang="de-DE" sz="1200" dirty="0">
                <a:solidFill>
                  <a:schemeClr val="tx1"/>
                </a:solidFill>
              </a:rPr>
              <a:t>catchment index (simplified)</a:t>
            </a:r>
          </a:p>
          <a:p>
            <a:r>
              <a:rPr lang="de-DE" sz="1200" i="1" dirty="0">
                <a:solidFill>
                  <a:schemeClr val="tx1"/>
                </a:solidFill>
              </a:rPr>
              <a:t>POST: </a:t>
            </a:r>
            <a:r>
              <a:rPr lang="de-DE" sz="1200" dirty="0">
                <a:solidFill>
                  <a:schemeClr val="tx1"/>
                </a:solidFill>
              </a:rPr>
              <a:t>add entry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>
                <a:solidFill>
                  <a:schemeClr val="tx1"/>
                </a:solidFill>
              </a:rPr>
              <a:t>url/catchments/&lt;id&gt;</a:t>
            </a:r>
          </a:p>
          <a:p>
            <a:r>
              <a:rPr lang="de-DE" sz="1200" dirty="0">
                <a:solidFill>
                  <a:schemeClr val="tx1"/>
                </a:solidFill>
              </a:rPr>
              <a:t>GET: detail information &amp; href to timeseries and geotiffs</a:t>
            </a:r>
          </a:p>
          <a:p>
            <a:r>
              <a:rPr lang="de-DE" sz="1200" i="1" dirty="0">
                <a:solidFill>
                  <a:schemeClr val="tx1"/>
                </a:solidFill>
              </a:rPr>
              <a:t>DELETE: </a:t>
            </a:r>
            <a:r>
              <a:rPr lang="de-DE" sz="1200" dirty="0">
                <a:solidFill>
                  <a:schemeClr val="tx1"/>
                </a:solidFill>
              </a:rPr>
              <a:t>tag entry for removal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>
                <a:solidFill>
                  <a:schemeClr val="tx1"/>
                </a:solidFill>
              </a:rPr>
              <a:t>url/shapefile2json</a:t>
            </a:r>
          </a:p>
          <a:p>
            <a:r>
              <a:rPr lang="de-DE" sz="1200" dirty="0">
                <a:solidFill>
                  <a:schemeClr val="tx1"/>
                </a:solidFill>
              </a:rPr>
              <a:t>POST: converts shapefile (.shp+.shx+.dbf+.proj) to geojson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B4DAD5-3B6A-4BA8-A296-4BC3D8F67706}"/>
              </a:ext>
            </a:extLst>
          </p:cNvPr>
          <p:cNvSpPr/>
          <p:nvPr/>
        </p:nvSpPr>
        <p:spPr>
          <a:xfrm>
            <a:off x="9339533" y="2408843"/>
            <a:ext cx="1788543" cy="2863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Comparison of local data and online MODIS tiles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Downloading of raw MODIS tiles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Converting and cropping of raw tiles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Cloud- and water masking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Cloud correction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Timeseries with elevation zones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DEM download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0F3EDB-C016-431B-ABBB-204F13CAC9D0}"/>
              </a:ext>
            </a:extLst>
          </p:cNvPr>
          <p:cNvCxnSpPr>
            <a:cxnSpLocks/>
          </p:cNvCxnSpPr>
          <p:nvPr/>
        </p:nvCxnSpPr>
        <p:spPr>
          <a:xfrm>
            <a:off x="2794960" y="1679976"/>
            <a:ext cx="64266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6854BF-2008-4CE7-85DF-27E1C0D69C4F}"/>
              </a:ext>
            </a:extLst>
          </p:cNvPr>
          <p:cNvSpPr txBox="1"/>
          <p:nvPr/>
        </p:nvSpPr>
        <p:spPr>
          <a:xfrm>
            <a:off x="5183038" y="1297535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accent1">
                    <a:lumMod val="75000"/>
                  </a:schemeClr>
                </a:solidFill>
              </a:rPr>
              <a:t>●  trigger execution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C09401-51C6-463D-BC7F-7B9E670FEFBE}"/>
              </a:ext>
            </a:extLst>
          </p:cNvPr>
          <p:cNvSpPr/>
          <p:nvPr/>
        </p:nvSpPr>
        <p:spPr>
          <a:xfrm>
            <a:off x="874144" y="5779302"/>
            <a:ext cx="10253932" cy="6728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config.R </a:t>
            </a:r>
            <a:r>
              <a:rPr lang="de-DE" b="1" dirty="0">
                <a:solidFill>
                  <a:schemeClr val="tx1"/>
                </a:solidFill>
              </a:rPr>
              <a:t>(storage locations, password protection, masterregion… 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082085-AFFB-4D17-8D70-DF115B2E8261}"/>
              </a:ext>
            </a:extLst>
          </p:cNvPr>
          <p:cNvCxnSpPr>
            <a:cxnSpLocks/>
          </p:cNvCxnSpPr>
          <p:nvPr/>
        </p:nvCxnSpPr>
        <p:spPr>
          <a:xfrm flipV="1">
            <a:off x="1635985" y="5437578"/>
            <a:ext cx="0" cy="298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777215-E8BB-403B-A163-9819842B48B4}"/>
              </a:ext>
            </a:extLst>
          </p:cNvPr>
          <p:cNvCxnSpPr>
            <a:cxnSpLocks/>
          </p:cNvCxnSpPr>
          <p:nvPr/>
        </p:nvCxnSpPr>
        <p:spPr>
          <a:xfrm flipV="1">
            <a:off x="6096000" y="5437578"/>
            <a:ext cx="0" cy="298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1BE9AF-0B9D-4CD8-A255-8970C01440E5}"/>
              </a:ext>
            </a:extLst>
          </p:cNvPr>
          <p:cNvCxnSpPr>
            <a:cxnSpLocks/>
          </p:cNvCxnSpPr>
          <p:nvPr/>
        </p:nvCxnSpPr>
        <p:spPr>
          <a:xfrm flipV="1">
            <a:off x="10259525" y="5437578"/>
            <a:ext cx="0" cy="298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8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TutHVe85SP@student.ethz.ch</dc:creator>
  <cp:lastModifiedBy>TutHVe85SP@student.ethz.ch</cp:lastModifiedBy>
  <cp:revision>18</cp:revision>
  <dcterms:created xsi:type="dcterms:W3CDTF">2018-04-09T06:27:56Z</dcterms:created>
  <dcterms:modified xsi:type="dcterms:W3CDTF">2018-04-09T07:30:12Z</dcterms:modified>
</cp:coreProperties>
</file>