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8" r:id="rId4"/>
    <p:sldId id="257" r:id="rId5"/>
    <p:sldId id="261" r:id="rId7"/>
    <p:sldId id="262" r:id="rId8"/>
    <p:sldId id="259" r:id="rId9"/>
    <p:sldId id="260" r:id="rId10"/>
    <p:sldId id="263" r:id="rId11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6542"/>
    <a:srgbClr val="6E5A42"/>
    <a:srgbClr val="A2956E"/>
    <a:srgbClr val="CC3300"/>
    <a:srgbClr val="3A2222"/>
    <a:srgbClr val="4A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/>
    <p:restoredTop sz="94660"/>
  </p:normalViewPr>
  <p:slideViewPr>
    <p:cSldViewPr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GB"/>
              <a:t>1. 程序中独立运行的子任务，称之为线程；</a:t>
            </a:r>
            <a:endParaRPr lang="x-none" altLang="en-GB"/>
          </a:p>
          <a:p>
            <a:r>
              <a:rPr lang="x-none" altLang="en-GB"/>
              <a:t>2. 操作系统中，独立运行的程序，称之为进程；（线程也被称为轻量级进程）</a:t>
            </a:r>
            <a:endParaRPr lang="x-none" altLang="en-GB"/>
          </a:p>
          <a:p>
            <a:r>
              <a:rPr lang="x-none" altLang="en-GB"/>
              <a:t>量级轻在，内存的切换和外设控制权的切换；（100指令操作，1000指令操作）</a:t>
            </a:r>
            <a:endParaRPr lang="x-none" altLang="en-GB"/>
          </a:p>
          <a:p>
            <a:r>
              <a:rPr lang="x-none" altLang="en-GB"/>
              <a:t>相同点在于：都会涉及到临界区的同步问题，都会涉及到PV操作，都会涉及到死锁问题；</a:t>
            </a:r>
            <a:endParaRPr lang="x-none" altLang="en-GB"/>
          </a:p>
          <a:p>
            <a:r>
              <a:rPr lang="x-none" altLang="en-GB"/>
              <a:t>并发（concurrency）， 并行（parallel ）</a:t>
            </a:r>
            <a:endParaRPr lang="x-none" alt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GB"/>
              <a:t>Thread这个类使用了设计模式中的适配器模式，起的作用相当于一个容器的作用，将run（）函数中的线程体进行封装和调度。</a:t>
            </a:r>
            <a:endParaRPr lang="x-none" alt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4575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A222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30BEA3-5A0E-42ED-80F7-51F879A75CFF}" type="datetimeFigureOut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3A222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3A2222"/>
                </a:solidFill>
                <a:ea typeface="宋体" charset="-122"/>
              </a:rPr>
            </a:fld>
            <a:endParaRPr lang="en-US" altLang="zh-CN" sz="1200" dirty="0">
              <a:solidFill>
                <a:srgbClr val="3A2222"/>
              </a:solidFill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30BEA3-5A0E-42ED-80F7-51F879A75CFF}" type="datetimeFigureOut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3A222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3A2222"/>
                </a:solidFill>
                <a:ea typeface="宋体" charset="-122"/>
              </a:rPr>
            </a:fld>
            <a:endParaRPr lang="en-US" altLang="zh-CN" sz="1200" dirty="0">
              <a:solidFill>
                <a:srgbClr val="3A2222"/>
              </a:solidFill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30BEA3-5A0E-42ED-80F7-51F879A75CFF}" type="datetimeFigureOut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3A222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3A2222"/>
                </a:solidFill>
                <a:ea typeface="宋体" charset="-122"/>
              </a:rPr>
            </a:fld>
            <a:endParaRPr lang="en-US" altLang="zh-CN" sz="1200" dirty="0">
              <a:solidFill>
                <a:srgbClr val="3A2222"/>
              </a:solidFill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30BEA3-5A0E-42ED-80F7-51F879A75CFF}" type="datetimeFigureOut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3A222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3A2222"/>
                </a:solidFill>
                <a:ea typeface="宋体" charset="-122"/>
              </a:rPr>
            </a:fld>
            <a:endParaRPr lang="en-US" altLang="zh-CN" sz="1200" dirty="0">
              <a:solidFill>
                <a:srgbClr val="3A2222"/>
              </a:solidFill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3A222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30BEA3-5A0E-42ED-80F7-51F879A75CFF}" type="datetimeFigureOut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3A222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3A2222"/>
                </a:solidFill>
                <a:ea typeface="宋体" charset="-122"/>
              </a:rPr>
            </a:fld>
            <a:endParaRPr lang="en-US" altLang="zh-CN" sz="1200" dirty="0">
              <a:solidFill>
                <a:srgbClr val="3A2222"/>
              </a:solidFill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30BEA3-5A0E-42ED-80F7-51F879A75CFF}" type="datetimeFigureOut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3A222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3A2222"/>
                </a:solidFill>
                <a:ea typeface="宋体" charset="-122"/>
              </a:rPr>
            </a:fld>
            <a:endParaRPr lang="en-US" altLang="zh-CN" sz="1200" dirty="0">
              <a:solidFill>
                <a:srgbClr val="3A2222"/>
              </a:solidFill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30BEA3-5A0E-42ED-80F7-51F879A75CFF}" type="datetimeFigureOut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3A222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3A2222"/>
                </a:solidFill>
                <a:ea typeface="宋体" charset="-122"/>
              </a:rPr>
            </a:fld>
            <a:endParaRPr lang="en-US" altLang="zh-CN" sz="1200" dirty="0">
              <a:solidFill>
                <a:srgbClr val="3A2222"/>
              </a:solidFill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30BEA3-5A0E-42ED-80F7-51F879A75CFF}" type="datetimeFigureOut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3A222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3A2222"/>
                </a:solidFill>
                <a:ea typeface="宋体" charset="-122"/>
              </a:rPr>
            </a:fld>
            <a:endParaRPr lang="en-US" altLang="zh-CN" sz="1200" dirty="0">
              <a:solidFill>
                <a:srgbClr val="3A2222"/>
              </a:solidFill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30BEA3-5A0E-42ED-80F7-51F879A75CFF}" type="datetimeFigureOut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3A222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3A2222"/>
                </a:solidFill>
                <a:ea typeface="宋体" charset="-122"/>
              </a:rPr>
            </a:fld>
            <a:endParaRPr lang="en-US" altLang="zh-CN" sz="1200" dirty="0">
              <a:solidFill>
                <a:srgbClr val="3A2222"/>
              </a:solidFill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30BEA3-5A0E-42ED-80F7-51F879A75CFF}" type="datetimeFigureOut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3A222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3A2222"/>
                </a:solidFill>
                <a:ea typeface="宋体" charset="-122"/>
              </a:rPr>
            </a:fld>
            <a:endParaRPr lang="en-US" altLang="zh-CN" sz="1200" dirty="0">
              <a:solidFill>
                <a:srgbClr val="3A2222"/>
              </a:solidFill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3A222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30BEA3-5A0E-42ED-80F7-51F879A75CFF}" type="datetimeFigureOut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3A222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3A2222"/>
                </a:solidFill>
                <a:ea typeface="宋体" charset="-122"/>
              </a:rPr>
            </a:fld>
            <a:endParaRPr lang="en-US" altLang="zh-CN" sz="1200" dirty="0">
              <a:solidFill>
                <a:srgbClr val="3A2222"/>
              </a:solidFill>
              <a:ea typeface="宋体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00200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3A222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30BEA3-5A0E-42ED-80F7-51F879A75CFF}" type="datetimeFigureOut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3A222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3A222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3A2222"/>
                </a:solidFill>
                <a:ea typeface="宋体" charset="-122"/>
              </a:rPr>
            </a:fld>
            <a:endParaRPr lang="en-US" altLang="zh-CN" sz="1200" dirty="0">
              <a:solidFill>
                <a:srgbClr val="3A2222"/>
              </a:solidFill>
              <a:ea typeface="宋体" charset="-122"/>
            </a:endParaRPr>
          </a:p>
        </p:txBody>
      </p:sp>
      <p:sp>
        <p:nvSpPr>
          <p:cNvPr id="7" name="TextBox 8"/>
          <p:cNvSpPr txBox="1"/>
          <p:nvPr/>
        </p:nvSpPr>
        <p:spPr>
          <a:xfrm rot="16200000">
            <a:off x="-3686175" y="3228975"/>
            <a:ext cx="68580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© free-ppt-templates.com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5400" b="1" kern="1200">
          <a:ln w="19050">
            <a:solidFill>
              <a:schemeClr val="tx1">
                <a:lumMod val="65000"/>
                <a:lumOff val="35000"/>
              </a:schemeClr>
            </a:solidFill>
          </a:ln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•"/>
        <a:defRPr sz="3200" kern="1200">
          <a:solidFill>
            <a:srgbClr val="3A222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–"/>
        <a:defRPr sz="2800" kern="1200">
          <a:solidFill>
            <a:srgbClr val="3A222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•"/>
        <a:defRPr sz="2400" kern="1200">
          <a:solidFill>
            <a:srgbClr val="3A222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–"/>
        <a:defRPr sz="2000" kern="1200">
          <a:solidFill>
            <a:srgbClr val="3A222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»"/>
        <a:defRPr sz="2000" kern="1200">
          <a:solidFill>
            <a:srgbClr val="3A222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9525" cmpd="sng">
            <a:prstDash val="solid"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bs-Latn-BA" sz="5400" b="1" i="0" u="none" strike="noStrike" kern="1200" cap="none" spc="0" normalizeH="0" baseline="0" noProof="0" dirty="0" smtClean="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New Tai Lue" pitchFamily="34" charset="0"/>
                <a:ea typeface="+mj-ea"/>
                <a:cs typeface="Microsoft New Tai Lue" pitchFamily="34" charset="0"/>
              </a:rPr>
              <a:t>Java 线程</a:t>
            </a:r>
            <a:endParaRPr kumimoji="0" lang="x-none" altLang="bs-Latn-BA" sz="5400" b="1" i="0" u="none" strike="noStrike" kern="1200" cap="none" spc="0" normalizeH="0" baseline="0" noProof="0" dirty="0" smtClean="0"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Microsoft New Tai Lue" pitchFamily="34" charset="0"/>
              <a:ea typeface="+mj-ea"/>
              <a:cs typeface="Microsoft New Tai Lue" pitchFamily="34" charset="0"/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buFont typeface="Arial" panose="02080604020202020204" charset="0"/>
              <a:buNone/>
            </a:pPr>
            <a:r>
              <a:rPr lang="x-none" kern="1200" dirty="0">
                <a:latin typeface="+mn-lt"/>
                <a:ea typeface="宋体" charset="-122"/>
                <a:cs typeface="+mn-cs"/>
              </a:rPr>
              <a:t>王洋</a:t>
            </a:r>
            <a:endParaRPr lang="x-none" kern="1200" dirty="0">
              <a:latin typeface="+mn-lt"/>
              <a:ea typeface="宋体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线程应用场景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GB"/>
              <a:t>当I/O等待期间，充分运用CPU资源</a:t>
            </a:r>
            <a:endParaRPr lang="x-none" altLang="en-GB"/>
          </a:p>
          <a:p>
            <a:r>
              <a:rPr lang="x-none" altLang="en-GB"/>
              <a:t>当下载/执行其他长任务期间，监督“quit”按钮是否被按下</a:t>
            </a:r>
            <a:endParaRPr lang="x-none" altLang="en-GB"/>
          </a:p>
          <a:p>
            <a:r>
              <a:rPr lang="x-none" altLang="en-GB"/>
              <a:t>大量相同或者相似的操作，对外提供服务（线程池）</a:t>
            </a:r>
            <a:endParaRPr lang="x-none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cmpd="sng">
            <a:prstDash val="solid"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sz="5400" b="1" i="0" u="none" strike="noStrike" kern="1200" cap="none" spc="0" normalizeH="0" baseline="0" noProof="0" dirty="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New Tai Lue" pitchFamily="34" charset="0"/>
                <a:ea typeface="+mj-ea"/>
                <a:cs typeface="Microsoft New Tai Lue" pitchFamily="34" charset="0"/>
              </a:rPr>
              <a:t>线程与进程</a:t>
            </a:r>
            <a:endParaRPr kumimoji="0" lang="x-none" sz="5400" b="1" i="0" u="none" strike="noStrike" kern="1200" cap="none" spc="0" normalizeH="0" baseline="0" noProof="0" dirty="0"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Microsoft New Tai Lue" pitchFamily="34" charset="0"/>
              <a:ea typeface="+mj-ea"/>
              <a:cs typeface="Microsoft New Tai Lue" pitchFamily="34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x-none" dirty="0">
                <a:ea typeface="宋体" charset="-122"/>
              </a:rPr>
              <a:t>什么是线程？</a:t>
            </a:r>
            <a:endParaRPr lang="x-none" dirty="0">
              <a:ea typeface="宋体" charset="-122"/>
            </a:endParaRPr>
          </a:p>
          <a:p>
            <a:pPr lvl="1" eaLnBrk="1" hangingPunct="1"/>
            <a:r>
              <a:rPr lang="x-none" sz="2800" dirty="0">
                <a:ea typeface="宋体" charset="-122"/>
              </a:rPr>
              <a:t>程序中独立运行的子任务</a:t>
            </a:r>
            <a:endParaRPr lang="x-none" sz="2800" dirty="0">
              <a:ea typeface="宋体" charset="-122"/>
            </a:endParaRPr>
          </a:p>
          <a:p>
            <a:pPr eaLnBrk="1" hangingPunct="1"/>
            <a:r>
              <a:rPr lang="x-none" dirty="0">
                <a:ea typeface="宋体" charset="-122"/>
              </a:rPr>
              <a:t>线程和进程的区别与相同点</a:t>
            </a:r>
            <a:endParaRPr lang="x-none" dirty="0">
              <a:ea typeface="宋体" charset="-122"/>
            </a:endParaRPr>
          </a:p>
          <a:p>
            <a:pPr eaLnBrk="1" hangingPunct="1"/>
            <a:r>
              <a:rPr lang="x-none" dirty="0">
                <a:ea typeface="宋体" charset="-122"/>
              </a:rPr>
              <a:t>多线程程序中，并发和并行的区别</a:t>
            </a:r>
            <a:endParaRPr lang="x-none" dirty="0">
              <a:ea typeface="宋体" charset="-122"/>
            </a:endParaRPr>
          </a:p>
          <a:p>
            <a:pPr lvl="1" eaLnBrk="1" hangingPunct="1"/>
            <a:r>
              <a:rPr lang="x-none" dirty="0">
                <a:ea typeface="宋体" charset="-122"/>
              </a:rPr>
              <a:t>通过优先级和调度策略执行线程</a:t>
            </a:r>
            <a:endParaRPr lang="x-none" dirty="0">
              <a:ea typeface="宋体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线程的状态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GB"/>
              <a:t>4个状态</a:t>
            </a:r>
            <a:endParaRPr lang="x-none" altLang="en-GB"/>
          </a:p>
          <a:p>
            <a:pPr lvl="1"/>
            <a:r>
              <a:rPr lang="x-none" altLang="en-GB"/>
              <a:t>新建状态</a:t>
            </a:r>
            <a:endParaRPr lang="x-none" altLang="en-GB"/>
          </a:p>
          <a:p>
            <a:pPr lvl="1"/>
            <a:r>
              <a:rPr lang="x-none" altLang="en-GB"/>
              <a:t>可运行状态</a:t>
            </a:r>
            <a:endParaRPr lang="x-none" altLang="en-GB"/>
          </a:p>
          <a:p>
            <a:pPr lvl="1"/>
            <a:r>
              <a:rPr lang="x-none" altLang="en-GB"/>
              <a:t>不可运行状态</a:t>
            </a:r>
            <a:endParaRPr lang="x-none" altLang="en-GB"/>
          </a:p>
          <a:p>
            <a:pPr lvl="2"/>
            <a:r>
              <a:rPr lang="x-none" altLang="en-GB" sz="2400"/>
              <a:t>suspend/resume</a:t>
            </a:r>
            <a:endParaRPr lang="x-none" altLang="en-GB" sz="2400"/>
          </a:p>
          <a:p>
            <a:pPr lvl="2"/>
            <a:r>
              <a:rPr lang="x-none" altLang="en-GB" sz="2400"/>
              <a:t>sleep</a:t>
            </a:r>
            <a:endParaRPr lang="x-none" altLang="en-GB" sz="2400"/>
          </a:p>
          <a:p>
            <a:pPr lvl="2"/>
            <a:r>
              <a:rPr lang="x-none" altLang="en-GB" sz="2400"/>
              <a:t>wait/notify</a:t>
            </a:r>
            <a:endParaRPr lang="x-none" altLang="en-GB" sz="2400"/>
          </a:p>
          <a:p>
            <a:pPr lvl="2"/>
            <a:r>
              <a:rPr lang="x-none" altLang="en-GB" sz="2400"/>
              <a:t>block</a:t>
            </a:r>
            <a:endParaRPr lang="x-none" altLang="en-GB" sz="2400"/>
          </a:p>
          <a:p>
            <a:pPr lvl="1"/>
            <a:r>
              <a:rPr lang="x-none" altLang="en-GB"/>
              <a:t>死亡状态</a:t>
            </a:r>
            <a:endParaRPr lang="x-none" altLang="en-GB"/>
          </a:p>
        </p:txBody>
      </p:sp>
      <p:sp>
        <p:nvSpPr>
          <p:cNvPr id="5" name="Flowchart: Alternate Process 4"/>
          <p:cNvSpPr/>
          <p:nvPr/>
        </p:nvSpPr>
        <p:spPr>
          <a:xfrm>
            <a:off x="5715000" y="2209800"/>
            <a:ext cx="914400" cy="6115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GB"/>
              <a:t>新建</a:t>
            </a:r>
            <a:endParaRPr lang="x-none" altLang="en-GB"/>
          </a:p>
        </p:txBody>
      </p:sp>
      <p:sp>
        <p:nvSpPr>
          <p:cNvPr id="6" name="Flowchart: Alternate Process 5"/>
          <p:cNvSpPr/>
          <p:nvPr/>
        </p:nvSpPr>
        <p:spPr>
          <a:xfrm>
            <a:off x="5562600" y="3657600"/>
            <a:ext cx="1129030" cy="6115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GB"/>
              <a:t>可运行</a:t>
            </a:r>
            <a:endParaRPr lang="x-none" altLang="en-GB"/>
          </a:p>
        </p:txBody>
      </p:sp>
      <p:sp>
        <p:nvSpPr>
          <p:cNvPr id="7" name="Flowchart: Alternate Process 6"/>
          <p:cNvSpPr/>
          <p:nvPr/>
        </p:nvSpPr>
        <p:spPr>
          <a:xfrm>
            <a:off x="7543800" y="3657600"/>
            <a:ext cx="1283335" cy="6115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GB"/>
              <a:t>不可运行</a:t>
            </a:r>
            <a:endParaRPr lang="x-none" altLang="en-GB"/>
          </a:p>
        </p:txBody>
      </p:sp>
      <p:sp>
        <p:nvSpPr>
          <p:cNvPr id="8" name="Flowchart: Alternate Process 7"/>
          <p:cNvSpPr/>
          <p:nvPr/>
        </p:nvSpPr>
        <p:spPr>
          <a:xfrm>
            <a:off x="7696200" y="2209800"/>
            <a:ext cx="914400" cy="6115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GB"/>
              <a:t>死亡</a:t>
            </a:r>
            <a:endParaRPr lang="x-none" altLang="en-GB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172200" y="2819400"/>
            <a:ext cx="0" cy="836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6691630" y="3963670"/>
            <a:ext cx="852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8" idx="1"/>
          </p:cNvCxnSpPr>
          <p:nvPr/>
        </p:nvCxnSpPr>
        <p:spPr>
          <a:xfrm>
            <a:off x="6629400" y="251587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705600" y="28194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0"/>
            <a:endCxn id="8" idx="2"/>
          </p:cNvCxnSpPr>
          <p:nvPr/>
        </p:nvCxnSpPr>
        <p:spPr>
          <a:xfrm flipH="1" flipV="1">
            <a:off x="8153400" y="2821305"/>
            <a:ext cx="32385" cy="836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2"/>
            <a:endCxn id="6" idx="2"/>
          </p:cNvCxnSpPr>
          <p:nvPr/>
        </p:nvCxnSpPr>
        <p:spPr>
          <a:xfrm rot="5400000">
            <a:off x="7156450" y="3239770"/>
            <a:ext cx="3175" cy="2058670"/>
          </a:xfrm>
          <a:prstGeom prst="bent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86400" y="3124200"/>
            <a:ext cx="7842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GB"/>
              <a:t>start</a:t>
            </a:r>
            <a:endParaRPr lang="x-none" altLang="en-GB"/>
          </a:p>
        </p:txBody>
      </p:sp>
      <p:sp>
        <p:nvSpPr>
          <p:cNvPr id="16" name="TextBox 15"/>
          <p:cNvSpPr txBox="1"/>
          <p:nvPr/>
        </p:nvSpPr>
        <p:spPr>
          <a:xfrm>
            <a:off x="6852920" y="2084070"/>
            <a:ext cx="7493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GB"/>
              <a:t>stop</a:t>
            </a:r>
            <a:endParaRPr lang="x-none" altLang="en-GB"/>
          </a:p>
        </p:txBody>
      </p:sp>
      <p:sp>
        <p:nvSpPr>
          <p:cNvPr id="17" name="TextBox 16"/>
          <p:cNvSpPr txBox="1"/>
          <p:nvPr/>
        </p:nvSpPr>
        <p:spPr>
          <a:xfrm>
            <a:off x="6705600" y="3048000"/>
            <a:ext cx="7493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GB"/>
              <a:t>stop</a:t>
            </a:r>
            <a:endParaRPr lang="x-none" altLang="en-GB"/>
          </a:p>
        </p:txBody>
      </p:sp>
      <p:sp>
        <p:nvSpPr>
          <p:cNvPr id="18" name="TextBox 17"/>
          <p:cNvSpPr txBox="1"/>
          <p:nvPr/>
        </p:nvSpPr>
        <p:spPr>
          <a:xfrm>
            <a:off x="7924800" y="3048000"/>
            <a:ext cx="7493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GB"/>
              <a:t>stop</a:t>
            </a:r>
            <a:endParaRPr lang="x-none" alt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单线程和多线程</a:t>
            </a:r>
            <a:endParaRPr lang="x-none" alt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x-none" altLang="en-GB"/>
              <a:t>单线程执行流程</a:t>
            </a:r>
            <a:endParaRPr lang="x-none" altLang="en-GB"/>
          </a:p>
        </p:txBody>
      </p:sp>
      <p:pic>
        <p:nvPicPr>
          <p:cNvPr id="6" name="Content Placeholder 5" descr="single.thread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7200" y="2995295"/>
            <a:ext cx="4040505" cy="23101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x-none" altLang="en-GB"/>
              <a:t>多线程执行流程</a:t>
            </a:r>
            <a:endParaRPr lang="x-none" altLang="en-GB"/>
          </a:p>
        </p:txBody>
      </p:sp>
      <p:pic>
        <p:nvPicPr>
          <p:cNvPr id="11" name="Content Placeholder 10" descr="multi.threads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760595" y="3331210"/>
            <a:ext cx="3810000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如何实现线程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GB"/>
              <a:t>通过继承Thread的类</a:t>
            </a:r>
            <a:endParaRPr lang="x-none" altLang="en-GB"/>
          </a:p>
          <a:p>
            <a:pPr lvl="1"/>
            <a:r>
              <a:rPr lang="x-none" altLang="en-GB"/>
              <a:t>覆写run（）方法</a:t>
            </a:r>
            <a:endParaRPr lang="x-none" altLang="en-GB"/>
          </a:p>
          <a:p>
            <a:pPr lvl="1"/>
            <a:r>
              <a:rPr lang="x-none" altLang="en-GB"/>
              <a:t>申请一个Thread的变量</a:t>
            </a:r>
            <a:endParaRPr lang="x-none" altLang="en-GB"/>
          </a:p>
          <a:p>
            <a:pPr lvl="1"/>
            <a:r>
              <a:rPr lang="x-none" altLang="en-GB"/>
              <a:t>通过start（）方法运行</a:t>
            </a:r>
            <a:endParaRPr lang="x-none" altLang="en-GB"/>
          </a:p>
          <a:p>
            <a:pPr lvl="0"/>
            <a:r>
              <a:rPr lang="x-none" altLang="en-GB"/>
              <a:t>通过实现runnable这个接口</a:t>
            </a:r>
            <a:endParaRPr lang="x-none" altLang="en-GB"/>
          </a:p>
          <a:p>
            <a:pPr lvl="1"/>
            <a:r>
              <a:rPr lang="x-none" altLang="en-GB"/>
              <a:t>实现run（）方法</a:t>
            </a:r>
            <a:endParaRPr lang="x-none" altLang="en-GB"/>
          </a:p>
          <a:p>
            <a:pPr lvl="1"/>
            <a:r>
              <a:rPr lang="x-none" altLang="en-GB"/>
              <a:t>实例化一个Thread的实例</a:t>
            </a:r>
            <a:endParaRPr lang="x-none" altLang="en-GB"/>
          </a:p>
          <a:p>
            <a:pPr lvl="1"/>
            <a:r>
              <a:rPr lang="x-none" altLang="en-GB"/>
              <a:t>通过start（）方法运行</a:t>
            </a:r>
            <a:endParaRPr lang="x-none" alt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共享资源的访问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GB"/>
              <a:t>公共的数据和代码区域的访问</a:t>
            </a:r>
            <a:endParaRPr lang="x-none" altLang="en-GB"/>
          </a:p>
          <a:p>
            <a:pPr lvl="1"/>
            <a:r>
              <a:rPr lang="x-none" altLang="en-GB"/>
              <a:t>使用synchronized对临界区进行加锁访问</a:t>
            </a:r>
            <a:endParaRPr lang="x-none" altLang="en-GB"/>
          </a:p>
          <a:p>
            <a:pPr lvl="1"/>
            <a:r>
              <a:rPr lang="x-none" altLang="en-GB"/>
              <a:t>synchronized的作用域</a:t>
            </a:r>
            <a:endParaRPr lang="x-none" altLang="en-GB"/>
          </a:p>
          <a:p>
            <a:pPr lvl="2"/>
            <a:r>
              <a:rPr lang="x-none" altLang="en-GB"/>
              <a:t>对象 ( 临界区和普通方法）</a:t>
            </a:r>
            <a:endParaRPr lang="x-none" altLang="en-GB"/>
          </a:p>
          <a:p>
            <a:pPr lvl="2"/>
            <a:r>
              <a:rPr lang="x-none" altLang="en-GB"/>
              <a:t>类 （静态方法）</a:t>
            </a:r>
            <a:endParaRPr lang="x-none" alt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总结</a:t>
            </a:r>
            <a:endParaRPr lang="x-none" alt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GB"/>
              <a:t>线程的引入，使程序的执行不再是线性的唯一执行顺序，而是多个线程之间并发的乱序执行。</a:t>
            </a:r>
            <a:endParaRPr lang="x-none" altLang="en-GB"/>
          </a:p>
          <a:p>
            <a:r>
              <a:rPr lang="x-none" altLang="en-GB"/>
              <a:t>线程的实现方法是继承Thread的类或者实现runnable接口。</a:t>
            </a:r>
            <a:endParaRPr lang="x-none" altLang="en-GB"/>
          </a:p>
          <a:p>
            <a:r>
              <a:rPr lang="x-none" altLang="en-GB"/>
              <a:t> 实现共享资源的互斥访问通过synchronized关键字。</a:t>
            </a:r>
            <a:endParaRPr lang="x-none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al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Kingsoft Office WPP</Application>
  <PresentationFormat>全屏显示(4:3)</PresentationFormat>
  <Paragraphs>77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Kalup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Kenan Hadžić</dc:creator>
  <cp:lastModifiedBy>ocean</cp:lastModifiedBy>
  <cp:revision>54</cp:revision>
  <dcterms:created xsi:type="dcterms:W3CDTF">2016-05-04T14:18:13Z</dcterms:created>
  <dcterms:modified xsi:type="dcterms:W3CDTF">2016-05-04T14:18:13Z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0yrpSM7rkg31648.ppt</vt:lpwstr>
  </property>
  <property fmtid="{D5CDD505-2E9C-101B-9397-08002B2CF9AE}" pid="3" name="fileid">
    <vt:lpwstr>508798</vt:lpwstr>
  </property>
  <property fmtid="{D5CDD505-2E9C-101B-9397-08002B2CF9AE}" pid="4" name="KSOProductBuildVer">
    <vt:lpwstr>2057-10.1.0.5503</vt:lpwstr>
  </property>
</Properties>
</file>