
<file path=[Content_Types].xml><?xml version="1.0" encoding="utf-8"?>
<Types xmlns="http://schemas.openxmlformats.org/package/2006/content-types">
  <Default ContentType="application/x-fontdata" Extension="fntdata"/>
  <Default ContentType="image/gif" Extension="gif"/>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x="18288000" cy="10287000"/>
  <p:notesSz cx="6858000" cy="9144000"/>
  <p:embeddedFontLst>
    <p:embeddedFont>
      <p:font typeface="DM Sans Bold" charset="1" panose="00000000000000000000"/>
      <p:regular r:id="rId22"/>
    </p:embeddedFont>
    <p:embeddedFont>
      <p:font typeface="DM Sans" charset="1" panose="00000000000000000000"/>
      <p:regular r:id="rId23"/>
    </p:embeddedFont>
    <p:embeddedFont>
      <p:font typeface="Open Sans Light" charset="1" panose="020B0306030504020204"/>
      <p:regular r:id="rId24"/>
    </p:embeddedFont>
    <p:embeddedFont>
      <p:font typeface="Open Sans Bold" charset="1" panose="020B0806030504020204"/>
      <p:regular r:id="rId25"/>
    </p:embeddedFont>
    <p:embeddedFont>
      <p:font typeface="Cloud" charset="1" panose="02000000000000000000"/>
      <p:regular r:id="rId26"/>
    </p:embeddedFont>
    <p:embeddedFont>
      <p:font typeface="Canva Sans" charset="1" panose="020B0503030501040103"/>
      <p:regular r:id="rId27"/>
    </p:embeddedFont>
    <p:embeddedFont>
      <p:font typeface="Canva Sans Bold" charset="1" panose="020B0803030501040103"/>
      <p:regular r:id="rId2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11" Target="../media/image10.png" Type="http://schemas.openxmlformats.org/officeDocument/2006/relationships/image"/><Relationship Id="rId12" Target="../media/image11.svg" Type="http://schemas.openxmlformats.org/officeDocument/2006/relationships/image"/><Relationship Id="rId13" Target="../media/image12.png" Type="http://schemas.openxmlformats.org/officeDocument/2006/relationships/image"/><Relationship Id="rId14" Target="../media/image13.svg" Type="http://schemas.openxmlformats.org/officeDocument/2006/relationships/image"/><Relationship Id="rId15" Target="../media/image14.png" Type="http://schemas.openxmlformats.org/officeDocument/2006/relationships/image"/><Relationship Id="rId16" Target="../media/image15.svg" Type="http://schemas.openxmlformats.org/officeDocument/2006/relationships/image"/><Relationship Id="rId17" Target="../media/image16.png" Type="http://schemas.openxmlformats.org/officeDocument/2006/relationships/image"/><Relationship Id="rId18" Target="../media/image17.svg" Type="http://schemas.openxmlformats.org/officeDocument/2006/relationships/image"/><Relationship Id="rId19" Target="../media/image18.png" Type="http://schemas.openxmlformats.org/officeDocument/2006/relationships/image"/><Relationship Id="rId2" Target="../media/image1.png" Type="http://schemas.openxmlformats.org/officeDocument/2006/relationships/image"/><Relationship Id="rId20" Target="../media/image19.svg" Type="http://schemas.openxmlformats.org/officeDocument/2006/relationships/image"/><Relationship Id="rId21" Target="../media/image20.png" Type="http://schemas.openxmlformats.org/officeDocument/2006/relationships/image"/><Relationship Id="rId22" Target="../media/image21.svg" Type="http://schemas.openxmlformats.org/officeDocument/2006/relationships/image"/><Relationship Id="rId23" Target="../media/image22.png" Type="http://schemas.openxmlformats.org/officeDocument/2006/relationships/image"/><Relationship Id="rId24" Target="../media/image23.svg" Type="http://schemas.openxmlformats.org/officeDocument/2006/relationships/image"/><Relationship Id="rId25" Target="../media/image24.png" Type="http://schemas.openxmlformats.org/officeDocument/2006/relationships/image"/><Relationship Id="rId26" Target="../media/image25.svg" Type="http://schemas.openxmlformats.org/officeDocument/2006/relationships/image"/><Relationship Id="rId27" Target="../media/image26.png" Type="http://schemas.openxmlformats.org/officeDocument/2006/relationships/image"/><Relationship Id="rId28" Target="../media/image27.svg" Type="http://schemas.openxmlformats.org/officeDocument/2006/relationships/image"/><Relationship Id="rId29" Target="../media/image28.png" Type="http://schemas.openxmlformats.org/officeDocument/2006/relationships/image"/><Relationship Id="rId3" Target="../media/image2.png" Type="http://schemas.openxmlformats.org/officeDocument/2006/relationships/image"/><Relationship Id="rId30" Target="../media/image29.sv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8.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6.png" Type="http://schemas.openxmlformats.org/officeDocument/2006/relationships/image"/><Relationship Id="rId4" Target="../media/image27.svg" Type="http://schemas.openxmlformats.org/officeDocument/2006/relationships/image"/><Relationship Id="rId5" Target="../media/image47.png" Type="http://schemas.openxmlformats.org/officeDocument/2006/relationships/image"/><Relationship Id="rId6" Target="../media/image48.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49.jpe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50.png" Type="http://schemas.openxmlformats.org/officeDocument/2006/relationships/image"/><Relationship Id="rId4" Target="../media/image51.svg" Type="http://schemas.openxmlformats.org/officeDocument/2006/relationships/image"/><Relationship Id="rId5" Target="../media/image52.jpeg" Type="http://schemas.openxmlformats.org/officeDocument/2006/relationships/image"/><Relationship Id="rId6" Target="../media/image53.png" Type="http://schemas.openxmlformats.org/officeDocument/2006/relationships/image"/><Relationship Id="rId7" Target="../media/image54.png" Type="http://schemas.openxmlformats.org/officeDocument/2006/relationships/image"/><Relationship Id="rId8" Target="../media/image55.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svg" Type="http://schemas.openxmlformats.org/officeDocument/2006/relationships/image"/><Relationship Id="rId11" Target="../media/image12.png" Type="http://schemas.openxmlformats.org/officeDocument/2006/relationships/image"/><Relationship Id="rId12" Target="../media/image13.svg" Type="http://schemas.openxmlformats.org/officeDocument/2006/relationships/image"/><Relationship Id="rId13" Target="../media/image14.png" Type="http://schemas.openxmlformats.org/officeDocument/2006/relationships/image"/><Relationship Id="rId14" Target="../media/image15.svg" Type="http://schemas.openxmlformats.org/officeDocument/2006/relationships/image"/><Relationship Id="rId15" Target="../media/image16.png" Type="http://schemas.openxmlformats.org/officeDocument/2006/relationships/image"/><Relationship Id="rId16" Target="../media/image17.svg" Type="http://schemas.openxmlformats.org/officeDocument/2006/relationships/image"/><Relationship Id="rId17" Target="../media/image18.png" Type="http://schemas.openxmlformats.org/officeDocument/2006/relationships/image"/><Relationship Id="rId18" Target="../media/image19.svg" Type="http://schemas.openxmlformats.org/officeDocument/2006/relationships/image"/><Relationship Id="rId19" Target="../media/image20.png" Type="http://schemas.openxmlformats.org/officeDocument/2006/relationships/image"/><Relationship Id="rId2" Target="../media/image1.png" Type="http://schemas.openxmlformats.org/officeDocument/2006/relationships/image"/><Relationship Id="rId20" Target="../media/image21.svg" Type="http://schemas.openxmlformats.org/officeDocument/2006/relationships/image"/><Relationship Id="rId21" Target="../media/image22.png" Type="http://schemas.openxmlformats.org/officeDocument/2006/relationships/image"/><Relationship Id="rId22" Target="../media/image23.svg" Type="http://schemas.openxmlformats.org/officeDocument/2006/relationships/image"/><Relationship Id="rId23" Target="../media/image24.png" Type="http://schemas.openxmlformats.org/officeDocument/2006/relationships/image"/><Relationship Id="rId24" Target="../media/image25.svg" Type="http://schemas.openxmlformats.org/officeDocument/2006/relationships/image"/><Relationship Id="rId25" Target="../media/image26.png" Type="http://schemas.openxmlformats.org/officeDocument/2006/relationships/image"/><Relationship Id="rId26" Target="../media/image27.svg" Type="http://schemas.openxmlformats.org/officeDocument/2006/relationships/image"/><Relationship Id="rId27" Target="../media/image28.png" Type="http://schemas.openxmlformats.org/officeDocument/2006/relationships/image"/><Relationship Id="rId28" Target="../media/image29.sv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8.png" Type="http://schemas.openxmlformats.org/officeDocument/2006/relationships/image"/><Relationship Id="rId8" Target="../media/image9.svg" Type="http://schemas.openxmlformats.org/officeDocument/2006/relationships/image"/><Relationship Id="rId9" Target="../media/image10.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5.svg" Type="http://schemas.openxmlformats.org/officeDocument/2006/relationships/image"/><Relationship Id="rId11" Target="../media/image20.png" Type="http://schemas.openxmlformats.org/officeDocument/2006/relationships/image"/><Relationship Id="rId12" Target="../media/image21.svg" Type="http://schemas.openxmlformats.org/officeDocument/2006/relationships/image"/><Relationship Id="rId13" Target="../media/image24.png" Type="http://schemas.openxmlformats.org/officeDocument/2006/relationships/image"/><Relationship Id="rId14" Target="../media/image25.svg" Type="http://schemas.openxmlformats.org/officeDocument/2006/relationships/image"/><Relationship Id="rId15" Target="../media/image28.png" Type="http://schemas.openxmlformats.org/officeDocument/2006/relationships/image"/><Relationship Id="rId16" Target="../media/image29.svg" Type="http://schemas.openxmlformats.org/officeDocument/2006/relationships/image"/><Relationship Id="rId2" Target="../media/image1.png" Type="http://schemas.openxmlformats.org/officeDocument/2006/relationships/image"/><Relationship Id="rId3" Target="../media/image56.png" Type="http://schemas.openxmlformats.org/officeDocument/2006/relationships/image"/><Relationship Id="rId4" Target="../media/image57.sv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 Id="rId7" Target="../media/image10.png" Type="http://schemas.openxmlformats.org/officeDocument/2006/relationships/image"/><Relationship Id="rId8" Target="../media/image11.svg" Type="http://schemas.openxmlformats.org/officeDocument/2006/relationships/image"/><Relationship Id="rId9" Target="../media/image14.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0.png" Type="http://schemas.openxmlformats.org/officeDocument/2006/relationships/image"/><Relationship Id="rId4" Target="../media/image21.svg" Type="http://schemas.openxmlformats.org/officeDocument/2006/relationships/image"/><Relationship Id="rId5" Target="../media/image58.png" Type="http://schemas.openxmlformats.org/officeDocument/2006/relationships/image"/><Relationship Id="rId6" Target="../media/image59.sv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svg" Type="http://schemas.openxmlformats.org/officeDocument/2006/relationships/image"/><Relationship Id="rId11" Target="../media/image12.png" Type="http://schemas.openxmlformats.org/officeDocument/2006/relationships/image"/><Relationship Id="rId12" Target="../media/image13.svg" Type="http://schemas.openxmlformats.org/officeDocument/2006/relationships/image"/><Relationship Id="rId13" Target="../media/image14.png" Type="http://schemas.openxmlformats.org/officeDocument/2006/relationships/image"/><Relationship Id="rId14" Target="../media/image15.svg" Type="http://schemas.openxmlformats.org/officeDocument/2006/relationships/image"/><Relationship Id="rId15" Target="../media/image16.png" Type="http://schemas.openxmlformats.org/officeDocument/2006/relationships/image"/><Relationship Id="rId16" Target="../media/image17.svg" Type="http://schemas.openxmlformats.org/officeDocument/2006/relationships/image"/><Relationship Id="rId17" Target="../media/image18.png" Type="http://schemas.openxmlformats.org/officeDocument/2006/relationships/image"/><Relationship Id="rId18" Target="../media/image19.svg" Type="http://schemas.openxmlformats.org/officeDocument/2006/relationships/image"/><Relationship Id="rId19" Target="../media/image20.png" Type="http://schemas.openxmlformats.org/officeDocument/2006/relationships/image"/><Relationship Id="rId2" Target="../media/image1.png" Type="http://schemas.openxmlformats.org/officeDocument/2006/relationships/image"/><Relationship Id="rId20" Target="../media/image21.svg" Type="http://schemas.openxmlformats.org/officeDocument/2006/relationships/image"/><Relationship Id="rId21" Target="../media/image22.png" Type="http://schemas.openxmlformats.org/officeDocument/2006/relationships/image"/><Relationship Id="rId22" Target="../media/image23.svg" Type="http://schemas.openxmlformats.org/officeDocument/2006/relationships/image"/><Relationship Id="rId23" Target="../media/image24.png" Type="http://schemas.openxmlformats.org/officeDocument/2006/relationships/image"/><Relationship Id="rId24" Target="../media/image25.svg" Type="http://schemas.openxmlformats.org/officeDocument/2006/relationships/image"/><Relationship Id="rId25" Target="../media/image26.png" Type="http://schemas.openxmlformats.org/officeDocument/2006/relationships/image"/><Relationship Id="rId26" Target="../media/image27.svg" Type="http://schemas.openxmlformats.org/officeDocument/2006/relationships/image"/><Relationship Id="rId27" Target="../media/image28.png" Type="http://schemas.openxmlformats.org/officeDocument/2006/relationships/image"/><Relationship Id="rId28" Target="../media/image29.sv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8.png" Type="http://schemas.openxmlformats.org/officeDocument/2006/relationships/image"/><Relationship Id="rId8" Target="../media/image9.svg" Type="http://schemas.openxmlformats.org/officeDocument/2006/relationships/image"/><Relationship Id="rId9" Target="../media/image10.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5.svg" Type="http://schemas.openxmlformats.org/officeDocument/2006/relationships/image"/><Relationship Id="rId11" Target="../media/image20.png" Type="http://schemas.openxmlformats.org/officeDocument/2006/relationships/image"/><Relationship Id="rId12" Target="../media/image21.svg" Type="http://schemas.openxmlformats.org/officeDocument/2006/relationships/image"/><Relationship Id="rId13" Target="../media/image26.png" Type="http://schemas.openxmlformats.org/officeDocument/2006/relationships/image"/><Relationship Id="rId14" Target="../media/image27.svg" Type="http://schemas.openxmlformats.org/officeDocument/2006/relationships/image"/><Relationship Id="rId2" Target="../media/image1.png" Type="http://schemas.openxmlformats.org/officeDocument/2006/relationships/image"/><Relationship Id="rId3" Target="../media/image30.png" Type="http://schemas.openxmlformats.org/officeDocument/2006/relationships/image"/><Relationship Id="rId4" Target="../media/image31.sv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 Id="rId7" Target="../media/image10.png" Type="http://schemas.openxmlformats.org/officeDocument/2006/relationships/image"/><Relationship Id="rId8" Target="../media/image11.svg" Type="http://schemas.openxmlformats.org/officeDocument/2006/relationships/image"/><Relationship Id="rId9" Target="../media/image14.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9.svg" Type="http://schemas.openxmlformats.org/officeDocument/2006/relationships/image"/><Relationship Id="rId2" Target="../media/image1.pn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16.png" Type="http://schemas.openxmlformats.org/officeDocument/2006/relationships/image"/><Relationship Id="rId6" Target="../media/image17.svg" Type="http://schemas.openxmlformats.org/officeDocument/2006/relationships/image"/><Relationship Id="rId7" Target="../media/image24.png" Type="http://schemas.openxmlformats.org/officeDocument/2006/relationships/image"/><Relationship Id="rId8" Target="../media/image25.svg" Type="http://schemas.openxmlformats.org/officeDocument/2006/relationships/image"/><Relationship Id="rId9" Target="../media/image28.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0.png" Type="http://schemas.openxmlformats.org/officeDocument/2006/relationships/image"/><Relationship Id="rId4" Target="../media/image11.svg" Type="http://schemas.openxmlformats.org/officeDocument/2006/relationships/image"/><Relationship Id="rId5" Target="../media/image32.jpeg" Type="http://schemas.openxmlformats.org/officeDocument/2006/relationships/image"/><Relationship Id="rId6" Target="../media/image24.png" Type="http://schemas.openxmlformats.org/officeDocument/2006/relationships/image"/><Relationship Id="rId7" Target="../media/image25.svg" Type="http://schemas.openxmlformats.org/officeDocument/2006/relationships/image"/><Relationship Id="rId8" Target="../media/image20.png" Type="http://schemas.openxmlformats.org/officeDocument/2006/relationships/image"/><Relationship Id="rId9" Target="../media/image21.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0.png" Type="http://schemas.openxmlformats.org/officeDocument/2006/relationships/image"/><Relationship Id="rId4" Target="../media/image21.svg" Type="http://schemas.openxmlformats.org/officeDocument/2006/relationships/image"/><Relationship Id="rId5" Target="../media/image33.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0.png" Type="http://schemas.openxmlformats.org/officeDocument/2006/relationships/image"/><Relationship Id="rId4" Target="../media/image21.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34.png" Type="http://schemas.openxmlformats.org/officeDocument/2006/relationships/image"/><Relationship Id="rId4" Target="../media/image35.svg" Type="http://schemas.openxmlformats.org/officeDocument/2006/relationships/image"/><Relationship Id="rId5" Target="../media/image20.png" Type="http://schemas.openxmlformats.org/officeDocument/2006/relationships/image"/><Relationship Id="rId6" Target="../media/image21.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0.png" Type="http://schemas.openxmlformats.org/officeDocument/2006/relationships/image"/><Relationship Id="rId4" Target="../media/image21.svg" Type="http://schemas.openxmlformats.org/officeDocument/2006/relationships/image"/><Relationship Id="rId5" Target="../media/image36.png" Type="http://schemas.openxmlformats.org/officeDocument/2006/relationships/image"/><Relationship Id="rId6" Target="../media/image37.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5.png" Type="http://schemas.openxmlformats.org/officeDocument/2006/relationships/image"/><Relationship Id="rId11" Target="../media/image46.svg" Type="http://schemas.openxmlformats.org/officeDocument/2006/relationships/image"/><Relationship Id="rId2" Target="../media/image1.png" Type="http://schemas.openxmlformats.org/officeDocument/2006/relationships/image"/><Relationship Id="rId3" Target="../media/image38.png" Type="http://schemas.openxmlformats.org/officeDocument/2006/relationships/image"/><Relationship Id="rId4" Target="../media/image39.png" Type="http://schemas.openxmlformats.org/officeDocument/2006/relationships/image"/><Relationship Id="rId5" Target="../media/image40.png" Type="http://schemas.openxmlformats.org/officeDocument/2006/relationships/image"/><Relationship Id="rId6" Target="../media/image41.png" Type="http://schemas.openxmlformats.org/officeDocument/2006/relationships/image"/><Relationship Id="rId7" Target="../media/image42.svg" Type="http://schemas.openxmlformats.org/officeDocument/2006/relationships/image"/><Relationship Id="rId8" Target="../media/image43.gif" Type="http://schemas.openxmlformats.org/officeDocument/2006/relationships/image"/><Relationship Id="rId9" Target="../media/image44.gif"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6030709" y="9258300"/>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4236705" y="6409875"/>
            <a:ext cx="724985" cy="920616"/>
          </a:xfrm>
          <a:custGeom>
            <a:avLst/>
            <a:gdLst/>
            <a:ahLst/>
            <a:cxnLst/>
            <a:rect r="r" b="b" t="t" l="l"/>
            <a:pathLst>
              <a:path h="920616" w="724985">
                <a:moveTo>
                  <a:pt x="0" y="0"/>
                </a:moveTo>
                <a:lnTo>
                  <a:pt x="724986" y="0"/>
                </a:lnTo>
                <a:lnTo>
                  <a:pt x="724986" y="920616"/>
                </a:lnTo>
                <a:lnTo>
                  <a:pt x="0" y="92061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false" flipV="false" rot="0">
            <a:off x="14215205"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0">
            <a:off x="12686214" y="-2578193"/>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9" id="9"/>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10" id="10"/>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
        <p:nvSpPr>
          <p:cNvPr name="Freeform 11" id="11"/>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a:ln cap="sq">
            <a:noFill/>
            <a:prstDash val="solid"/>
            <a:miter/>
          </a:ln>
        </p:spPr>
      </p:sp>
      <p:sp>
        <p:nvSpPr>
          <p:cNvPr name="Freeform 12" id="12"/>
          <p:cNvSpPr/>
          <p:nvPr/>
        </p:nvSpPr>
        <p:spPr>
          <a:xfrm flipH="false" flipV="false" rot="0">
            <a:off x="4831481" y="-16265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a:ln cap="sq">
            <a:noFill/>
            <a:prstDash val="solid"/>
            <a:miter/>
          </a:ln>
        </p:spPr>
      </p:sp>
      <p:sp>
        <p:nvSpPr>
          <p:cNvPr name="Freeform 13" id="13"/>
          <p:cNvSpPr/>
          <p:nvPr/>
        </p:nvSpPr>
        <p:spPr>
          <a:xfrm flipH="false" flipV="false" rot="0">
            <a:off x="17259300" y="2262342"/>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a:ln cap="sq">
            <a:noFill/>
            <a:prstDash val="solid"/>
            <a:miter/>
          </a:ln>
        </p:spPr>
      </p:sp>
      <p:sp>
        <p:nvSpPr>
          <p:cNvPr name="Freeform 14" id="14"/>
          <p:cNvSpPr/>
          <p:nvPr/>
        </p:nvSpPr>
        <p:spPr>
          <a:xfrm flipH="false" flipV="false" rot="0">
            <a:off x="2570549"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a:ln cap="sq">
            <a:noFill/>
            <a:prstDash val="solid"/>
            <a:miter/>
          </a:ln>
        </p:spPr>
      </p:sp>
      <p:sp>
        <p:nvSpPr>
          <p:cNvPr name="Freeform 15" id="15"/>
          <p:cNvSpPr/>
          <p:nvPr/>
        </p:nvSpPr>
        <p:spPr>
          <a:xfrm flipH="false" flipV="false" rot="-5282649">
            <a:off x="16440369" y="6970869"/>
            <a:ext cx="3382987" cy="1154444"/>
          </a:xfrm>
          <a:custGeom>
            <a:avLst/>
            <a:gdLst/>
            <a:ahLst/>
            <a:cxnLst/>
            <a:rect r="r" b="b" t="t" l="l"/>
            <a:pathLst>
              <a:path h="1154444" w="3382987">
                <a:moveTo>
                  <a:pt x="0" y="0"/>
                </a:moveTo>
                <a:lnTo>
                  <a:pt x="3382987" y="0"/>
                </a:lnTo>
                <a:lnTo>
                  <a:pt x="3382987" y="1154445"/>
                </a:lnTo>
                <a:lnTo>
                  <a:pt x="0" y="1154445"/>
                </a:lnTo>
                <a:lnTo>
                  <a:pt x="0" y="0"/>
                </a:lnTo>
                <a:close/>
              </a:path>
            </a:pathLst>
          </a:custGeom>
          <a:blipFill>
            <a:blip r:embed="rId27">
              <a:extLst>
                <a:ext uri="{96DAC541-7B7A-43D3-8B79-37D633B846F1}">
                  <asvg:svgBlip xmlns:asvg="http://schemas.microsoft.com/office/drawing/2016/SVG/main" r:embed="rId28"/>
                </a:ext>
              </a:extLst>
            </a:blip>
            <a:stretch>
              <a:fillRect l="0" t="0" r="0" b="0"/>
            </a:stretch>
          </a:blipFill>
          <a:ln cap="sq">
            <a:noFill/>
            <a:prstDash val="solid"/>
            <a:miter/>
          </a:ln>
        </p:spPr>
      </p:sp>
      <p:sp>
        <p:nvSpPr>
          <p:cNvPr name="Freeform 16" id="16"/>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29">
              <a:extLst>
                <a:ext uri="{96DAC541-7B7A-43D3-8B79-37D633B846F1}">
                  <asvg:svgBlip xmlns:asvg="http://schemas.microsoft.com/office/drawing/2016/SVG/main" r:embed="rId30"/>
                </a:ext>
              </a:extLst>
            </a:blip>
            <a:stretch>
              <a:fillRect l="0" t="0" r="0" b="0"/>
            </a:stretch>
          </a:blipFill>
          <a:ln cap="sq">
            <a:noFill/>
            <a:prstDash val="solid"/>
            <a:miter/>
          </a:ln>
        </p:spPr>
      </p:sp>
      <p:sp>
        <p:nvSpPr>
          <p:cNvPr name="TextBox 17" id="17"/>
          <p:cNvSpPr txBox="true"/>
          <p:nvPr/>
        </p:nvSpPr>
        <p:spPr>
          <a:xfrm rot="0">
            <a:off x="3688802" y="3147735"/>
            <a:ext cx="10910396" cy="3178586"/>
          </a:xfrm>
          <a:prstGeom prst="rect">
            <a:avLst/>
          </a:prstGeom>
        </p:spPr>
        <p:txBody>
          <a:bodyPr anchor="t" rtlCol="false" tIns="0" lIns="0" bIns="0" rIns="0">
            <a:spAutoFit/>
          </a:bodyPr>
          <a:lstStyle/>
          <a:p>
            <a:pPr algn="ctr">
              <a:lnSpc>
                <a:spcPts val="12218"/>
              </a:lnSpc>
            </a:pPr>
            <a:r>
              <a:rPr lang="en-US" sz="12998">
                <a:solidFill>
                  <a:srgbClr val="000000"/>
                </a:solidFill>
                <a:latin typeface="DM Sans Bold"/>
              </a:rPr>
              <a:t>Resume</a:t>
            </a:r>
          </a:p>
          <a:p>
            <a:pPr algn="ctr">
              <a:lnSpc>
                <a:spcPts val="12030"/>
              </a:lnSpc>
            </a:pPr>
            <a:r>
              <a:rPr lang="en-US" sz="12798">
                <a:solidFill>
                  <a:srgbClr val="000000"/>
                </a:solidFill>
                <a:latin typeface="DM Sans Bold"/>
              </a:rPr>
              <a:t>Parser</a:t>
            </a:r>
          </a:p>
        </p:txBody>
      </p:sp>
      <p:sp>
        <p:nvSpPr>
          <p:cNvPr name="TextBox 18" id="18"/>
          <p:cNvSpPr txBox="true"/>
          <p:nvPr/>
        </p:nvSpPr>
        <p:spPr>
          <a:xfrm rot="0">
            <a:off x="4914102" y="6624099"/>
            <a:ext cx="8459795" cy="577894"/>
          </a:xfrm>
          <a:prstGeom prst="rect">
            <a:avLst/>
          </a:prstGeom>
        </p:spPr>
        <p:txBody>
          <a:bodyPr anchor="t" rtlCol="false" tIns="0" lIns="0" bIns="0" rIns="0">
            <a:spAutoFit/>
          </a:bodyPr>
          <a:lstStyle/>
          <a:p>
            <a:pPr algn="ctr">
              <a:lnSpc>
                <a:spcPts val="4381"/>
              </a:lnSpc>
            </a:pPr>
            <a:r>
              <a:rPr lang="en-US" sz="4381" spc="-87">
                <a:solidFill>
                  <a:srgbClr val="000000"/>
                </a:solidFill>
                <a:latin typeface="DM Sans Bold"/>
              </a:rPr>
              <a:t>Presented by Harshit Joshi</a:t>
            </a:r>
          </a:p>
        </p:txBody>
      </p:sp>
      <p:sp>
        <p:nvSpPr>
          <p:cNvPr name="Freeform 19" id="19"/>
          <p:cNvSpPr/>
          <p:nvPr/>
        </p:nvSpPr>
        <p:spPr>
          <a:xfrm flipH="false" flipV="false" rot="0">
            <a:off x="4737926" y="2576219"/>
            <a:ext cx="724985" cy="920616"/>
          </a:xfrm>
          <a:custGeom>
            <a:avLst/>
            <a:gdLst/>
            <a:ahLst/>
            <a:cxnLst/>
            <a:rect r="r" b="b" t="t" l="l"/>
            <a:pathLst>
              <a:path h="920616" w="724985">
                <a:moveTo>
                  <a:pt x="0" y="0"/>
                </a:moveTo>
                <a:lnTo>
                  <a:pt x="724985" y="0"/>
                </a:lnTo>
                <a:lnTo>
                  <a:pt x="724985" y="920616"/>
                </a:lnTo>
                <a:lnTo>
                  <a:pt x="0" y="92061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5282649">
            <a:off x="-1027054" y="3852356"/>
            <a:ext cx="7567145" cy="2582288"/>
          </a:xfrm>
          <a:custGeom>
            <a:avLst/>
            <a:gdLst/>
            <a:ahLst/>
            <a:cxnLst/>
            <a:rect r="r" b="b" t="t" l="l"/>
            <a:pathLst>
              <a:path h="2582288" w="7567145">
                <a:moveTo>
                  <a:pt x="0" y="0"/>
                </a:moveTo>
                <a:lnTo>
                  <a:pt x="7567145" y="0"/>
                </a:lnTo>
                <a:lnTo>
                  <a:pt x="7567145" y="2582288"/>
                </a:lnTo>
                <a:lnTo>
                  <a:pt x="0" y="258228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false" rot="0">
            <a:off x="0" y="2037564"/>
            <a:ext cx="5513037" cy="6211873"/>
          </a:xfrm>
          <a:custGeom>
            <a:avLst/>
            <a:gdLst/>
            <a:ahLst/>
            <a:cxnLst/>
            <a:rect r="r" b="b" t="t" l="l"/>
            <a:pathLst>
              <a:path h="6211873" w="5513037">
                <a:moveTo>
                  <a:pt x="0" y="0"/>
                </a:moveTo>
                <a:lnTo>
                  <a:pt x="5513037" y="0"/>
                </a:lnTo>
                <a:lnTo>
                  <a:pt x="5513037" y="6211872"/>
                </a:lnTo>
                <a:lnTo>
                  <a:pt x="0" y="621187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5" id="5"/>
          <p:cNvSpPr txBox="true"/>
          <p:nvPr/>
        </p:nvSpPr>
        <p:spPr>
          <a:xfrm rot="0">
            <a:off x="7745947" y="732630"/>
            <a:ext cx="7848753" cy="2282190"/>
          </a:xfrm>
          <a:prstGeom prst="rect">
            <a:avLst/>
          </a:prstGeom>
        </p:spPr>
        <p:txBody>
          <a:bodyPr anchor="t" rtlCol="false" tIns="0" lIns="0" bIns="0" rIns="0">
            <a:spAutoFit/>
          </a:bodyPr>
          <a:lstStyle/>
          <a:p>
            <a:pPr algn="l">
              <a:lnSpc>
                <a:spcPts val="8730"/>
              </a:lnSpc>
            </a:pPr>
            <a:r>
              <a:rPr lang="en-US" sz="9000">
                <a:solidFill>
                  <a:srgbClr val="000000"/>
                </a:solidFill>
                <a:latin typeface="DM Sans Bold"/>
              </a:rPr>
              <a:t>Creation process</a:t>
            </a:r>
          </a:p>
        </p:txBody>
      </p:sp>
      <p:sp>
        <p:nvSpPr>
          <p:cNvPr name="TextBox 6" id="6"/>
          <p:cNvSpPr txBox="true"/>
          <p:nvPr/>
        </p:nvSpPr>
        <p:spPr>
          <a:xfrm rot="0">
            <a:off x="6505363" y="3201656"/>
            <a:ext cx="2367706" cy="531247"/>
          </a:xfrm>
          <a:prstGeom prst="rect">
            <a:avLst/>
          </a:prstGeom>
        </p:spPr>
        <p:txBody>
          <a:bodyPr anchor="t" rtlCol="false" tIns="0" lIns="0" bIns="0" rIns="0">
            <a:spAutoFit/>
          </a:bodyPr>
          <a:lstStyle/>
          <a:p>
            <a:pPr algn="ctr">
              <a:lnSpc>
                <a:spcPts val="4367"/>
              </a:lnSpc>
              <a:spcBef>
                <a:spcPct val="0"/>
              </a:spcBef>
            </a:pPr>
            <a:r>
              <a:rPr lang="en-US" sz="3119">
                <a:solidFill>
                  <a:srgbClr val="000000"/>
                </a:solidFill>
                <a:latin typeface="Open Sans Bold"/>
              </a:rPr>
              <a:t>pyresparser</a:t>
            </a:r>
          </a:p>
        </p:txBody>
      </p:sp>
      <p:sp>
        <p:nvSpPr>
          <p:cNvPr name="TextBox 7" id="7"/>
          <p:cNvSpPr txBox="true"/>
          <p:nvPr/>
        </p:nvSpPr>
        <p:spPr>
          <a:xfrm rot="0">
            <a:off x="9074348" y="4962842"/>
            <a:ext cx="139303" cy="323215"/>
          </a:xfrm>
          <a:prstGeom prst="rect">
            <a:avLst/>
          </a:prstGeom>
        </p:spPr>
        <p:txBody>
          <a:bodyPr anchor="t" rtlCol="false" tIns="0" lIns="0" bIns="0" rIns="0">
            <a:spAutoFit/>
          </a:bodyPr>
          <a:lstStyle/>
          <a:p>
            <a:pPr algn="ctr">
              <a:lnSpc>
                <a:spcPts val="2659"/>
              </a:lnSpc>
              <a:spcBef>
                <a:spcPct val="0"/>
              </a:spcBef>
            </a:pPr>
            <a:r>
              <a:rPr lang="en-US" sz="1899">
                <a:solidFill>
                  <a:srgbClr val="000000"/>
                </a:solidFill>
                <a:latin typeface="Open Sans Light"/>
              </a:rPr>
              <a:t>`</a:t>
            </a:r>
          </a:p>
        </p:txBody>
      </p:sp>
      <p:sp>
        <p:nvSpPr>
          <p:cNvPr name="TextBox 8" id="8"/>
          <p:cNvSpPr txBox="true"/>
          <p:nvPr/>
        </p:nvSpPr>
        <p:spPr>
          <a:xfrm rot="0">
            <a:off x="7066832" y="3890219"/>
            <a:ext cx="9206983" cy="393688"/>
          </a:xfrm>
          <a:prstGeom prst="rect">
            <a:avLst/>
          </a:prstGeom>
        </p:spPr>
        <p:txBody>
          <a:bodyPr anchor="t" rtlCol="false" tIns="0" lIns="0" bIns="0" rIns="0">
            <a:spAutoFit/>
          </a:bodyPr>
          <a:lstStyle/>
          <a:p>
            <a:pPr algn="ctr">
              <a:lnSpc>
                <a:spcPts val="3228"/>
              </a:lnSpc>
              <a:spcBef>
                <a:spcPct val="0"/>
              </a:spcBef>
            </a:pPr>
            <a:r>
              <a:rPr lang="en-US" sz="2306">
                <a:solidFill>
                  <a:srgbClr val="000000"/>
                </a:solidFill>
                <a:latin typeface="Open Sans Light"/>
              </a:rPr>
              <a:t>A simple resume parser used for extracting information from resumes</a:t>
            </a:r>
          </a:p>
        </p:txBody>
      </p:sp>
      <p:sp>
        <p:nvSpPr>
          <p:cNvPr name="TextBox 9" id="9"/>
          <p:cNvSpPr txBox="true"/>
          <p:nvPr/>
        </p:nvSpPr>
        <p:spPr>
          <a:xfrm rot="0">
            <a:off x="6505363" y="4639820"/>
            <a:ext cx="10209731" cy="354353"/>
          </a:xfrm>
          <a:prstGeom prst="rect">
            <a:avLst/>
          </a:prstGeom>
        </p:spPr>
        <p:txBody>
          <a:bodyPr anchor="t" rtlCol="false" tIns="0" lIns="0" bIns="0" rIns="0">
            <a:spAutoFit/>
          </a:bodyPr>
          <a:lstStyle/>
          <a:p>
            <a:pPr algn="ctr">
              <a:lnSpc>
                <a:spcPts val="2861"/>
              </a:lnSpc>
              <a:spcBef>
                <a:spcPct val="0"/>
              </a:spcBef>
            </a:pPr>
            <a:r>
              <a:rPr lang="en-US" sz="2044">
                <a:solidFill>
                  <a:srgbClr val="000000"/>
                </a:solidFill>
                <a:latin typeface="Open Sans Bold"/>
              </a:rPr>
              <a:t>For NLP operations we use spacy and nltk. Install them using below commands</a:t>
            </a:r>
          </a:p>
        </p:txBody>
      </p:sp>
      <p:sp>
        <p:nvSpPr>
          <p:cNvPr name="TextBox 10" id="10"/>
          <p:cNvSpPr txBox="true"/>
          <p:nvPr/>
        </p:nvSpPr>
        <p:spPr>
          <a:xfrm rot="0">
            <a:off x="7066832" y="5099912"/>
            <a:ext cx="7020749" cy="1808066"/>
          </a:xfrm>
          <a:prstGeom prst="rect">
            <a:avLst/>
          </a:prstGeom>
        </p:spPr>
        <p:txBody>
          <a:bodyPr anchor="t" rtlCol="false" tIns="0" lIns="0" bIns="0" rIns="0">
            <a:spAutoFit/>
          </a:bodyPr>
          <a:lstStyle/>
          <a:p>
            <a:pPr algn="l">
              <a:lnSpc>
                <a:spcPts val="3012"/>
              </a:lnSpc>
              <a:spcBef>
                <a:spcPct val="0"/>
              </a:spcBef>
            </a:pPr>
            <a:r>
              <a:rPr lang="en-US" sz="2151">
                <a:solidFill>
                  <a:srgbClr val="000000"/>
                </a:solidFill>
                <a:latin typeface="Open Sans Bold"/>
              </a:rPr>
              <a:t># spaCy</a:t>
            </a:r>
          </a:p>
          <a:p>
            <a:pPr algn="l">
              <a:lnSpc>
                <a:spcPts val="2861"/>
              </a:lnSpc>
              <a:spcBef>
                <a:spcPct val="0"/>
              </a:spcBef>
            </a:pPr>
            <a:r>
              <a:rPr lang="en-US" sz="2044">
                <a:solidFill>
                  <a:srgbClr val="000000"/>
                </a:solidFill>
                <a:latin typeface="Open Sans Light"/>
              </a:rPr>
              <a:t>python -m spacy download en_core_web_sm</a:t>
            </a:r>
          </a:p>
          <a:p>
            <a:pPr algn="l">
              <a:lnSpc>
                <a:spcPts val="2861"/>
              </a:lnSpc>
              <a:spcBef>
                <a:spcPct val="0"/>
              </a:spcBef>
            </a:pPr>
          </a:p>
          <a:p>
            <a:pPr algn="l">
              <a:lnSpc>
                <a:spcPts val="2861"/>
              </a:lnSpc>
              <a:spcBef>
                <a:spcPct val="0"/>
              </a:spcBef>
            </a:pPr>
            <a:r>
              <a:rPr lang="en-US" sz="2044">
                <a:solidFill>
                  <a:srgbClr val="000000"/>
                </a:solidFill>
                <a:latin typeface="Open Sans Bold"/>
              </a:rPr>
              <a:t># nltk</a:t>
            </a:r>
          </a:p>
          <a:p>
            <a:pPr algn="l">
              <a:lnSpc>
                <a:spcPts val="2861"/>
              </a:lnSpc>
              <a:spcBef>
                <a:spcPct val="0"/>
              </a:spcBef>
            </a:pPr>
            <a:r>
              <a:rPr lang="en-US" sz="2044">
                <a:solidFill>
                  <a:srgbClr val="000000"/>
                </a:solidFill>
                <a:latin typeface="Open Sans Light"/>
              </a:rPr>
              <a:t>python -m nltk.downloader words</a:t>
            </a:r>
          </a:p>
        </p:txBody>
      </p:sp>
      <p:sp>
        <p:nvSpPr>
          <p:cNvPr name="TextBox 11" id="11"/>
          <p:cNvSpPr txBox="true"/>
          <p:nvPr/>
        </p:nvSpPr>
        <p:spPr>
          <a:xfrm rot="0">
            <a:off x="6505363" y="7259987"/>
            <a:ext cx="3490397" cy="407638"/>
          </a:xfrm>
          <a:prstGeom prst="rect">
            <a:avLst/>
          </a:prstGeom>
        </p:spPr>
        <p:txBody>
          <a:bodyPr anchor="t" rtlCol="false" tIns="0" lIns="0" bIns="0" rIns="0">
            <a:spAutoFit/>
          </a:bodyPr>
          <a:lstStyle/>
          <a:p>
            <a:pPr algn="ctr">
              <a:lnSpc>
                <a:spcPts val="3313"/>
              </a:lnSpc>
              <a:spcBef>
                <a:spcPct val="0"/>
              </a:spcBef>
            </a:pPr>
            <a:r>
              <a:rPr lang="en-US" sz="2366">
                <a:solidFill>
                  <a:srgbClr val="000000"/>
                </a:solidFill>
                <a:latin typeface="Open Sans Bold"/>
              </a:rPr>
              <a:t>Supported File Formats</a:t>
            </a:r>
          </a:p>
        </p:txBody>
      </p:sp>
      <p:sp>
        <p:nvSpPr>
          <p:cNvPr name="TextBox 12" id="12"/>
          <p:cNvSpPr txBox="true"/>
          <p:nvPr/>
        </p:nvSpPr>
        <p:spPr>
          <a:xfrm rot="0">
            <a:off x="6477718" y="8188130"/>
            <a:ext cx="10385211" cy="1788938"/>
          </a:xfrm>
          <a:prstGeom prst="rect">
            <a:avLst/>
          </a:prstGeom>
        </p:spPr>
        <p:txBody>
          <a:bodyPr anchor="t" rtlCol="false" tIns="0" lIns="0" bIns="0" rIns="0">
            <a:spAutoFit/>
          </a:bodyPr>
          <a:lstStyle/>
          <a:p>
            <a:pPr algn="l">
              <a:lnSpc>
                <a:spcPts val="2861"/>
              </a:lnSpc>
            </a:pPr>
            <a:r>
              <a:rPr lang="en-US" sz="2044">
                <a:solidFill>
                  <a:srgbClr val="000000"/>
                </a:solidFill>
                <a:latin typeface="Open Sans Light"/>
              </a:rPr>
              <a:t>PDF and DOCx files are supported on all Operating Systems</a:t>
            </a:r>
          </a:p>
          <a:p>
            <a:pPr algn="l">
              <a:lnSpc>
                <a:spcPts val="2861"/>
              </a:lnSpc>
            </a:pPr>
          </a:p>
          <a:p>
            <a:pPr algn="l">
              <a:lnSpc>
                <a:spcPts val="2861"/>
              </a:lnSpc>
            </a:pPr>
            <a:r>
              <a:rPr lang="en-US" sz="2044">
                <a:solidFill>
                  <a:srgbClr val="000000"/>
                </a:solidFill>
                <a:latin typeface="Open Sans Light"/>
              </a:rPr>
              <a:t>If you want to extract DOC files you can install textract for your OS (Linux, MacOS)</a:t>
            </a:r>
          </a:p>
          <a:p>
            <a:pPr algn="l">
              <a:lnSpc>
                <a:spcPts val="2861"/>
              </a:lnSpc>
            </a:pPr>
          </a:p>
          <a:p>
            <a:pPr algn="l">
              <a:lnSpc>
                <a:spcPts val="2861"/>
              </a:lnSpc>
            </a:pPr>
            <a:r>
              <a:rPr lang="en-US" sz="2044">
                <a:solidFill>
                  <a:srgbClr val="000000"/>
                </a:solidFill>
                <a:latin typeface="Open Sans Light"/>
              </a:rPr>
              <a:t>Note: You just have to install textract (and nothing else) and doc files will get parsed easily</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1194411" y="2811416"/>
            <a:ext cx="12530617" cy="7048472"/>
          </a:xfrm>
          <a:custGeom>
            <a:avLst/>
            <a:gdLst/>
            <a:ahLst/>
            <a:cxnLst/>
            <a:rect r="r" b="b" t="t" l="l"/>
            <a:pathLst>
              <a:path h="7048472" w="12530617">
                <a:moveTo>
                  <a:pt x="0" y="0"/>
                </a:moveTo>
                <a:lnTo>
                  <a:pt x="12530616" y="0"/>
                </a:lnTo>
                <a:lnTo>
                  <a:pt x="12530616" y="7048472"/>
                </a:lnTo>
                <a:lnTo>
                  <a:pt x="0" y="7048472"/>
                </a:lnTo>
                <a:lnTo>
                  <a:pt x="0" y="0"/>
                </a:lnTo>
                <a:close/>
              </a:path>
            </a:pathLst>
          </a:custGeom>
          <a:blipFill>
            <a:blip r:embed="rId3"/>
            <a:stretch>
              <a:fillRect l="0" t="0" r="0" b="0"/>
            </a:stretch>
          </a:blipFill>
        </p:spPr>
      </p:sp>
      <p:sp>
        <p:nvSpPr>
          <p:cNvPr name="TextBox 4" id="4"/>
          <p:cNvSpPr txBox="true"/>
          <p:nvPr/>
        </p:nvSpPr>
        <p:spPr>
          <a:xfrm rot="0">
            <a:off x="886759" y="703861"/>
            <a:ext cx="14905522" cy="994130"/>
          </a:xfrm>
          <a:prstGeom prst="rect">
            <a:avLst/>
          </a:prstGeom>
        </p:spPr>
        <p:txBody>
          <a:bodyPr anchor="t" rtlCol="false" tIns="0" lIns="0" bIns="0" rIns="0">
            <a:spAutoFit/>
          </a:bodyPr>
          <a:lstStyle/>
          <a:p>
            <a:pPr algn="just">
              <a:lnSpc>
                <a:spcPts val="8097"/>
              </a:lnSpc>
            </a:pPr>
            <a:r>
              <a:rPr lang="en-US" sz="5784" u="sng">
                <a:solidFill>
                  <a:srgbClr val="000000"/>
                </a:solidFill>
                <a:latin typeface="Canva Sans Bold"/>
              </a:rPr>
              <a:t>User-Interface </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696496">
            <a:off x="10530537" y="6779341"/>
            <a:ext cx="4747048" cy="3374719"/>
          </a:xfrm>
          <a:custGeom>
            <a:avLst/>
            <a:gdLst/>
            <a:ahLst/>
            <a:cxnLst/>
            <a:rect r="r" b="b" t="t" l="l"/>
            <a:pathLst>
              <a:path h="3374719" w="4747048">
                <a:moveTo>
                  <a:pt x="0" y="0"/>
                </a:moveTo>
                <a:lnTo>
                  <a:pt x="4747047" y="0"/>
                </a:lnTo>
                <a:lnTo>
                  <a:pt x="4747047" y="3374719"/>
                </a:lnTo>
                <a:lnTo>
                  <a:pt x="0" y="337471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0" y="3181444"/>
            <a:ext cx="10627042" cy="5977711"/>
          </a:xfrm>
          <a:custGeom>
            <a:avLst/>
            <a:gdLst/>
            <a:ahLst/>
            <a:cxnLst/>
            <a:rect r="r" b="b" t="t" l="l"/>
            <a:pathLst>
              <a:path h="5977711" w="10627042">
                <a:moveTo>
                  <a:pt x="0" y="0"/>
                </a:moveTo>
                <a:lnTo>
                  <a:pt x="10627042" y="0"/>
                </a:lnTo>
                <a:lnTo>
                  <a:pt x="10627042" y="5977711"/>
                </a:lnTo>
                <a:lnTo>
                  <a:pt x="0" y="5977711"/>
                </a:lnTo>
                <a:lnTo>
                  <a:pt x="0" y="0"/>
                </a:lnTo>
                <a:close/>
              </a:path>
            </a:pathLst>
          </a:custGeom>
          <a:blipFill>
            <a:blip r:embed="rId5"/>
            <a:stretch>
              <a:fillRect l="0" t="0" r="0" b="0"/>
            </a:stretch>
          </a:blipFill>
        </p:spPr>
      </p:sp>
      <p:sp>
        <p:nvSpPr>
          <p:cNvPr name="Freeform 5" id="5"/>
          <p:cNvSpPr/>
          <p:nvPr/>
        </p:nvSpPr>
        <p:spPr>
          <a:xfrm flipH="false" flipV="false" rot="0">
            <a:off x="12380943" y="0"/>
            <a:ext cx="4651067" cy="6610219"/>
          </a:xfrm>
          <a:custGeom>
            <a:avLst/>
            <a:gdLst/>
            <a:ahLst/>
            <a:cxnLst/>
            <a:rect r="r" b="b" t="t" l="l"/>
            <a:pathLst>
              <a:path h="6610219" w="4651067">
                <a:moveTo>
                  <a:pt x="0" y="0"/>
                </a:moveTo>
                <a:lnTo>
                  <a:pt x="4651067" y="0"/>
                </a:lnTo>
                <a:lnTo>
                  <a:pt x="4651067" y="6610219"/>
                </a:lnTo>
                <a:lnTo>
                  <a:pt x="0" y="6610219"/>
                </a:lnTo>
                <a:lnTo>
                  <a:pt x="0" y="0"/>
                </a:lnTo>
                <a:close/>
              </a:path>
            </a:pathLst>
          </a:custGeom>
          <a:blipFill>
            <a:blip r:embed="rId6"/>
            <a:stretch>
              <a:fillRect l="-480" t="0" r="0" b="0"/>
            </a:stretch>
          </a:blipFill>
        </p:spPr>
      </p:sp>
      <p:sp>
        <p:nvSpPr>
          <p:cNvPr name="Freeform 6" id="6"/>
          <p:cNvSpPr/>
          <p:nvPr/>
        </p:nvSpPr>
        <p:spPr>
          <a:xfrm flipH="false" flipV="false" rot="9872582">
            <a:off x="8646935" y="1870840"/>
            <a:ext cx="3960213" cy="1118760"/>
          </a:xfrm>
          <a:custGeom>
            <a:avLst/>
            <a:gdLst/>
            <a:ahLst/>
            <a:cxnLst/>
            <a:rect r="r" b="b" t="t" l="l"/>
            <a:pathLst>
              <a:path h="1118760" w="3960213">
                <a:moveTo>
                  <a:pt x="0" y="0"/>
                </a:moveTo>
                <a:lnTo>
                  <a:pt x="3960213" y="0"/>
                </a:lnTo>
                <a:lnTo>
                  <a:pt x="3960213" y="1118760"/>
                </a:lnTo>
                <a:lnTo>
                  <a:pt x="0" y="111876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7" id="7"/>
          <p:cNvSpPr txBox="true"/>
          <p:nvPr/>
        </p:nvSpPr>
        <p:spPr>
          <a:xfrm rot="0">
            <a:off x="886759" y="607742"/>
            <a:ext cx="16372541" cy="1090249"/>
          </a:xfrm>
          <a:prstGeom prst="rect">
            <a:avLst/>
          </a:prstGeom>
        </p:spPr>
        <p:txBody>
          <a:bodyPr anchor="t" rtlCol="false" tIns="0" lIns="0" bIns="0" rIns="0">
            <a:spAutoFit/>
          </a:bodyPr>
          <a:lstStyle/>
          <a:p>
            <a:pPr algn="just">
              <a:lnSpc>
                <a:spcPts val="8894"/>
              </a:lnSpc>
            </a:pPr>
            <a:r>
              <a:rPr lang="en-US" sz="6353" u="sng">
                <a:solidFill>
                  <a:srgbClr val="000000"/>
                </a:solidFill>
                <a:latin typeface="Canva Sans Bold"/>
              </a:rPr>
              <a:t>User-Interface </a:t>
            </a:r>
          </a:p>
        </p:txBody>
      </p:sp>
      <p:sp>
        <p:nvSpPr>
          <p:cNvPr name="TextBox 8" id="8"/>
          <p:cNvSpPr txBox="true"/>
          <p:nvPr/>
        </p:nvSpPr>
        <p:spPr>
          <a:xfrm rot="655786">
            <a:off x="10828721" y="7786269"/>
            <a:ext cx="4157294" cy="1323340"/>
          </a:xfrm>
          <a:prstGeom prst="rect">
            <a:avLst/>
          </a:prstGeom>
        </p:spPr>
        <p:txBody>
          <a:bodyPr anchor="t" rtlCol="false" tIns="0" lIns="0" bIns="0" rIns="0">
            <a:spAutoFit/>
          </a:bodyPr>
          <a:lstStyle/>
          <a:p>
            <a:pPr algn="ctr">
              <a:lnSpc>
                <a:spcPts val="2659"/>
              </a:lnSpc>
              <a:spcBef>
                <a:spcPct val="0"/>
              </a:spcBef>
            </a:pPr>
            <a:r>
              <a:rPr lang="en-US" sz="1899">
                <a:solidFill>
                  <a:srgbClr val="000000"/>
                </a:solidFill>
                <a:latin typeface="Open Sans Bold"/>
              </a:rPr>
              <a:t>all the important keywords like names,mobile ,skills and experience got extracted and stored in the forrm of tables</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TextBox 3" id="3"/>
          <p:cNvSpPr txBox="true"/>
          <p:nvPr/>
        </p:nvSpPr>
        <p:spPr>
          <a:xfrm rot="0">
            <a:off x="3864059" y="3737108"/>
            <a:ext cx="10014901" cy="909320"/>
          </a:xfrm>
          <a:prstGeom prst="rect">
            <a:avLst/>
          </a:prstGeom>
        </p:spPr>
        <p:txBody>
          <a:bodyPr anchor="t" rtlCol="false" tIns="0" lIns="0" bIns="0" rIns="0">
            <a:spAutoFit/>
          </a:bodyPr>
          <a:lstStyle/>
          <a:p>
            <a:pPr algn="ctr">
              <a:lnSpc>
                <a:spcPts val="6789"/>
              </a:lnSpc>
            </a:pPr>
            <a:r>
              <a:rPr lang="en-US" sz="6999">
                <a:solidFill>
                  <a:srgbClr val="000000"/>
                </a:solidFill>
                <a:latin typeface="DM Sans Bold"/>
              </a:rPr>
              <a:t>Success cases</a:t>
            </a:r>
          </a:p>
        </p:txBody>
      </p:sp>
      <p:sp>
        <p:nvSpPr>
          <p:cNvPr name="TextBox 4" id="4"/>
          <p:cNvSpPr txBox="true"/>
          <p:nvPr/>
        </p:nvSpPr>
        <p:spPr>
          <a:xfrm rot="0">
            <a:off x="4371159" y="5254626"/>
            <a:ext cx="9844046" cy="3657600"/>
          </a:xfrm>
          <a:prstGeom prst="rect">
            <a:avLst/>
          </a:prstGeom>
        </p:spPr>
        <p:txBody>
          <a:bodyPr anchor="t" rtlCol="false" tIns="0" lIns="0" bIns="0" rIns="0">
            <a:spAutoFit/>
          </a:bodyPr>
          <a:lstStyle/>
          <a:p>
            <a:pPr algn="ctr">
              <a:lnSpc>
                <a:spcPts val="2699"/>
              </a:lnSpc>
            </a:pPr>
            <a:r>
              <a:rPr lang="en-US" sz="1999" spc="119">
                <a:solidFill>
                  <a:srgbClr val="000000"/>
                </a:solidFill>
                <a:latin typeface="DM Sans"/>
              </a:rPr>
              <a:t>Recruiting has evolved significantly over time, with the rise of job applications and the need for efficient recruitment processes. Resume parsing, a technology that automates the recruitment process, has become a valuable tool for recruiters.E nabling recruiters to find the right fit. The first known printed resume, written by Leonardo da Vinci </a:t>
            </a:r>
          </a:p>
          <a:p>
            <a:pPr algn="ctr">
              <a:lnSpc>
                <a:spcPts val="2699"/>
              </a:lnSpc>
            </a:pPr>
          </a:p>
          <a:p>
            <a:pPr algn="ctr" marL="0" indent="0" lvl="0">
              <a:lnSpc>
                <a:spcPts val="2699"/>
              </a:lnSpc>
              <a:spcBef>
                <a:spcPct val="0"/>
              </a:spcBef>
            </a:pPr>
            <a:r>
              <a:rPr lang="en-US" sz="1999" spc="119">
                <a:solidFill>
                  <a:srgbClr val="000000"/>
                </a:solidFill>
                <a:latin typeface="DM Sans"/>
              </a:rPr>
              <a:t>in 1482, contained detailed information about skills, experience, and achievements. The need for automated resume parsing emerged in the 1980s when large coranalyze resumes based on context, sentiment, and intent. These tools can match skills, job titles, and experiences to job requirements, making them a valuable tool for recruiters. </a:t>
            </a:r>
          </a:p>
        </p:txBody>
      </p:sp>
      <p:sp>
        <p:nvSpPr>
          <p:cNvPr name="TextBox 5" id="5"/>
          <p:cNvSpPr txBox="true"/>
          <p:nvPr/>
        </p:nvSpPr>
        <p:spPr>
          <a:xfrm rot="0">
            <a:off x="5213976" y="1259383"/>
            <a:ext cx="7315066" cy="2534875"/>
          </a:xfrm>
          <a:prstGeom prst="rect">
            <a:avLst/>
          </a:prstGeom>
        </p:spPr>
        <p:txBody>
          <a:bodyPr anchor="t" rtlCol="false" tIns="0" lIns="0" bIns="0" rIns="0">
            <a:spAutoFit/>
          </a:bodyPr>
          <a:lstStyle/>
          <a:p>
            <a:pPr algn="ctr">
              <a:lnSpc>
                <a:spcPts val="18952"/>
              </a:lnSpc>
            </a:pPr>
            <a:r>
              <a:rPr lang="en-US" sz="19538">
                <a:solidFill>
                  <a:srgbClr val="000000"/>
                </a:solidFill>
                <a:latin typeface="DM Sans Bold"/>
              </a:rPr>
              <a:t>95%</a:t>
            </a:r>
          </a:p>
        </p:txBody>
      </p:sp>
      <p:sp>
        <p:nvSpPr>
          <p:cNvPr name="Freeform 6" id="6"/>
          <p:cNvSpPr/>
          <p:nvPr/>
        </p:nvSpPr>
        <p:spPr>
          <a:xfrm flipH="false" flipV="false" rot="0">
            <a:off x="-2329398" y="901798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5847044" y="9882374"/>
            <a:ext cx="3296956" cy="809253"/>
          </a:xfrm>
          <a:custGeom>
            <a:avLst/>
            <a:gdLst/>
            <a:ahLst/>
            <a:cxnLst/>
            <a:rect r="r" b="b" t="t" l="l"/>
            <a:pathLst>
              <a:path h="809253" w="3296956">
                <a:moveTo>
                  <a:pt x="0" y="0"/>
                </a:moveTo>
                <a:lnTo>
                  <a:pt x="3296956" y="0"/>
                </a:lnTo>
                <a:lnTo>
                  <a:pt x="3296956" y="809252"/>
                </a:lnTo>
                <a:lnTo>
                  <a:pt x="0" y="80925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8" id="8"/>
          <p:cNvSpPr/>
          <p:nvPr/>
        </p:nvSpPr>
        <p:spPr>
          <a:xfrm flipH="false" flipV="false" rot="0">
            <a:off x="14494772" y="9017983"/>
            <a:ext cx="4427843" cy="3481392"/>
          </a:xfrm>
          <a:custGeom>
            <a:avLst/>
            <a:gdLst/>
            <a:ahLst/>
            <a:cxnLst/>
            <a:rect r="r" b="b" t="t" l="l"/>
            <a:pathLst>
              <a:path h="3481392" w="4427843">
                <a:moveTo>
                  <a:pt x="0" y="0"/>
                </a:moveTo>
                <a:lnTo>
                  <a:pt x="4427843" y="0"/>
                </a:lnTo>
                <a:lnTo>
                  <a:pt x="4427843" y="3481391"/>
                </a:lnTo>
                <a:lnTo>
                  <a:pt x="0" y="348139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9" id="9"/>
          <p:cNvSpPr/>
          <p:nvPr/>
        </p:nvSpPr>
        <p:spPr>
          <a:xfrm flipH="false" flipV="false" rot="0">
            <a:off x="-763398" y="-1534296"/>
            <a:ext cx="4899948" cy="3068592"/>
          </a:xfrm>
          <a:custGeom>
            <a:avLst/>
            <a:gdLst/>
            <a:ahLst/>
            <a:cxnLst/>
            <a:rect r="r" b="b" t="t" l="l"/>
            <a:pathLst>
              <a:path h="3068592" w="4899948">
                <a:moveTo>
                  <a:pt x="0" y="0"/>
                </a:moveTo>
                <a:lnTo>
                  <a:pt x="4899947" y="0"/>
                </a:lnTo>
                <a:lnTo>
                  <a:pt x="4899947" y="3068592"/>
                </a:lnTo>
                <a:lnTo>
                  <a:pt x="0" y="3068592"/>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10" id="10"/>
          <p:cNvSpPr/>
          <p:nvPr/>
        </p:nvSpPr>
        <p:spPr>
          <a:xfrm flipH="false" flipV="false" rot="0">
            <a:off x="12801533" y="-3053980"/>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11" id="11"/>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12" id="12"/>
          <p:cNvSpPr/>
          <p:nvPr/>
        </p:nvSpPr>
        <p:spPr>
          <a:xfrm flipH="false" flipV="false" rot="0">
            <a:off x="7495522" y="-3297794"/>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13" id="13"/>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
        <p:nvSpPr>
          <p:cNvPr name="Freeform 14" id="14"/>
          <p:cNvSpPr/>
          <p:nvPr/>
        </p:nvSpPr>
        <p:spPr>
          <a:xfrm flipH="false" flipV="false" rot="0">
            <a:off x="4861154" y="-2102294"/>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a:ln cap="sq">
            <a:noFill/>
            <a:prstDash val="solid"/>
            <a:miter/>
          </a:ln>
        </p:spPr>
      </p:sp>
      <p:sp>
        <p:nvSpPr>
          <p:cNvPr name="Freeform 15" id="15"/>
          <p:cNvSpPr/>
          <p:nvPr/>
        </p:nvSpPr>
        <p:spPr>
          <a:xfrm flipH="false" flipV="false" rot="0">
            <a:off x="17494810" y="2371030"/>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a:ln cap="sq">
            <a:noFill/>
            <a:prstDash val="solid"/>
            <a:miter/>
          </a:ln>
        </p:spPr>
      </p:sp>
      <p:sp>
        <p:nvSpPr>
          <p:cNvPr name="Freeform 16" id="16"/>
          <p:cNvSpPr/>
          <p:nvPr/>
        </p:nvSpPr>
        <p:spPr>
          <a:xfrm flipH="false" flipV="false" rot="0">
            <a:off x="2570549" y="949682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a:ln cap="sq">
            <a:noFill/>
            <a:prstDash val="solid"/>
            <a:miter/>
          </a:ln>
        </p:spPr>
      </p:sp>
      <p:sp>
        <p:nvSpPr>
          <p:cNvPr name="Freeform 17" id="17"/>
          <p:cNvSpPr/>
          <p:nvPr/>
        </p:nvSpPr>
        <p:spPr>
          <a:xfrm flipH="false" flipV="false" rot="-5282649">
            <a:off x="16596506" y="6970869"/>
            <a:ext cx="3382987" cy="1154444"/>
          </a:xfrm>
          <a:custGeom>
            <a:avLst/>
            <a:gdLst/>
            <a:ahLst/>
            <a:cxnLst/>
            <a:rect r="r" b="b" t="t" l="l"/>
            <a:pathLst>
              <a:path h="1154444" w="3382987">
                <a:moveTo>
                  <a:pt x="0" y="0"/>
                </a:moveTo>
                <a:lnTo>
                  <a:pt x="3382988" y="0"/>
                </a:lnTo>
                <a:lnTo>
                  <a:pt x="3382988" y="1154445"/>
                </a:lnTo>
                <a:lnTo>
                  <a:pt x="0" y="1154445"/>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a:ln cap="sq">
            <a:noFill/>
            <a:prstDash val="solid"/>
            <a:miter/>
          </a:ln>
        </p:spPr>
      </p:sp>
      <p:sp>
        <p:nvSpPr>
          <p:cNvPr name="Freeform 18" id="18"/>
          <p:cNvSpPr/>
          <p:nvPr/>
        </p:nvSpPr>
        <p:spPr>
          <a:xfrm flipH="false" flipV="false" rot="0">
            <a:off x="17259300" y="-971659"/>
            <a:ext cx="3104522" cy="3342688"/>
          </a:xfrm>
          <a:custGeom>
            <a:avLst/>
            <a:gdLst/>
            <a:ahLst/>
            <a:cxnLst/>
            <a:rect r="r" b="b" t="t" l="l"/>
            <a:pathLst>
              <a:path h="3342688" w="3104522">
                <a:moveTo>
                  <a:pt x="0" y="0"/>
                </a:moveTo>
                <a:lnTo>
                  <a:pt x="3104522" y="0"/>
                </a:lnTo>
                <a:lnTo>
                  <a:pt x="3104522" y="3342689"/>
                </a:lnTo>
                <a:lnTo>
                  <a:pt x="0" y="3342689"/>
                </a:lnTo>
                <a:lnTo>
                  <a:pt x="0" y="0"/>
                </a:lnTo>
                <a:close/>
              </a:path>
            </a:pathLst>
          </a:custGeom>
          <a:blipFill>
            <a:blip r:embed="rId27">
              <a:extLst>
                <a:ext uri="{96DAC541-7B7A-43D3-8B79-37D633B846F1}">
                  <asvg:svgBlip xmlns:asvg="http://schemas.microsoft.com/office/drawing/2016/SVG/main" r:embed="rId28"/>
                </a:ext>
              </a:extLst>
            </a:blip>
            <a:stretch>
              <a:fillRect l="0" t="0" r="0" b="0"/>
            </a:stretch>
          </a:blipFill>
          <a:ln cap="sq">
            <a:noFill/>
            <a:prstDash val="solid"/>
            <a:miter/>
          </a:ln>
        </p:spPr>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grpSp>
        <p:nvGrpSpPr>
          <p:cNvPr name="Group 3" id="3"/>
          <p:cNvGrpSpPr/>
          <p:nvPr/>
        </p:nvGrpSpPr>
        <p:grpSpPr>
          <a:xfrm rot="0">
            <a:off x="1028700" y="1261827"/>
            <a:ext cx="5038071" cy="3559266"/>
            <a:chOff x="0" y="0"/>
            <a:chExt cx="1048738" cy="740906"/>
          </a:xfrm>
        </p:grpSpPr>
        <p:sp>
          <p:nvSpPr>
            <p:cNvPr name="Freeform 4" id="4"/>
            <p:cNvSpPr/>
            <p:nvPr/>
          </p:nvSpPr>
          <p:spPr>
            <a:xfrm flipH="false" flipV="false" rot="0">
              <a:off x="0" y="0"/>
              <a:ext cx="1048738" cy="740906"/>
            </a:xfrm>
            <a:custGeom>
              <a:avLst/>
              <a:gdLst/>
              <a:ahLst/>
              <a:cxnLst/>
              <a:rect r="r" b="b" t="t" l="l"/>
              <a:pathLst>
                <a:path h="740906" w="1048738">
                  <a:moveTo>
                    <a:pt x="52247" y="0"/>
                  </a:moveTo>
                  <a:lnTo>
                    <a:pt x="996490" y="0"/>
                  </a:lnTo>
                  <a:cubicBezTo>
                    <a:pt x="1010347" y="0"/>
                    <a:pt x="1023636" y="5505"/>
                    <a:pt x="1033435" y="15303"/>
                  </a:cubicBezTo>
                  <a:cubicBezTo>
                    <a:pt x="1043233" y="25101"/>
                    <a:pt x="1048738" y="38390"/>
                    <a:pt x="1048738" y="52247"/>
                  </a:cubicBezTo>
                  <a:lnTo>
                    <a:pt x="1048738" y="688659"/>
                  </a:lnTo>
                  <a:cubicBezTo>
                    <a:pt x="1048738" y="717514"/>
                    <a:pt x="1025346" y="740906"/>
                    <a:pt x="996490" y="740906"/>
                  </a:cubicBezTo>
                  <a:lnTo>
                    <a:pt x="52247" y="740906"/>
                  </a:lnTo>
                  <a:cubicBezTo>
                    <a:pt x="23392" y="740906"/>
                    <a:pt x="0" y="717514"/>
                    <a:pt x="0" y="688659"/>
                  </a:cubicBezTo>
                  <a:lnTo>
                    <a:pt x="0" y="52247"/>
                  </a:lnTo>
                  <a:cubicBezTo>
                    <a:pt x="0" y="23392"/>
                    <a:pt x="23392" y="0"/>
                    <a:pt x="52247" y="0"/>
                  </a:cubicBezTo>
                  <a:close/>
                </a:path>
              </a:pathLst>
            </a:custGeom>
            <a:solidFill>
              <a:srgbClr val="8AB7E2"/>
            </a:solidFill>
            <a:ln w="19050" cap="rnd">
              <a:solidFill>
                <a:srgbClr val="000000"/>
              </a:solidFill>
              <a:prstDash val="solid"/>
              <a:round/>
            </a:ln>
          </p:spPr>
        </p:sp>
        <p:sp>
          <p:nvSpPr>
            <p:cNvPr name="TextBox 5" id="5"/>
            <p:cNvSpPr txBox="true"/>
            <p:nvPr/>
          </p:nvSpPr>
          <p:spPr>
            <a:xfrm>
              <a:off x="0" y="-38100"/>
              <a:ext cx="1048738" cy="779006"/>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1028700" y="5370657"/>
            <a:ext cx="5038071" cy="3559266"/>
            <a:chOff x="0" y="0"/>
            <a:chExt cx="1048738" cy="740906"/>
          </a:xfrm>
        </p:grpSpPr>
        <p:sp>
          <p:nvSpPr>
            <p:cNvPr name="Freeform 7" id="7"/>
            <p:cNvSpPr/>
            <p:nvPr/>
          </p:nvSpPr>
          <p:spPr>
            <a:xfrm flipH="false" flipV="false" rot="0">
              <a:off x="0" y="0"/>
              <a:ext cx="1048738" cy="740906"/>
            </a:xfrm>
            <a:custGeom>
              <a:avLst/>
              <a:gdLst/>
              <a:ahLst/>
              <a:cxnLst/>
              <a:rect r="r" b="b" t="t" l="l"/>
              <a:pathLst>
                <a:path h="740906" w="1048738">
                  <a:moveTo>
                    <a:pt x="52247" y="0"/>
                  </a:moveTo>
                  <a:lnTo>
                    <a:pt x="996490" y="0"/>
                  </a:lnTo>
                  <a:cubicBezTo>
                    <a:pt x="1010347" y="0"/>
                    <a:pt x="1023636" y="5505"/>
                    <a:pt x="1033435" y="15303"/>
                  </a:cubicBezTo>
                  <a:cubicBezTo>
                    <a:pt x="1043233" y="25101"/>
                    <a:pt x="1048738" y="38390"/>
                    <a:pt x="1048738" y="52247"/>
                  </a:cubicBezTo>
                  <a:lnTo>
                    <a:pt x="1048738" y="688659"/>
                  </a:lnTo>
                  <a:cubicBezTo>
                    <a:pt x="1048738" y="717514"/>
                    <a:pt x="1025346" y="740906"/>
                    <a:pt x="996490" y="740906"/>
                  </a:cubicBezTo>
                  <a:lnTo>
                    <a:pt x="52247" y="740906"/>
                  </a:lnTo>
                  <a:cubicBezTo>
                    <a:pt x="23392" y="740906"/>
                    <a:pt x="0" y="717514"/>
                    <a:pt x="0" y="688659"/>
                  </a:cubicBezTo>
                  <a:lnTo>
                    <a:pt x="0" y="52247"/>
                  </a:lnTo>
                  <a:cubicBezTo>
                    <a:pt x="0" y="23392"/>
                    <a:pt x="23392" y="0"/>
                    <a:pt x="52247" y="0"/>
                  </a:cubicBezTo>
                  <a:close/>
                </a:path>
              </a:pathLst>
            </a:custGeom>
            <a:solidFill>
              <a:srgbClr val="8AB7E2"/>
            </a:solidFill>
            <a:ln w="19050" cap="rnd">
              <a:solidFill>
                <a:srgbClr val="000000"/>
              </a:solidFill>
              <a:prstDash val="solid"/>
              <a:round/>
            </a:ln>
          </p:spPr>
        </p:sp>
        <p:sp>
          <p:nvSpPr>
            <p:cNvPr name="TextBox 8" id="8"/>
            <p:cNvSpPr txBox="true"/>
            <p:nvPr/>
          </p:nvSpPr>
          <p:spPr>
            <a:xfrm>
              <a:off x="0" y="-38100"/>
              <a:ext cx="1048738" cy="779006"/>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6692531" y="1261827"/>
            <a:ext cx="5038071" cy="3559266"/>
            <a:chOff x="0" y="0"/>
            <a:chExt cx="1048738" cy="740906"/>
          </a:xfrm>
        </p:grpSpPr>
        <p:sp>
          <p:nvSpPr>
            <p:cNvPr name="Freeform 10" id="10"/>
            <p:cNvSpPr/>
            <p:nvPr/>
          </p:nvSpPr>
          <p:spPr>
            <a:xfrm flipH="false" flipV="false" rot="0">
              <a:off x="0" y="0"/>
              <a:ext cx="1048738" cy="740906"/>
            </a:xfrm>
            <a:custGeom>
              <a:avLst/>
              <a:gdLst/>
              <a:ahLst/>
              <a:cxnLst/>
              <a:rect r="r" b="b" t="t" l="l"/>
              <a:pathLst>
                <a:path h="740906" w="1048738">
                  <a:moveTo>
                    <a:pt x="52247" y="0"/>
                  </a:moveTo>
                  <a:lnTo>
                    <a:pt x="996490" y="0"/>
                  </a:lnTo>
                  <a:cubicBezTo>
                    <a:pt x="1010347" y="0"/>
                    <a:pt x="1023636" y="5505"/>
                    <a:pt x="1033435" y="15303"/>
                  </a:cubicBezTo>
                  <a:cubicBezTo>
                    <a:pt x="1043233" y="25101"/>
                    <a:pt x="1048738" y="38390"/>
                    <a:pt x="1048738" y="52247"/>
                  </a:cubicBezTo>
                  <a:lnTo>
                    <a:pt x="1048738" y="688659"/>
                  </a:lnTo>
                  <a:cubicBezTo>
                    <a:pt x="1048738" y="717514"/>
                    <a:pt x="1025346" y="740906"/>
                    <a:pt x="996490" y="740906"/>
                  </a:cubicBezTo>
                  <a:lnTo>
                    <a:pt x="52247" y="740906"/>
                  </a:lnTo>
                  <a:cubicBezTo>
                    <a:pt x="23392" y="740906"/>
                    <a:pt x="0" y="717514"/>
                    <a:pt x="0" y="688659"/>
                  </a:cubicBezTo>
                  <a:lnTo>
                    <a:pt x="0" y="52247"/>
                  </a:lnTo>
                  <a:cubicBezTo>
                    <a:pt x="0" y="23392"/>
                    <a:pt x="23392" y="0"/>
                    <a:pt x="52247" y="0"/>
                  </a:cubicBezTo>
                  <a:close/>
                </a:path>
              </a:pathLst>
            </a:custGeom>
            <a:solidFill>
              <a:srgbClr val="8AB7E2"/>
            </a:solidFill>
            <a:ln w="19050" cap="rnd">
              <a:solidFill>
                <a:srgbClr val="000000"/>
              </a:solidFill>
              <a:prstDash val="solid"/>
              <a:round/>
            </a:ln>
          </p:spPr>
        </p:sp>
        <p:sp>
          <p:nvSpPr>
            <p:cNvPr name="TextBox 11" id="11"/>
            <p:cNvSpPr txBox="true"/>
            <p:nvPr/>
          </p:nvSpPr>
          <p:spPr>
            <a:xfrm>
              <a:off x="0" y="-38100"/>
              <a:ext cx="1048738" cy="779006"/>
            </a:xfrm>
            <a:prstGeom prst="rect">
              <a:avLst/>
            </a:prstGeom>
          </p:spPr>
          <p:txBody>
            <a:bodyPr anchor="ctr" rtlCol="false" tIns="50800" lIns="50800" bIns="50800" rIns="50800"/>
            <a:lstStyle/>
            <a:p>
              <a:pPr algn="ctr">
                <a:lnSpc>
                  <a:spcPts val="2659"/>
                </a:lnSpc>
              </a:pPr>
            </a:p>
          </p:txBody>
        </p:sp>
      </p:grpSp>
      <p:grpSp>
        <p:nvGrpSpPr>
          <p:cNvPr name="Group 12" id="12"/>
          <p:cNvGrpSpPr/>
          <p:nvPr/>
        </p:nvGrpSpPr>
        <p:grpSpPr>
          <a:xfrm rot="0">
            <a:off x="6692531" y="5370657"/>
            <a:ext cx="5038071" cy="3559266"/>
            <a:chOff x="0" y="0"/>
            <a:chExt cx="1048738" cy="740906"/>
          </a:xfrm>
        </p:grpSpPr>
        <p:sp>
          <p:nvSpPr>
            <p:cNvPr name="Freeform 13" id="13"/>
            <p:cNvSpPr/>
            <p:nvPr/>
          </p:nvSpPr>
          <p:spPr>
            <a:xfrm flipH="false" flipV="false" rot="0">
              <a:off x="0" y="0"/>
              <a:ext cx="1048738" cy="740906"/>
            </a:xfrm>
            <a:custGeom>
              <a:avLst/>
              <a:gdLst/>
              <a:ahLst/>
              <a:cxnLst/>
              <a:rect r="r" b="b" t="t" l="l"/>
              <a:pathLst>
                <a:path h="740906" w="1048738">
                  <a:moveTo>
                    <a:pt x="52247" y="0"/>
                  </a:moveTo>
                  <a:lnTo>
                    <a:pt x="996490" y="0"/>
                  </a:lnTo>
                  <a:cubicBezTo>
                    <a:pt x="1010347" y="0"/>
                    <a:pt x="1023636" y="5505"/>
                    <a:pt x="1033435" y="15303"/>
                  </a:cubicBezTo>
                  <a:cubicBezTo>
                    <a:pt x="1043233" y="25101"/>
                    <a:pt x="1048738" y="38390"/>
                    <a:pt x="1048738" y="52247"/>
                  </a:cubicBezTo>
                  <a:lnTo>
                    <a:pt x="1048738" y="688659"/>
                  </a:lnTo>
                  <a:cubicBezTo>
                    <a:pt x="1048738" y="717514"/>
                    <a:pt x="1025346" y="740906"/>
                    <a:pt x="996490" y="740906"/>
                  </a:cubicBezTo>
                  <a:lnTo>
                    <a:pt x="52247" y="740906"/>
                  </a:lnTo>
                  <a:cubicBezTo>
                    <a:pt x="23392" y="740906"/>
                    <a:pt x="0" y="717514"/>
                    <a:pt x="0" y="688659"/>
                  </a:cubicBezTo>
                  <a:lnTo>
                    <a:pt x="0" y="52247"/>
                  </a:lnTo>
                  <a:cubicBezTo>
                    <a:pt x="0" y="23392"/>
                    <a:pt x="23392" y="0"/>
                    <a:pt x="52247" y="0"/>
                  </a:cubicBezTo>
                  <a:close/>
                </a:path>
              </a:pathLst>
            </a:custGeom>
            <a:solidFill>
              <a:srgbClr val="8AB7E2"/>
            </a:solidFill>
            <a:ln w="19050" cap="rnd">
              <a:solidFill>
                <a:srgbClr val="000000"/>
              </a:solidFill>
              <a:prstDash val="solid"/>
              <a:round/>
            </a:ln>
          </p:spPr>
        </p:sp>
        <p:sp>
          <p:nvSpPr>
            <p:cNvPr name="TextBox 14" id="14"/>
            <p:cNvSpPr txBox="true"/>
            <p:nvPr/>
          </p:nvSpPr>
          <p:spPr>
            <a:xfrm>
              <a:off x="0" y="-38100"/>
              <a:ext cx="1048738" cy="779006"/>
            </a:xfrm>
            <a:prstGeom prst="rect">
              <a:avLst/>
            </a:prstGeom>
          </p:spPr>
          <p:txBody>
            <a:bodyPr anchor="ctr" rtlCol="false" tIns="50800" lIns="50800" bIns="50800" rIns="50800"/>
            <a:lstStyle/>
            <a:p>
              <a:pPr algn="ctr">
                <a:lnSpc>
                  <a:spcPts val="2659"/>
                </a:lnSpc>
              </a:pPr>
            </a:p>
          </p:txBody>
        </p:sp>
      </p:grpSp>
      <p:grpSp>
        <p:nvGrpSpPr>
          <p:cNvPr name="Group 15" id="15"/>
          <p:cNvGrpSpPr/>
          <p:nvPr/>
        </p:nvGrpSpPr>
        <p:grpSpPr>
          <a:xfrm rot="0">
            <a:off x="1028700" y="1261827"/>
            <a:ext cx="5038071" cy="668736"/>
            <a:chOff x="0" y="0"/>
            <a:chExt cx="1048738" cy="139206"/>
          </a:xfrm>
        </p:grpSpPr>
        <p:sp>
          <p:nvSpPr>
            <p:cNvPr name="Freeform 16" id="16"/>
            <p:cNvSpPr/>
            <p:nvPr/>
          </p:nvSpPr>
          <p:spPr>
            <a:xfrm flipH="false" flipV="false" rot="0">
              <a:off x="0" y="0"/>
              <a:ext cx="1048738" cy="139206"/>
            </a:xfrm>
            <a:custGeom>
              <a:avLst/>
              <a:gdLst/>
              <a:ahLst/>
              <a:cxnLst/>
              <a:rect r="r" b="b" t="t" l="l"/>
              <a:pathLst>
                <a:path h="139206" w="1048738">
                  <a:moveTo>
                    <a:pt x="26124" y="0"/>
                  </a:moveTo>
                  <a:lnTo>
                    <a:pt x="1022614" y="0"/>
                  </a:lnTo>
                  <a:cubicBezTo>
                    <a:pt x="1029542" y="0"/>
                    <a:pt x="1036187" y="2752"/>
                    <a:pt x="1041086" y="7651"/>
                  </a:cubicBezTo>
                  <a:cubicBezTo>
                    <a:pt x="1045985" y="12551"/>
                    <a:pt x="1048738" y="19195"/>
                    <a:pt x="1048738" y="26124"/>
                  </a:cubicBezTo>
                  <a:lnTo>
                    <a:pt x="1048738" y="113082"/>
                  </a:lnTo>
                  <a:cubicBezTo>
                    <a:pt x="1048738" y="127510"/>
                    <a:pt x="1037042" y="139206"/>
                    <a:pt x="1022614" y="139206"/>
                  </a:cubicBezTo>
                  <a:lnTo>
                    <a:pt x="26124" y="139206"/>
                  </a:lnTo>
                  <a:cubicBezTo>
                    <a:pt x="19195" y="139206"/>
                    <a:pt x="12551" y="136454"/>
                    <a:pt x="7651" y="131554"/>
                  </a:cubicBezTo>
                  <a:cubicBezTo>
                    <a:pt x="2752" y="126655"/>
                    <a:pt x="0" y="120011"/>
                    <a:pt x="0" y="113082"/>
                  </a:cubicBezTo>
                  <a:lnTo>
                    <a:pt x="0" y="26124"/>
                  </a:lnTo>
                  <a:cubicBezTo>
                    <a:pt x="0" y="11696"/>
                    <a:pt x="11696" y="0"/>
                    <a:pt x="26124" y="0"/>
                  </a:cubicBezTo>
                  <a:close/>
                </a:path>
              </a:pathLst>
            </a:custGeom>
            <a:solidFill>
              <a:srgbClr val="FFFFFF"/>
            </a:solidFill>
            <a:ln w="19050" cap="sq">
              <a:solidFill>
                <a:srgbClr val="000000"/>
              </a:solidFill>
              <a:prstDash val="solid"/>
              <a:miter/>
            </a:ln>
          </p:spPr>
        </p:sp>
        <p:sp>
          <p:nvSpPr>
            <p:cNvPr name="TextBox 17" id="17"/>
            <p:cNvSpPr txBox="true"/>
            <p:nvPr/>
          </p:nvSpPr>
          <p:spPr>
            <a:xfrm>
              <a:off x="0" y="-38100"/>
              <a:ext cx="1048738" cy="177306"/>
            </a:xfrm>
            <a:prstGeom prst="rect">
              <a:avLst/>
            </a:prstGeom>
          </p:spPr>
          <p:txBody>
            <a:bodyPr anchor="ctr" rtlCol="false" tIns="50800" lIns="50800" bIns="50800" rIns="50800"/>
            <a:lstStyle/>
            <a:p>
              <a:pPr algn="ctr">
                <a:lnSpc>
                  <a:spcPts val="2659"/>
                </a:lnSpc>
              </a:pPr>
            </a:p>
          </p:txBody>
        </p:sp>
      </p:grpSp>
      <p:grpSp>
        <p:nvGrpSpPr>
          <p:cNvPr name="Group 18" id="18"/>
          <p:cNvGrpSpPr/>
          <p:nvPr/>
        </p:nvGrpSpPr>
        <p:grpSpPr>
          <a:xfrm rot="0">
            <a:off x="1028700" y="5370657"/>
            <a:ext cx="5038071" cy="668736"/>
            <a:chOff x="0" y="0"/>
            <a:chExt cx="1048738" cy="139206"/>
          </a:xfrm>
        </p:grpSpPr>
        <p:sp>
          <p:nvSpPr>
            <p:cNvPr name="Freeform 19" id="19"/>
            <p:cNvSpPr/>
            <p:nvPr/>
          </p:nvSpPr>
          <p:spPr>
            <a:xfrm flipH="false" flipV="false" rot="0">
              <a:off x="0" y="0"/>
              <a:ext cx="1048738" cy="139206"/>
            </a:xfrm>
            <a:custGeom>
              <a:avLst/>
              <a:gdLst/>
              <a:ahLst/>
              <a:cxnLst/>
              <a:rect r="r" b="b" t="t" l="l"/>
              <a:pathLst>
                <a:path h="139206" w="1048738">
                  <a:moveTo>
                    <a:pt x="26124" y="0"/>
                  </a:moveTo>
                  <a:lnTo>
                    <a:pt x="1022614" y="0"/>
                  </a:lnTo>
                  <a:cubicBezTo>
                    <a:pt x="1029542" y="0"/>
                    <a:pt x="1036187" y="2752"/>
                    <a:pt x="1041086" y="7651"/>
                  </a:cubicBezTo>
                  <a:cubicBezTo>
                    <a:pt x="1045985" y="12551"/>
                    <a:pt x="1048738" y="19195"/>
                    <a:pt x="1048738" y="26124"/>
                  </a:cubicBezTo>
                  <a:lnTo>
                    <a:pt x="1048738" y="113082"/>
                  </a:lnTo>
                  <a:cubicBezTo>
                    <a:pt x="1048738" y="127510"/>
                    <a:pt x="1037042" y="139206"/>
                    <a:pt x="1022614" y="139206"/>
                  </a:cubicBezTo>
                  <a:lnTo>
                    <a:pt x="26124" y="139206"/>
                  </a:lnTo>
                  <a:cubicBezTo>
                    <a:pt x="19195" y="139206"/>
                    <a:pt x="12551" y="136454"/>
                    <a:pt x="7651" y="131554"/>
                  </a:cubicBezTo>
                  <a:cubicBezTo>
                    <a:pt x="2752" y="126655"/>
                    <a:pt x="0" y="120011"/>
                    <a:pt x="0" y="113082"/>
                  </a:cubicBezTo>
                  <a:lnTo>
                    <a:pt x="0" y="26124"/>
                  </a:lnTo>
                  <a:cubicBezTo>
                    <a:pt x="0" y="11696"/>
                    <a:pt x="11696" y="0"/>
                    <a:pt x="26124" y="0"/>
                  </a:cubicBezTo>
                  <a:close/>
                </a:path>
              </a:pathLst>
            </a:custGeom>
            <a:solidFill>
              <a:srgbClr val="FFFFFF"/>
            </a:solidFill>
            <a:ln w="19050" cap="sq">
              <a:solidFill>
                <a:srgbClr val="000000"/>
              </a:solidFill>
              <a:prstDash val="solid"/>
              <a:miter/>
            </a:ln>
          </p:spPr>
        </p:sp>
        <p:sp>
          <p:nvSpPr>
            <p:cNvPr name="TextBox 20" id="20"/>
            <p:cNvSpPr txBox="true"/>
            <p:nvPr/>
          </p:nvSpPr>
          <p:spPr>
            <a:xfrm>
              <a:off x="0" y="-38100"/>
              <a:ext cx="1048738" cy="177306"/>
            </a:xfrm>
            <a:prstGeom prst="rect">
              <a:avLst/>
            </a:prstGeom>
          </p:spPr>
          <p:txBody>
            <a:bodyPr anchor="ctr" rtlCol="false" tIns="50800" lIns="50800" bIns="50800" rIns="50800"/>
            <a:lstStyle/>
            <a:p>
              <a:pPr algn="ctr">
                <a:lnSpc>
                  <a:spcPts val="2659"/>
                </a:lnSpc>
              </a:pPr>
            </a:p>
          </p:txBody>
        </p:sp>
      </p:grpSp>
      <p:grpSp>
        <p:nvGrpSpPr>
          <p:cNvPr name="Group 21" id="21"/>
          <p:cNvGrpSpPr/>
          <p:nvPr/>
        </p:nvGrpSpPr>
        <p:grpSpPr>
          <a:xfrm rot="0">
            <a:off x="6692531" y="1261827"/>
            <a:ext cx="5038071" cy="668736"/>
            <a:chOff x="0" y="0"/>
            <a:chExt cx="1048738" cy="139206"/>
          </a:xfrm>
        </p:grpSpPr>
        <p:sp>
          <p:nvSpPr>
            <p:cNvPr name="Freeform 22" id="22"/>
            <p:cNvSpPr/>
            <p:nvPr/>
          </p:nvSpPr>
          <p:spPr>
            <a:xfrm flipH="false" flipV="false" rot="0">
              <a:off x="0" y="0"/>
              <a:ext cx="1048738" cy="139206"/>
            </a:xfrm>
            <a:custGeom>
              <a:avLst/>
              <a:gdLst/>
              <a:ahLst/>
              <a:cxnLst/>
              <a:rect r="r" b="b" t="t" l="l"/>
              <a:pathLst>
                <a:path h="139206" w="1048738">
                  <a:moveTo>
                    <a:pt x="26124" y="0"/>
                  </a:moveTo>
                  <a:lnTo>
                    <a:pt x="1022614" y="0"/>
                  </a:lnTo>
                  <a:cubicBezTo>
                    <a:pt x="1029542" y="0"/>
                    <a:pt x="1036187" y="2752"/>
                    <a:pt x="1041086" y="7651"/>
                  </a:cubicBezTo>
                  <a:cubicBezTo>
                    <a:pt x="1045985" y="12551"/>
                    <a:pt x="1048738" y="19195"/>
                    <a:pt x="1048738" y="26124"/>
                  </a:cubicBezTo>
                  <a:lnTo>
                    <a:pt x="1048738" y="113082"/>
                  </a:lnTo>
                  <a:cubicBezTo>
                    <a:pt x="1048738" y="127510"/>
                    <a:pt x="1037042" y="139206"/>
                    <a:pt x="1022614" y="139206"/>
                  </a:cubicBezTo>
                  <a:lnTo>
                    <a:pt x="26124" y="139206"/>
                  </a:lnTo>
                  <a:cubicBezTo>
                    <a:pt x="19195" y="139206"/>
                    <a:pt x="12551" y="136454"/>
                    <a:pt x="7651" y="131554"/>
                  </a:cubicBezTo>
                  <a:cubicBezTo>
                    <a:pt x="2752" y="126655"/>
                    <a:pt x="0" y="120011"/>
                    <a:pt x="0" y="113082"/>
                  </a:cubicBezTo>
                  <a:lnTo>
                    <a:pt x="0" y="26124"/>
                  </a:lnTo>
                  <a:cubicBezTo>
                    <a:pt x="0" y="11696"/>
                    <a:pt x="11696" y="0"/>
                    <a:pt x="26124" y="0"/>
                  </a:cubicBezTo>
                  <a:close/>
                </a:path>
              </a:pathLst>
            </a:custGeom>
            <a:solidFill>
              <a:srgbClr val="FFFFFF"/>
            </a:solidFill>
            <a:ln w="19050" cap="sq">
              <a:solidFill>
                <a:srgbClr val="000000"/>
              </a:solidFill>
              <a:prstDash val="solid"/>
              <a:miter/>
            </a:ln>
          </p:spPr>
        </p:sp>
        <p:sp>
          <p:nvSpPr>
            <p:cNvPr name="TextBox 23" id="23"/>
            <p:cNvSpPr txBox="true"/>
            <p:nvPr/>
          </p:nvSpPr>
          <p:spPr>
            <a:xfrm>
              <a:off x="0" y="-38100"/>
              <a:ext cx="1048738" cy="177306"/>
            </a:xfrm>
            <a:prstGeom prst="rect">
              <a:avLst/>
            </a:prstGeom>
          </p:spPr>
          <p:txBody>
            <a:bodyPr anchor="ctr" rtlCol="false" tIns="50800" lIns="50800" bIns="50800" rIns="50800"/>
            <a:lstStyle/>
            <a:p>
              <a:pPr algn="ctr">
                <a:lnSpc>
                  <a:spcPts val="2659"/>
                </a:lnSpc>
              </a:pPr>
            </a:p>
          </p:txBody>
        </p:sp>
      </p:grpSp>
      <p:grpSp>
        <p:nvGrpSpPr>
          <p:cNvPr name="Group 24" id="24"/>
          <p:cNvGrpSpPr/>
          <p:nvPr/>
        </p:nvGrpSpPr>
        <p:grpSpPr>
          <a:xfrm rot="0">
            <a:off x="6692531" y="5370657"/>
            <a:ext cx="5038071" cy="668736"/>
            <a:chOff x="0" y="0"/>
            <a:chExt cx="1048738" cy="139206"/>
          </a:xfrm>
        </p:grpSpPr>
        <p:sp>
          <p:nvSpPr>
            <p:cNvPr name="Freeform 25" id="25"/>
            <p:cNvSpPr/>
            <p:nvPr/>
          </p:nvSpPr>
          <p:spPr>
            <a:xfrm flipH="false" flipV="false" rot="0">
              <a:off x="0" y="0"/>
              <a:ext cx="1048738" cy="139206"/>
            </a:xfrm>
            <a:custGeom>
              <a:avLst/>
              <a:gdLst/>
              <a:ahLst/>
              <a:cxnLst/>
              <a:rect r="r" b="b" t="t" l="l"/>
              <a:pathLst>
                <a:path h="139206" w="1048738">
                  <a:moveTo>
                    <a:pt x="26124" y="0"/>
                  </a:moveTo>
                  <a:lnTo>
                    <a:pt x="1022614" y="0"/>
                  </a:lnTo>
                  <a:cubicBezTo>
                    <a:pt x="1029542" y="0"/>
                    <a:pt x="1036187" y="2752"/>
                    <a:pt x="1041086" y="7651"/>
                  </a:cubicBezTo>
                  <a:cubicBezTo>
                    <a:pt x="1045985" y="12551"/>
                    <a:pt x="1048738" y="19195"/>
                    <a:pt x="1048738" y="26124"/>
                  </a:cubicBezTo>
                  <a:lnTo>
                    <a:pt x="1048738" y="113082"/>
                  </a:lnTo>
                  <a:cubicBezTo>
                    <a:pt x="1048738" y="127510"/>
                    <a:pt x="1037042" y="139206"/>
                    <a:pt x="1022614" y="139206"/>
                  </a:cubicBezTo>
                  <a:lnTo>
                    <a:pt x="26124" y="139206"/>
                  </a:lnTo>
                  <a:cubicBezTo>
                    <a:pt x="19195" y="139206"/>
                    <a:pt x="12551" y="136454"/>
                    <a:pt x="7651" y="131554"/>
                  </a:cubicBezTo>
                  <a:cubicBezTo>
                    <a:pt x="2752" y="126655"/>
                    <a:pt x="0" y="120011"/>
                    <a:pt x="0" y="113082"/>
                  </a:cubicBezTo>
                  <a:lnTo>
                    <a:pt x="0" y="26124"/>
                  </a:lnTo>
                  <a:cubicBezTo>
                    <a:pt x="0" y="11696"/>
                    <a:pt x="11696" y="0"/>
                    <a:pt x="26124" y="0"/>
                  </a:cubicBezTo>
                  <a:close/>
                </a:path>
              </a:pathLst>
            </a:custGeom>
            <a:solidFill>
              <a:srgbClr val="FFFFFF"/>
            </a:solidFill>
            <a:ln w="19050" cap="sq">
              <a:solidFill>
                <a:srgbClr val="000000"/>
              </a:solidFill>
              <a:prstDash val="solid"/>
              <a:miter/>
            </a:ln>
          </p:spPr>
        </p:sp>
        <p:sp>
          <p:nvSpPr>
            <p:cNvPr name="TextBox 26" id="26"/>
            <p:cNvSpPr txBox="true"/>
            <p:nvPr/>
          </p:nvSpPr>
          <p:spPr>
            <a:xfrm>
              <a:off x="0" y="-38100"/>
              <a:ext cx="1048738" cy="177306"/>
            </a:xfrm>
            <a:prstGeom prst="rect">
              <a:avLst/>
            </a:prstGeom>
          </p:spPr>
          <p:txBody>
            <a:bodyPr anchor="ctr" rtlCol="false" tIns="50800" lIns="50800" bIns="50800" rIns="50800"/>
            <a:lstStyle/>
            <a:p>
              <a:pPr algn="ctr">
                <a:lnSpc>
                  <a:spcPts val="2659"/>
                </a:lnSpc>
              </a:pPr>
            </a:p>
          </p:txBody>
        </p:sp>
      </p:grpSp>
      <p:sp>
        <p:nvSpPr>
          <p:cNvPr name="Freeform 27" id="27"/>
          <p:cNvSpPr/>
          <p:nvPr/>
        </p:nvSpPr>
        <p:spPr>
          <a:xfrm flipH="false" flipV="false" rot="0">
            <a:off x="13311752" y="1820230"/>
            <a:ext cx="3032484" cy="6646539"/>
          </a:xfrm>
          <a:custGeom>
            <a:avLst/>
            <a:gdLst/>
            <a:ahLst/>
            <a:cxnLst/>
            <a:rect r="r" b="b" t="t" l="l"/>
            <a:pathLst>
              <a:path h="6646539" w="3032484">
                <a:moveTo>
                  <a:pt x="0" y="0"/>
                </a:moveTo>
                <a:lnTo>
                  <a:pt x="3032483" y="0"/>
                </a:lnTo>
                <a:lnTo>
                  <a:pt x="3032483" y="6646540"/>
                </a:lnTo>
                <a:lnTo>
                  <a:pt x="0" y="664654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28" id="28"/>
          <p:cNvSpPr txBox="true"/>
          <p:nvPr/>
        </p:nvSpPr>
        <p:spPr>
          <a:xfrm rot="0">
            <a:off x="1345712" y="1452532"/>
            <a:ext cx="3739422" cy="313501"/>
          </a:xfrm>
          <a:prstGeom prst="rect">
            <a:avLst/>
          </a:prstGeom>
        </p:spPr>
        <p:txBody>
          <a:bodyPr anchor="t" rtlCol="false" tIns="0" lIns="0" bIns="0" rIns="0">
            <a:spAutoFit/>
          </a:bodyPr>
          <a:lstStyle/>
          <a:p>
            <a:pPr algn="l">
              <a:lnSpc>
                <a:spcPts val="2495"/>
              </a:lnSpc>
            </a:pPr>
            <a:r>
              <a:rPr lang="en-US" sz="2132">
                <a:solidFill>
                  <a:srgbClr val="000000"/>
                </a:solidFill>
                <a:latin typeface="DM Sans"/>
              </a:rPr>
              <a:t>Weaknesses</a:t>
            </a:r>
          </a:p>
        </p:txBody>
      </p:sp>
      <p:sp>
        <p:nvSpPr>
          <p:cNvPr name="TextBox 29" id="29"/>
          <p:cNvSpPr txBox="true"/>
          <p:nvPr/>
        </p:nvSpPr>
        <p:spPr>
          <a:xfrm rot="0">
            <a:off x="7062826" y="1452532"/>
            <a:ext cx="3739422" cy="313501"/>
          </a:xfrm>
          <a:prstGeom prst="rect">
            <a:avLst/>
          </a:prstGeom>
        </p:spPr>
        <p:txBody>
          <a:bodyPr anchor="t" rtlCol="false" tIns="0" lIns="0" bIns="0" rIns="0">
            <a:spAutoFit/>
          </a:bodyPr>
          <a:lstStyle/>
          <a:p>
            <a:pPr algn="l">
              <a:lnSpc>
                <a:spcPts val="2495"/>
              </a:lnSpc>
            </a:pPr>
            <a:r>
              <a:rPr lang="en-US" sz="2132">
                <a:solidFill>
                  <a:srgbClr val="000000"/>
                </a:solidFill>
                <a:latin typeface="DM Sans"/>
              </a:rPr>
              <a:t>Threats</a:t>
            </a:r>
          </a:p>
        </p:txBody>
      </p:sp>
      <p:sp>
        <p:nvSpPr>
          <p:cNvPr name="TextBox 30" id="30"/>
          <p:cNvSpPr txBox="true"/>
          <p:nvPr/>
        </p:nvSpPr>
        <p:spPr>
          <a:xfrm rot="0">
            <a:off x="1345712" y="5554049"/>
            <a:ext cx="4137951" cy="313501"/>
          </a:xfrm>
          <a:prstGeom prst="rect">
            <a:avLst/>
          </a:prstGeom>
        </p:spPr>
        <p:txBody>
          <a:bodyPr anchor="t" rtlCol="false" tIns="0" lIns="0" bIns="0" rIns="0">
            <a:spAutoFit/>
          </a:bodyPr>
          <a:lstStyle/>
          <a:p>
            <a:pPr algn="l">
              <a:lnSpc>
                <a:spcPts val="2495"/>
              </a:lnSpc>
            </a:pPr>
            <a:r>
              <a:rPr lang="en-US" sz="2132">
                <a:solidFill>
                  <a:srgbClr val="000000"/>
                </a:solidFill>
                <a:latin typeface="DM Sans"/>
              </a:rPr>
              <a:t>Strengths</a:t>
            </a:r>
          </a:p>
        </p:txBody>
      </p:sp>
      <p:sp>
        <p:nvSpPr>
          <p:cNvPr name="TextBox 31" id="31"/>
          <p:cNvSpPr txBox="true"/>
          <p:nvPr/>
        </p:nvSpPr>
        <p:spPr>
          <a:xfrm rot="0">
            <a:off x="7062826" y="5554049"/>
            <a:ext cx="3558025" cy="313501"/>
          </a:xfrm>
          <a:prstGeom prst="rect">
            <a:avLst/>
          </a:prstGeom>
        </p:spPr>
        <p:txBody>
          <a:bodyPr anchor="t" rtlCol="false" tIns="0" lIns="0" bIns="0" rIns="0">
            <a:spAutoFit/>
          </a:bodyPr>
          <a:lstStyle/>
          <a:p>
            <a:pPr algn="l">
              <a:lnSpc>
                <a:spcPts val="2495"/>
              </a:lnSpc>
            </a:pPr>
            <a:r>
              <a:rPr lang="en-US" sz="2132">
                <a:solidFill>
                  <a:srgbClr val="000000"/>
                </a:solidFill>
                <a:latin typeface="DM Sans"/>
              </a:rPr>
              <a:t>Opportunities</a:t>
            </a:r>
          </a:p>
        </p:txBody>
      </p:sp>
      <p:sp>
        <p:nvSpPr>
          <p:cNvPr name="TextBox 32" id="32"/>
          <p:cNvSpPr txBox="true"/>
          <p:nvPr/>
        </p:nvSpPr>
        <p:spPr>
          <a:xfrm rot="0">
            <a:off x="1345712" y="2381812"/>
            <a:ext cx="4137951" cy="2131695"/>
          </a:xfrm>
          <a:prstGeom prst="rect">
            <a:avLst/>
          </a:prstGeom>
        </p:spPr>
        <p:txBody>
          <a:bodyPr anchor="t" rtlCol="false" tIns="0" lIns="0" bIns="0" rIns="0">
            <a:spAutoFit/>
          </a:bodyPr>
          <a:lstStyle/>
          <a:p>
            <a:pPr algn="l">
              <a:lnSpc>
                <a:spcPts val="2160"/>
              </a:lnSpc>
            </a:pPr>
            <a:r>
              <a:rPr lang="en-US" sz="1600" spc="96">
                <a:solidFill>
                  <a:srgbClr val="000000"/>
                </a:solidFill>
                <a:latin typeface="DM Sans"/>
              </a:rPr>
              <a:t>It is 90% accurate sometimes it mixes the skills and the project work there is a scope of improvement which could happen very easily</a:t>
            </a:r>
          </a:p>
          <a:p>
            <a:pPr algn="l">
              <a:lnSpc>
                <a:spcPts val="2160"/>
              </a:lnSpc>
            </a:pPr>
            <a:r>
              <a:rPr lang="en-US" sz="1600" spc="96">
                <a:solidFill>
                  <a:srgbClr val="000000"/>
                </a:solidFill>
                <a:latin typeface="DM Sans"/>
              </a:rPr>
              <a:t>Moreover at this time resume parser can only be operated on the local machine only.</a:t>
            </a:r>
          </a:p>
          <a:p>
            <a:pPr algn="l" marL="0" indent="0" lvl="0">
              <a:lnSpc>
                <a:spcPts val="2160"/>
              </a:lnSpc>
              <a:spcBef>
                <a:spcPct val="0"/>
              </a:spcBef>
            </a:pPr>
          </a:p>
        </p:txBody>
      </p:sp>
      <p:sp>
        <p:nvSpPr>
          <p:cNvPr name="TextBox 33" id="33"/>
          <p:cNvSpPr txBox="true"/>
          <p:nvPr/>
        </p:nvSpPr>
        <p:spPr>
          <a:xfrm rot="0">
            <a:off x="7062826" y="2381812"/>
            <a:ext cx="4137951" cy="1864995"/>
          </a:xfrm>
          <a:prstGeom prst="rect">
            <a:avLst/>
          </a:prstGeom>
        </p:spPr>
        <p:txBody>
          <a:bodyPr anchor="t" rtlCol="false" tIns="0" lIns="0" bIns="0" rIns="0">
            <a:spAutoFit/>
          </a:bodyPr>
          <a:lstStyle/>
          <a:p>
            <a:pPr algn="l">
              <a:lnSpc>
                <a:spcPts val="2160"/>
              </a:lnSpc>
            </a:pPr>
            <a:r>
              <a:rPr lang="en-US" sz="1600" spc="96">
                <a:solidFill>
                  <a:srgbClr val="000000"/>
                </a:solidFill>
                <a:latin typeface="DM Sans"/>
              </a:rPr>
              <a:t>The uploaded Resumes are safe it do not saves the resumes,if we delete the tab then the resume is not saved.</a:t>
            </a:r>
          </a:p>
          <a:p>
            <a:pPr algn="l">
              <a:lnSpc>
                <a:spcPts val="2160"/>
              </a:lnSpc>
            </a:pPr>
          </a:p>
          <a:p>
            <a:pPr algn="l" marL="0" indent="0" lvl="0">
              <a:lnSpc>
                <a:spcPts val="2160"/>
              </a:lnSpc>
              <a:spcBef>
                <a:spcPct val="0"/>
              </a:spcBef>
            </a:pPr>
            <a:r>
              <a:rPr lang="en-US" sz="1600" spc="96">
                <a:solidFill>
                  <a:srgbClr val="000000"/>
                </a:solidFill>
                <a:latin typeface="DM Sans"/>
              </a:rPr>
              <a:t>Onkly resume are saved at the cache memory only,which automatically deletes if we delete the tab.</a:t>
            </a:r>
          </a:p>
        </p:txBody>
      </p:sp>
      <p:sp>
        <p:nvSpPr>
          <p:cNvPr name="TextBox 34" id="34"/>
          <p:cNvSpPr txBox="true"/>
          <p:nvPr/>
        </p:nvSpPr>
        <p:spPr>
          <a:xfrm rot="0">
            <a:off x="1345712" y="6487068"/>
            <a:ext cx="4137951" cy="1064895"/>
          </a:xfrm>
          <a:prstGeom prst="rect">
            <a:avLst/>
          </a:prstGeom>
        </p:spPr>
        <p:txBody>
          <a:bodyPr anchor="t" rtlCol="false" tIns="0" lIns="0" bIns="0" rIns="0">
            <a:spAutoFit/>
          </a:bodyPr>
          <a:lstStyle/>
          <a:p>
            <a:pPr algn="l" marL="0" indent="0" lvl="0">
              <a:lnSpc>
                <a:spcPts val="2160"/>
              </a:lnSpc>
              <a:spcBef>
                <a:spcPct val="0"/>
              </a:spcBef>
            </a:pPr>
            <a:r>
              <a:rPr lang="en-US" sz="1600" spc="96">
                <a:solidFill>
                  <a:srgbClr val="000000"/>
                </a:solidFill>
                <a:latin typeface="DM Sans"/>
              </a:rPr>
              <a:t>The resume parser can be used by both HR and the candidate to extract the useful info from the resumes like keywords, skills </a:t>
            </a:r>
          </a:p>
        </p:txBody>
      </p:sp>
      <p:sp>
        <p:nvSpPr>
          <p:cNvPr name="Freeform 35" id="35"/>
          <p:cNvSpPr/>
          <p:nvPr/>
        </p:nvSpPr>
        <p:spPr>
          <a:xfrm flipH="false" flipV="false" rot="-10800000">
            <a:off x="14827993" y="-1392447"/>
            <a:ext cx="4017146" cy="3158481"/>
          </a:xfrm>
          <a:custGeom>
            <a:avLst/>
            <a:gdLst/>
            <a:ahLst/>
            <a:cxnLst/>
            <a:rect r="r" b="b" t="t" l="l"/>
            <a:pathLst>
              <a:path h="3158481" w="4017146">
                <a:moveTo>
                  <a:pt x="0" y="0"/>
                </a:moveTo>
                <a:lnTo>
                  <a:pt x="4017147" y="0"/>
                </a:lnTo>
                <a:lnTo>
                  <a:pt x="4017147" y="3158481"/>
                </a:lnTo>
                <a:lnTo>
                  <a:pt x="0" y="315848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36" id="36"/>
          <p:cNvSpPr/>
          <p:nvPr/>
        </p:nvSpPr>
        <p:spPr>
          <a:xfrm flipH="false" flipV="false" rot="0">
            <a:off x="4580296" y="-1616873"/>
            <a:ext cx="4224468" cy="2645573"/>
          </a:xfrm>
          <a:custGeom>
            <a:avLst/>
            <a:gdLst/>
            <a:ahLst/>
            <a:cxnLst/>
            <a:rect r="r" b="b" t="t" l="l"/>
            <a:pathLst>
              <a:path h="2645573" w="4224468">
                <a:moveTo>
                  <a:pt x="0" y="0"/>
                </a:moveTo>
                <a:lnTo>
                  <a:pt x="4224469" y="0"/>
                </a:lnTo>
                <a:lnTo>
                  <a:pt x="4224469" y="2645573"/>
                </a:lnTo>
                <a:lnTo>
                  <a:pt x="0" y="2645573"/>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37" id="37"/>
          <p:cNvSpPr/>
          <p:nvPr/>
        </p:nvSpPr>
        <p:spPr>
          <a:xfrm flipH="false" flipV="false" rot="0">
            <a:off x="8285780" y="9560661"/>
            <a:ext cx="3169280" cy="2226419"/>
          </a:xfrm>
          <a:custGeom>
            <a:avLst/>
            <a:gdLst/>
            <a:ahLst/>
            <a:cxnLst/>
            <a:rect r="r" b="b" t="t" l="l"/>
            <a:pathLst>
              <a:path h="2226419" w="3169280">
                <a:moveTo>
                  <a:pt x="0" y="0"/>
                </a:moveTo>
                <a:lnTo>
                  <a:pt x="3169280" y="0"/>
                </a:lnTo>
                <a:lnTo>
                  <a:pt x="3169280" y="2226419"/>
                </a:lnTo>
                <a:lnTo>
                  <a:pt x="0" y="2226419"/>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38" id="38"/>
          <p:cNvSpPr/>
          <p:nvPr/>
        </p:nvSpPr>
        <p:spPr>
          <a:xfrm flipH="false" flipV="false" rot="-5400000">
            <a:off x="12134412" y="9245030"/>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39" id="39"/>
          <p:cNvSpPr/>
          <p:nvPr/>
        </p:nvSpPr>
        <p:spPr>
          <a:xfrm flipH="false" flipV="false" rot="0">
            <a:off x="-1558320"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40" id="40"/>
          <p:cNvSpPr/>
          <p:nvPr/>
        </p:nvSpPr>
        <p:spPr>
          <a:xfrm flipH="false" flipV="false" rot="0">
            <a:off x="17259300" y="7433853"/>
            <a:ext cx="1794966" cy="1932669"/>
          </a:xfrm>
          <a:custGeom>
            <a:avLst/>
            <a:gdLst/>
            <a:ahLst/>
            <a:cxnLst/>
            <a:rect r="r" b="b" t="t" l="l"/>
            <a:pathLst>
              <a:path h="1932669" w="1794966">
                <a:moveTo>
                  <a:pt x="0" y="0"/>
                </a:moveTo>
                <a:lnTo>
                  <a:pt x="1794966" y="0"/>
                </a:lnTo>
                <a:lnTo>
                  <a:pt x="1794966" y="1932669"/>
                </a:lnTo>
                <a:lnTo>
                  <a:pt x="0" y="1932669"/>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41" id="41"/>
          <p:cNvSpPr/>
          <p:nvPr/>
        </p:nvSpPr>
        <p:spPr>
          <a:xfrm flipH="false" flipV="false" rot="0">
            <a:off x="-744232" y="460501"/>
            <a:ext cx="1488463" cy="1602652"/>
          </a:xfrm>
          <a:custGeom>
            <a:avLst/>
            <a:gdLst/>
            <a:ahLst/>
            <a:cxnLst/>
            <a:rect r="r" b="b" t="t" l="l"/>
            <a:pathLst>
              <a:path h="1602652" w="1488463">
                <a:moveTo>
                  <a:pt x="0" y="0"/>
                </a:moveTo>
                <a:lnTo>
                  <a:pt x="1488464" y="0"/>
                </a:lnTo>
                <a:lnTo>
                  <a:pt x="1488464" y="1602652"/>
                </a:lnTo>
                <a:lnTo>
                  <a:pt x="0" y="1602652"/>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TextBox 42" id="42"/>
          <p:cNvSpPr txBox="true"/>
          <p:nvPr/>
        </p:nvSpPr>
        <p:spPr>
          <a:xfrm rot="0">
            <a:off x="6978495" y="6487068"/>
            <a:ext cx="4137951" cy="2131695"/>
          </a:xfrm>
          <a:prstGeom prst="rect">
            <a:avLst/>
          </a:prstGeom>
        </p:spPr>
        <p:txBody>
          <a:bodyPr anchor="t" rtlCol="false" tIns="0" lIns="0" bIns="0" rIns="0">
            <a:spAutoFit/>
          </a:bodyPr>
          <a:lstStyle/>
          <a:p>
            <a:pPr algn="l">
              <a:lnSpc>
                <a:spcPts val="2160"/>
              </a:lnSpc>
            </a:pPr>
            <a:r>
              <a:rPr lang="en-US" sz="1600" spc="96">
                <a:solidFill>
                  <a:srgbClr val="000000"/>
                </a:solidFill>
                <a:latin typeface="DM Sans"/>
              </a:rPr>
              <a:t>The uploaded Resumes are safe it do not save the resumes, if we delete the tab then the resume is not saved&lt; I had used sessions to store the data. </a:t>
            </a:r>
          </a:p>
          <a:p>
            <a:pPr algn="l">
              <a:lnSpc>
                <a:spcPts val="2160"/>
              </a:lnSpc>
            </a:pPr>
          </a:p>
          <a:p>
            <a:pPr algn="l" marL="0" indent="0" lvl="0">
              <a:lnSpc>
                <a:spcPts val="2160"/>
              </a:lnSpc>
              <a:spcBef>
                <a:spcPct val="0"/>
              </a:spcBef>
            </a:pPr>
            <a:r>
              <a:rPr lang="en-US" sz="1600" spc="96">
                <a:solidFill>
                  <a:srgbClr val="000000"/>
                </a:solidFill>
                <a:latin typeface="DM Sans"/>
              </a:rPr>
              <a:t>Only resumes are saved in the cache memory only, which automatically deletes if we delete the tab.</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10819907" y="1950456"/>
            <a:ext cx="4208573" cy="4247184"/>
          </a:xfrm>
          <a:custGeom>
            <a:avLst/>
            <a:gdLst/>
            <a:ahLst/>
            <a:cxnLst/>
            <a:rect r="r" b="b" t="t" l="l"/>
            <a:pathLst>
              <a:path h="4247184" w="4208573">
                <a:moveTo>
                  <a:pt x="0" y="0"/>
                </a:moveTo>
                <a:lnTo>
                  <a:pt x="4208573" y="0"/>
                </a:lnTo>
                <a:lnTo>
                  <a:pt x="4208573" y="4247184"/>
                </a:lnTo>
                <a:lnTo>
                  <a:pt x="0" y="424718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false" rot="0">
            <a:off x="10256115" y="2639048"/>
            <a:ext cx="7181225" cy="5008904"/>
          </a:xfrm>
          <a:custGeom>
            <a:avLst/>
            <a:gdLst/>
            <a:ahLst/>
            <a:cxnLst/>
            <a:rect r="r" b="b" t="t" l="l"/>
            <a:pathLst>
              <a:path h="5008904" w="7181225">
                <a:moveTo>
                  <a:pt x="0" y="0"/>
                </a:moveTo>
                <a:lnTo>
                  <a:pt x="7181225" y="0"/>
                </a:lnTo>
                <a:lnTo>
                  <a:pt x="7181225" y="5008904"/>
                </a:lnTo>
                <a:lnTo>
                  <a:pt x="0" y="500890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5" id="5"/>
          <p:cNvSpPr txBox="true"/>
          <p:nvPr/>
        </p:nvSpPr>
        <p:spPr>
          <a:xfrm rot="0">
            <a:off x="1504950" y="1754505"/>
            <a:ext cx="8751165" cy="3387090"/>
          </a:xfrm>
          <a:prstGeom prst="rect">
            <a:avLst/>
          </a:prstGeom>
        </p:spPr>
        <p:txBody>
          <a:bodyPr anchor="t" rtlCol="false" tIns="0" lIns="0" bIns="0" rIns="0">
            <a:spAutoFit/>
          </a:bodyPr>
          <a:lstStyle/>
          <a:p>
            <a:pPr algn="l">
              <a:lnSpc>
                <a:spcPts val="8730"/>
              </a:lnSpc>
            </a:pPr>
            <a:r>
              <a:rPr lang="en-US" sz="9000">
                <a:solidFill>
                  <a:srgbClr val="000000"/>
                </a:solidFill>
                <a:latin typeface="DM Sans Bold"/>
              </a:rPr>
              <a:t>Final reflections and future steps</a:t>
            </a:r>
          </a:p>
        </p:txBody>
      </p:sp>
      <p:sp>
        <p:nvSpPr>
          <p:cNvPr name="TextBox 6" id="6"/>
          <p:cNvSpPr txBox="true"/>
          <p:nvPr/>
        </p:nvSpPr>
        <p:spPr>
          <a:xfrm rot="0">
            <a:off x="1504950" y="5398770"/>
            <a:ext cx="7707571" cy="3990975"/>
          </a:xfrm>
          <a:prstGeom prst="rect">
            <a:avLst/>
          </a:prstGeom>
        </p:spPr>
        <p:txBody>
          <a:bodyPr anchor="t" rtlCol="false" tIns="0" lIns="0" bIns="0" rIns="0">
            <a:spAutoFit/>
          </a:bodyPr>
          <a:lstStyle/>
          <a:p>
            <a:pPr algn="l">
              <a:lnSpc>
                <a:spcPts val="2699"/>
              </a:lnSpc>
            </a:pPr>
            <a:r>
              <a:rPr lang="en-US" sz="1999" spc="119">
                <a:solidFill>
                  <a:srgbClr val="000000"/>
                </a:solidFill>
                <a:latin typeface="DM Sans"/>
              </a:rPr>
              <a:t>The present model can only be operated on local machines in the future, there could be an update through which this parser could be operated from anywhere i.e. I would like to host the parser on the web so that it is easily accessible to all.</a:t>
            </a:r>
          </a:p>
          <a:p>
            <a:pPr algn="l">
              <a:lnSpc>
                <a:spcPts val="2699"/>
              </a:lnSpc>
            </a:pPr>
          </a:p>
          <a:p>
            <a:pPr algn="l" marL="0" indent="0" lvl="0">
              <a:lnSpc>
                <a:spcPts val="2699"/>
              </a:lnSpc>
              <a:spcBef>
                <a:spcPct val="0"/>
              </a:spcBef>
            </a:pPr>
            <a:r>
              <a:rPr lang="en-US" sz="1999" spc="119">
                <a:solidFill>
                  <a:srgbClr val="000000"/>
                </a:solidFill>
                <a:latin typeface="DM Sans"/>
              </a:rPr>
              <a:t>Secondly, I am going to add a JD and then will upload the resume if the skills match the resume then only that candidate will be shortlisted and the candidates who are not shortlisted those candidates will receive mail that says they are not eligible will send the mail through SMTP, i.e Simple Mail Transfer Protocol      </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6030709" y="9258300"/>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4215205"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6" id="6"/>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0">
            <a:off x="12686214" y="-2578193"/>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9" id="9"/>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10" id="10"/>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
        <p:nvSpPr>
          <p:cNvPr name="Freeform 11" id="11"/>
          <p:cNvSpPr/>
          <p:nvPr/>
        </p:nvSpPr>
        <p:spPr>
          <a:xfrm flipH="false" flipV="false" rot="0">
            <a:off x="4831481" y="-16265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a:ln cap="sq">
            <a:noFill/>
            <a:prstDash val="solid"/>
            <a:miter/>
          </a:ln>
        </p:spPr>
      </p:sp>
      <p:sp>
        <p:nvSpPr>
          <p:cNvPr name="Freeform 12" id="12"/>
          <p:cNvSpPr/>
          <p:nvPr/>
        </p:nvSpPr>
        <p:spPr>
          <a:xfrm flipH="false" flipV="false" rot="0">
            <a:off x="17259300" y="2262342"/>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a:ln cap="sq">
            <a:noFill/>
            <a:prstDash val="solid"/>
            <a:miter/>
          </a:ln>
        </p:spPr>
      </p:sp>
      <p:sp>
        <p:nvSpPr>
          <p:cNvPr name="Freeform 13" id="13"/>
          <p:cNvSpPr/>
          <p:nvPr/>
        </p:nvSpPr>
        <p:spPr>
          <a:xfrm flipH="false" flipV="false" rot="0">
            <a:off x="2570549"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a:ln cap="sq">
            <a:noFill/>
            <a:prstDash val="solid"/>
            <a:miter/>
          </a:ln>
        </p:spPr>
      </p:sp>
      <p:sp>
        <p:nvSpPr>
          <p:cNvPr name="Freeform 14" id="14"/>
          <p:cNvSpPr/>
          <p:nvPr/>
        </p:nvSpPr>
        <p:spPr>
          <a:xfrm flipH="false" flipV="false" rot="-5282649">
            <a:off x="16440369" y="6970869"/>
            <a:ext cx="3382987" cy="1154444"/>
          </a:xfrm>
          <a:custGeom>
            <a:avLst/>
            <a:gdLst/>
            <a:ahLst/>
            <a:cxnLst/>
            <a:rect r="r" b="b" t="t" l="l"/>
            <a:pathLst>
              <a:path h="1154444" w="3382987">
                <a:moveTo>
                  <a:pt x="0" y="0"/>
                </a:moveTo>
                <a:lnTo>
                  <a:pt x="3382987" y="0"/>
                </a:lnTo>
                <a:lnTo>
                  <a:pt x="3382987" y="1154445"/>
                </a:lnTo>
                <a:lnTo>
                  <a:pt x="0" y="1154445"/>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a:ln cap="sq">
            <a:noFill/>
            <a:prstDash val="solid"/>
            <a:miter/>
          </a:ln>
        </p:spPr>
      </p:sp>
      <p:sp>
        <p:nvSpPr>
          <p:cNvPr name="Freeform 15" id="15"/>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27">
              <a:extLst>
                <a:ext uri="{96DAC541-7B7A-43D3-8B79-37D633B846F1}">
                  <asvg:svgBlip xmlns:asvg="http://schemas.microsoft.com/office/drawing/2016/SVG/main" r:embed="rId28"/>
                </a:ext>
              </a:extLst>
            </a:blip>
            <a:stretch>
              <a:fillRect l="0" t="0" r="0" b="0"/>
            </a:stretch>
          </a:blipFill>
          <a:ln cap="sq">
            <a:noFill/>
            <a:prstDash val="solid"/>
            <a:miter/>
          </a:ln>
        </p:spPr>
      </p:sp>
      <p:sp>
        <p:nvSpPr>
          <p:cNvPr name="TextBox 16" id="16"/>
          <p:cNvSpPr txBox="true"/>
          <p:nvPr/>
        </p:nvSpPr>
        <p:spPr>
          <a:xfrm rot="0">
            <a:off x="3688802" y="3019867"/>
            <a:ext cx="10910396" cy="3364511"/>
          </a:xfrm>
          <a:prstGeom prst="rect">
            <a:avLst/>
          </a:prstGeom>
        </p:spPr>
        <p:txBody>
          <a:bodyPr anchor="t" rtlCol="false" tIns="0" lIns="0" bIns="0" rIns="0">
            <a:spAutoFit/>
          </a:bodyPr>
          <a:lstStyle/>
          <a:p>
            <a:pPr algn="ctr">
              <a:lnSpc>
                <a:spcPts val="12699"/>
              </a:lnSpc>
            </a:pPr>
            <a:r>
              <a:rPr lang="en-US" sz="14597">
                <a:solidFill>
                  <a:srgbClr val="000000"/>
                </a:solidFill>
                <a:latin typeface="DM Sans Bold"/>
              </a:rPr>
              <a:t>Thank you very much!</a:t>
            </a:r>
          </a:p>
        </p:txBody>
      </p:sp>
      <p:sp>
        <p:nvSpPr>
          <p:cNvPr name="TextBox 17" id="17"/>
          <p:cNvSpPr txBox="true"/>
          <p:nvPr/>
        </p:nvSpPr>
        <p:spPr>
          <a:xfrm rot="0">
            <a:off x="4860641" y="6811335"/>
            <a:ext cx="8459795" cy="578026"/>
          </a:xfrm>
          <a:prstGeom prst="rect">
            <a:avLst/>
          </a:prstGeom>
        </p:spPr>
        <p:txBody>
          <a:bodyPr anchor="t" rtlCol="false" tIns="0" lIns="0" bIns="0" rIns="0">
            <a:spAutoFit/>
          </a:bodyPr>
          <a:lstStyle/>
          <a:p>
            <a:pPr algn="ctr">
              <a:lnSpc>
                <a:spcPts val="4381"/>
              </a:lnSpc>
            </a:pPr>
            <a:r>
              <a:rPr lang="en-US" sz="4381" spc="-87">
                <a:solidFill>
                  <a:srgbClr val="000000"/>
                </a:solidFill>
                <a:latin typeface="DM Sans Bold"/>
              </a:rPr>
              <a:t>BY - Harshit Joshi </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10994934" y="2091045"/>
            <a:ext cx="6264366" cy="6104909"/>
          </a:xfrm>
          <a:custGeom>
            <a:avLst/>
            <a:gdLst/>
            <a:ahLst/>
            <a:cxnLst/>
            <a:rect r="r" b="b" t="t" l="l"/>
            <a:pathLst>
              <a:path h="6104909" w="6264366">
                <a:moveTo>
                  <a:pt x="0" y="0"/>
                </a:moveTo>
                <a:lnTo>
                  <a:pt x="6264366" y="0"/>
                </a:lnTo>
                <a:lnTo>
                  <a:pt x="6264366" y="6104910"/>
                </a:lnTo>
                <a:lnTo>
                  <a:pt x="0" y="610491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1504950" y="2345718"/>
            <a:ext cx="7848753" cy="2282190"/>
          </a:xfrm>
          <a:prstGeom prst="rect">
            <a:avLst/>
          </a:prstGeom>
        </p:spPr>
        <p:txBody>
          <a:bodyPr anchor="t" rtlCol="false" tIns="0" lIns="0" bIns="0" rIns="0">
            <a:spAutoFit/>
          </a:bodyPr>
          <a:lstStyle/>
          <a:p>
            <a:pPr algn="l">
              <a:lnSpc>
                <a:spcPts val="8730"/>
              </a:lnSpc>
            </a:pPr>
            <a:r>
              <a:rPr lang="en-US" sz="9000">
                <a:solidFill>
                  <a:srgbClr val="000000"/>
                </a:solidFill>
                <a:latin typeface="DM Sans Bold"/>
              </a:rPr>
              <a:t>Origin of the  idea</a:t>
            </a:r>
          </a:p>
        </p:txBody>
      </p:sp>
      <p:sp>
        <p:nvSpPr>
          <p:cNvPr name="TextBox 5" id="5"/>
          <p:cNvSpPr txBox="true"/>
          <p:nvPr/>
        </p:nvSpPr>
        <p:spPr>
          <a:xfrm rot="0">
            <a:off x="1504950" y="4807557"/>
            <a:ext cx="7707571" cy="3990975"/>
          </a:xfrm>
          <a:prstGeom prst="rect">
            <a:avLst/>
          </a:prstGeom>
        </p:spPr>
        <p:txBody>
          <a:bodyPr anchor="t" rtlCol="false" tIns="0" lIns="0" bIns="0" rIns="0">
            <a:spAutoFit/>
          </a:bodyPr>
          <a:lstStyle/>
          <a:p>
            <a:pPr algn="l">
              <a:lnSpc>
                <a:spcPts val="2699"/>
              </a:lnSpc>
            </a:pPr>
            <a:r>
              <a:rPr lang="en-US" sz="1999" spc="119">
                <a:solidFill>
                  <a:srgbClr val="000000"/>
                </a:solidFill>
                <a:latin typeface="DM Sans"/>
              </a:rPr>
              <a:t>Recruiting has been an integral part of every organization, and the way we do it has changed immensely over time. Back in the day, it was all about calling up potential candidates and scheduling an interview. </a:t>
            </a:r>
          </a:p>
          <a:p>
            <a:pPr algn="l">
              <a:lnSpc>
                <a:spcPts val="2699"/>
              </a:lnSpc>
            </a:pPr>
          </a:p>
          <a:p>
            <a:pPr algn="l">
              <a:lnSpc>
                <a:spcPts val="2699"/>
              </a:lnSpc>
            </a:pPr>
            <a:r>
              <a:rPr lang="en-US" sz="1999" spc="119">
                <a:solidFill>
                  <a:srgbClr val="000000"/>
                </a:solidFill>
                <a:latin typeface="DM Sans"/>
              </a:rPr>
              <a:t>Now, with countless job applications pouring in every day, it can be overwhelming to find the right fit. This is where </a:t>
            </a:r>
            <a:r>
              <a:rPr lang="en-US" sz="1999" spc="119">
                <a:solidFill>
                  <a:srgbClr val="000000"/>
                </a:solidFill>
                <a:latin typeface="DM Sans"/>
              </a:rPr>
              <a:t>resume parsing comes into play – a technology that has become a recruiter’s best friend.</a:t>
            </a:r>
          </a:p>
          <a:p>
            <a:pPr algn="l">
              <a:lnSpc>
                <a:spcPts val="2699"/>
              </a:lnSpc>
            </a:pPr>
          </a:p>
          <a:p>
            <a:pPr algn="l" marL="0" indent="0" lvl="0">
              <a:lnSpc>
                <a:spcPts val="2699"/>
              </a:lnSpc>
              <a:spcBef>
                <a:spcPct val="0"/>
              </a:spcBef>
            </a:pPr>
            <a:r>
              <a:rPr lang="en-US" sz="1999" spc="119">
                <a:solidFill>
                  <a:srgbClr val="000000"/>
                </a:solidFill>
                <a:latin typeface="DM Sans"/>
              </a:rPr>
              <a:t> Resume parsing is the process of extracting and categorizing job applicants’ data electronically</a:t>
            </a:r>
          </a:p>
        </p:txBody>
      </p:sp>
      <p:sp>
        <p:nvSpPr>
          <p:cNvPr name="Freeform 6" id="6"/>
          <p:cNvSpPr/>
          <p:nvPr/>
        </p:nvSpPr>
        <p:spPr>
          <a:xfrm flipH="false" flipV="false" rot="0">
            <a:off x="15353489"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7" id="7"/>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8" id="8"/>
          <p:cNvSpPr/>
          <p:nvPr/>
        </p:nvSpPr>
        <p:spPr>
          <a:xfrm flipH="false" flipV="false" rot="0">
            <a:off x="9144000"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9" id="9"/>
          <p:cNvSpPr/>
          <p:nvPr/>
        </p:nvSpPr>
        <p:spPr>
          <a:xfrm flipH="false" flipV="false" rot="0">
            <a:off x="5003948"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10" id="10"/>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11" id="11"/>
          <p:cNvSpPr/>
          <p:nvPr/>
        </p:nvSpPr>
        <p:spPr>
          <a:xfrm flipH="false" flipV="false" rot="0">
            <a:off x="8946162" y="-960893"/>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TextBox 3" id="3"/>
          <p:cNvSpPr txBox="true"/>
          <p:nvPr/>
        </p:nvSpPr>
        <p:spPr>
          <a:xfrm rot="0">
            <a:off x="1504950" y="2566521"/>
            <a:ext cx="7025086" cy="3387090"/>
          </a:xfrm>
          <a:prstGeom prst="rect">
            <a:avLst/>
          </a:prstGeom>
        </p:spPr>
        <p:txBody>
          <a:bodyPr anchor="t" rtlCol="false" tIns="0" lIns="0" bIns="0" rIns="0">
            <a:spAutoFit/>
          </a:bodyPr>
          <a:lstStyle/>
          <a:p>
            <a:pPr algn="l">
              <a:lnSpc>
                <a:spcPts val="8730"/>
              </a:lnSpc>
            </a:pPr>
            <a:r>
              <a:rPr lang="en-US" sz="9000">
                <a:solidFill>
                  <a:srgbClr val="000000"/>
                </a:solidFill>
                <a:latin typeface="DM Sans Bold"/>
              </a:rPr>
              <a:t>Project vision and mission</a:t>
            </a:r>
          </a:p>
        </p:txBody>
      </p:sp>
      <p:sp>
        <p:nvSpPr>
          <p:cNvPr name="TextBox 4" id="4"/>
          <p:cNvSpPr txBox="true"/>
          <p:nvPr/>
        </p:nvSpPr>
        <p:spPr>
          <a:xfrm rot="0">
            <a:off x="1504950" y="6252853"/>
            <a:ext cx="7025086" cy="1323975"/>
          </a:xfrm>
          <a:prstGeom prst="rect">
            <a:avLst/>
          </a:prstGeom>
        </p:spPr>
        <p:txBody>
          <a:bodyPr anchor="t" rtlCol="false" tIns="0" lIns="0" bIns="0" rIns="0">
            <a:spAutoFit/>
          </a:bodyPr>
          <a:lstStyle/>
          <a:p>
            <a:pPr algn="l" marL="0" indent="0" lvl="0">
              <a:lnSpc>
                <a:spcPts val="2699"/>
              </a:lnSpc>
              <a:spcBef>
                <a:spcPct val="0"/>
              </a:spcBef>
            </a:pPr>
            <a:r>
              <a:rPr lang="en-US" sz="1999" spc="119">
                <a:solidFill>
                  <a:srgbClr val="000000"/>
                </a:solidFill>
                <a:latin typeface="DM Sans"/>
              </a:rPr>
              <a:t>The main aim =of Resume parser is to extract the skills  and other important keywords from the resume like name, number , skills and previous company .</a:t>
            </a:r>
          </a:p>
        </p:txBody>
      </p:sp>
      <p:grpSp>
        <p:nvGrpSpPr>
          <p:cNvPr name="Group 5" id="5"/>
          <p:cNvGrpSpPr/>
          <p:nvPr/>
        </p:nvGrpSpPr>
        <p:grpSpPr>
          <a:xfrm rot="0">
            <a:off x="9975489" y="1170261"/>
            <a:ext cx="6998061" cy="2561528"/>
            <a:chOff x="0" y="0"/>
            <a:chExt cx="2342659" cy="857492"/>
          </a:xfrm>
        </p:grpSpPr>
        <p:sp>
          <p:nvSpPr>
            <p:cNvPr name="Freeform 6" id="6"/>
            <p:cNvSpPr/>
            <p:nvPr/>
          </p:nvSpPr>
          <p:spPr>
            <a:xfrm flipH="false" flipV="false" rot="0">
              <a:off x="0" y="0"/>
              <a:ext cx="2342659" cy="857492"/>
            </a:xfrm>
            <a:custGeom>
              <a:avLst/>
              <a:gdLst/>
              <a:ahLst/>
              <a:cxnLst/>
              <a:rect r="r" b="b" t="t" l="l"/>
              <a:pathLst>
                <a:path h="857492" w="2342659">
                  <a:moveTo>
                    <a:pt x="16594" y="0"/>
                  </a:moveTo>
                  <a:lnTo>
                    <a:pt x="2326064" y="0"/>
                  </a:lnTo>
                  <a:cubicBezTo>
                    <a:pt x="2335229" y="0"/>
                    <a:pt x="2342659" y="7430"/>
                    <a:pt x="2342659" y="16594"/>
                  </a:cubicBezTo>
                  <a:lnTo>
                    <a:pt x="2342659" y="840898"/>
                  </a:lnTo>
                  <a:cubicBezTo>
                    <a:pt x="2342659" y="845299"/>
                    <a:pt x="2340910" y="849520"/>
                    <a:pt x="2337798" y="852632"/>
                  </a:cubicBezTo>
                  <a:cubicBezTo>
                    <a:pt x="2334686" y="855744"/>
                    <a:pt x="2330465" y="857492"/>
                    <a:pt x="2326064" y="857492"/>
                  </a:cubicBezTo>
                  <a:lnTo>
                    <a:pt x="16594" y="857492"/>
                  </a:lnTo>
                  <a:cubicBezTo>
                    <a:pt x="7430" y="857492"/>
                    <a:pt x="0" y="850063"/>
                    <a:pt x="0" y="840898"/>
                  </a:cubicBezTo>
                  <a:lnTo>
                    <a:pt x="0" y="16594"/>
                  </a:lnTo>
                  <a:cubicBezTo>
                    <a:pt x="0" y="7430"/>
                    <a:pt x="7430" y="0"/>
                    <a:pt x="16594" y="0"/>
                  </a:cubicBezTo>
                  <a:close/>
                </a:path>
              </a:pathLst>
            </a:custGeom>
            <a:solidFill>
              <a:srgbClr val="8AB7E2"/>
            </a:solidFill>
          </p:spPr>
        </p:sp>
        <p:sp>
          <p:nvSpPr>
            <p:cNvPr name="TextBox 7" id="7"/>
            <p:cNvSpPr txBox="true"/>
            <p:nvPr/>
          </p:nvSpPr>
          <p:spPr>
            <a:xfrm>
              <a:off x="0" y="85725"/>
              <a:ext cx="2342659" cy="771767"/>
            </a:xfrm>
            <a:prstGeom prst="rect">
              <a:avLst/>
            </a:prstGeom>
          </p:spPr>
          <p:txBody>
            <a:bodyPr anchor="ctr" rtlCol="false" tIns="50800" lIns="50800" bIns="50800" rIns="50800"/>
            <a:lstStyle/>
            <a:p>
              <a:pPr algn="ctr">
                <a:lnSpc>
                  <a:spcPts val="1925"/>
                </a:lnSpc>
              </a:pPr>
            </a:p>
          </p:txBody>
        </p:sp>
      </p:grpSp>
      <p:sp>
        <p:nvSpPr>
          <p:cNvPr name="TextBox 8" id="8"/>
          <p:cNvSpPr txBox="true"/>
          <p:nvPr/>
        </p:nvSpPr>
        <p:spPr>
          <a:xfrm rot="0">
            <a:off x="10491672" y="2024301"/>
            <a:ext cx="1578952" cy="1034423"/>
          </a:xfrm>
          <a:prstGeom prst="rect">
            <a:avLst/>
          </a:prstGeom>
        </p:spPr>
        <p:txBody>
          <a:bodyPr anchor="t" rtlCol="false" tIns="0" lIns="0" bIns="0" rIns="0">
            <a:spAutoFit/>
          </a:bodyPr>
          <a:lstStyle/>
          <a:p>
            <a:pPr algn="l">
              <a:lnSpc>
                <a:spcPts val="7680"/>
              </a:lnSpc>
            </a:pPr>
            <a:r>
              <a:rPr lang="en-US" sz="8000" spc="-656">
                <a:solidFill>
                  <a:srgbClr val="000000"/>
                </a:solidFill>
                <a:latin typeface="DM Sans"/>
              </a:rPr>
              <a:t>01.</a:t>
            </a:r>
          </a:p>
        </p:txBody>
      </p:sp>
      <p:grpSp>
        <p:nvGrpSpPr>
          <p:cNvPr name="Group 9" id="9"/>
          <p:cNvGrpSpPr/>
          <p:nvPr/>
        </p:nvGrpSpPr>
        <p:grpSpPr>
          <a:xfrm rot="0">
            <a:off x="9975489" y="3862348"/>
            <a:ext cx="6998061" cy="2561528"/>
            <a:chOff x="0" y="0"/>
            <a:chExt cx="2342659" cy="857492"/>
          </a:xfrm>
        </p:grpSpPr>
        <p:sp>
          <p:nvSpPr>
            <p:cNvPr name="Freeform 10" id="10"/>
            <p:cNvSpPr/>
            <p:nvPr/>
          </p:nvSpPr>
          <p:spPr>
            <a:xfrm flipH="false" flipV="false" rot="0">
              <a:off x="0" y="0"/>
              <a:ext cx="2342659" cy="857492"/>
            </a:xfrm>
            <a:custGeom>
              <a:avLst/>
              <a:gdLst/>
              <a:ahLst/>
              <a:cxnLst/>
              <a:rect r="r" b="b" t="t" l="l"/>
              <a:pathLst>
                <a:path h="857492" w="2342659">
                  <a:moveTo>
                    <a:pt x="16594" y="0"/>
                  </a:moveTo>
                  <a:lnTo>
                    <a:pt x="2326064" y="0"/>
                  </a:lnTo>
                  <a:cubicBezTo>
                    <a:pt x="2335229" y="0"/>
                    <a:pt x="2342659" y="7430"/>
                    <a:pt x="2342659" y="16594"/>
                  </a:cubicBezTo>
                  <a:lnTo>
                    <a:pt x="2342659" y="840898"/>
                  </a:lnTo>
                  <a:cubicBezTo>
                    <a:pt x="2342659" y="845299"/>
                    <a:pt x="2340910" y="849520"/>
                    <a:pt x="2337798" y="852632"/>
                  </a:cubicBezTo>
                  <a:cubicBezTo>
                    <a:pt x="2334686" y="855744"/>
                    <a:pt x="2330465" y="857492"/>
                    <a:pt x="2326064" y="857492"/>
                  </a:cubicBezTo>
                  <a:lnTo>
                    <a:pt x="16594" y="857492"/>
                  </a:lnTo>
                  <a:cubicBezTo>
                    <a:pt x="7430" y="857492"/>
                    <a:pt x="0" y="850063"/>
                    <a:pt x="0" y="840898"/>
                  </a:cubicBezTo>
                  <a:lnTo>
                    <a:pt x="0" y="16594"/>
                  </a:lnTo>
                  <a:cubicBezTo>
                    <a:pt x="0" y="7430"/>
                    <a:pt x="7430" y="0"/>
                    <a:pt x="16594" y="0"/>
                  </a:cubicBezTo>
                  <a:close/>
                </a:path>
              </a:pathLst>
            </a:custGeom>
            <a:solidFill>
              <a:srgbClr val="8AB7E2"/>
            </a:solidFill>
          </p:spPr>
        </p:sp>
        <p:sp>
          <p:nvSpPr>
            <p:cNvPr name="TextBox 11" id="11"/>
            <p:cNvSpPr txBox="true"/>
            <p:nvPr/>
          </p:nvSpPr>
          <p:spPr>
            <a:xfrm>
              <a:off x="0" y="85725"/>
              <a:ext cx="2342659" cy="771767"/>
            </a:xfrm>
            <a:prstGeom prst="rect">
              <a:avLst/>
            </a:prstGeom>
          </p:spPr>
          <p:txBody>
            <a:bodyPr anchor="ctr" rtlCol="false" tIns="50800" lIns="50800" bIns="50800" rIns="50800"/>
            <a:lstStyle/>
            <a:p>
              <a:pPr algn="ctr">
                <a:lnSpc>
                  <a:spcPts val="1925"/>
                </a:lnSpc>
              </a:pPr>
            </a:p>
          </p:txBody>
        </p:sp>
      </p:grpSp>
      <p:grpSp>
        <p:nvGrpSpPr>
          <p:cNvPr name="Group 12" id="12"/>
          <p:cNvGrpSpPr/>
          <p:nvPr/>
        </p:nvGrpSpPr>
        <p:grpSpPr>
          <a:xfrm rot="0">
            <a:off x="9975489" y="6557226"/>
            <a:ext cx="6998061" cy="2561528"/>
            <a:chOff x="0" y="0"/>
            <a:chExt cx="2342659" cy="857492"/>
          </a:xfrm>
        </p:grpSpPr>
        <p:sp>
          <p:nvSpPr>
            <p:cNvPr name="Freeform 13" id="13"/>
            <p:cNvSpPr/>
            <p:nvPr/>
          </p:nvSpPr>
          <p:spPr>
            <a:xfrm flipH="false" flipV="false" rot="0">
              <a:off x="0" y="0"/>
              <a:ext cx="2342659" cy="857492"/>
            </a:xfrm>
            <a:custGeom>
              <a:avLst/>
              <a:gdLst/>
              <a:ahLst/>
              <a:cxnLst/>
              <a:rect r="r" b="b" t="t" l="l"/>
              <a:pathLst>
                <a:path h="857492" w="2342659">
                  <a:moveTo>
                    <a:pt x="16594" y="0"/>
                  </a:moveTo>
                  <a:lnTo>
                    <a:pt x="2326064" y="0"/>
                  </a:lnTo>
                  <a:cubicBezTo>
                    <a:pt x="2335229" y="0"/>
                    <a:pt x="2342659" y="7430"/>
                    <a:pt x="2342659" y="16594"/>
                  </a:cubicBezTo>
                  <a:lnTo>
                    <a:pt x="2342659" y="840898"/>
                  </a:lnTo>
                  <a:cubicBezTo>
                    <a:pt x="2342659" y="845299"/>
                    <a:pt x="2340910" y="849520"/>
                    <a:pt x="2337798" y="852632"/>
                  </a:cubicBezTo>
                  <a:cubicBezTo>
                    <a:pt x="2334686" y="855744"/>
                    <a:pt x="2330465" y="857492"/>
                    <a:pt x="2326064" y="857492"/>
                  </a:cubicBezTo>
                  <a:lnTo>
                    <a:pt x="16594" y="857492"/>
                  </a:lnTo>
                  <a:cubicBezTo>
                    <a:pt x="7430" y="857492"/>
                    <a:pt x="0" y="850063"/>
                    <a:pt x="0" y="840898"/>
                  </a:cubicBezTo>
                  <a:lnTo>
                    <a:pt x="0" y="16594"/>
                  </a:lnTo>
                  <a:cubicBezTo>
                    <a:pt x="0" y="7430"/>
                    <a:pt x="7430" y="0"/>
                    <a:pt x="16594" y="0"/>
                  </a:cubicBezTo>
                  <a:close/>
                </a:path>
              </a:pathLst>
            </a:custGeom>
            <a:solidFill>
              <a:srgbClr val="8AB7E2"/>
            </a:solidFill>
          </p:spPr>
        </p:sp>
        <p:sp>
          <p:nvSpPr>
            <p:cNvPr name="TextBox 14" id="14"/>
            <p:cNvSpPr txBox="true"/>
            <p:nvPr/>
          </p:nvSpPr>
          <p:spPr>
            <a:xfrm>
              <a:off x="0" y="85725"/>
              <a:ext cx="2342659" cy="771767"/>
            </a:xfrm>
            <a:prstGeom prst="rect">
              <a:avLst/>
            </a:prstGeom>
          </p:spPr>
          <p:txBody>
            <a:bodyPr anchor="ctr" rtlCol="false" tIns="50800" lIns="50800" bIns="50800" rIns="50800"/>
            <a:lstStyle/>
            <a:p>
              <a:pPr algn="ctr">
                <a:lnSpc>
                  <a:spcPts val="1925"/>
                </a:lnSpc>
              </a:pPr>
            </a:p>
          </p:txBody>
        </p:sp>
      </p:grpSp>
      <p:sp>
        <p:nvSpPr>
          <p:cNvPr name="TextBox 15" id="15"/>
          <p:cNvSpPr txBox="true"/>
          <p:nvPr/>
        </p:nvSpPr>
        <p:spPr>
          <a:xfrm rot="0">
            <a:off x="10491672" y="4717783"/>
            <a:ext cx="1578952" cy="1034423"/>
          </a:xfrm>
          <a:prstGeom prst="rect">
            <a:avLst/>
          </a:prstGeom>
        </p:spPr>
        <p:txBody>
          <a:bodyPr anchor="t" rtlCol="false" tIns="0" lIns="0" bIns="0" rIns="0">
            <a:spAutoFit/>
          </a:bodyPr>
          <a:lstStyle/>
          <a:p>
            <a:pPr algn="l">
              <a:lnSpc>
                <a:spcPts val="7680"/>
              </a:lnSpc>
            </a:pPr>
            <a:r>
              <a:rPr lang="en-US" sz="8000" spc="-656">
                <a:solidFill>
                  <a:srgbClr val="000000"/>
                </a:solidFill>
                <a:latin typeface="DM Sans"/>
              </a:rPr>
              <a:t>02.</a:t>
            </a:r>
          </a:p>
        </p:txBody>
      </p:sp>
      <p:sp>
        <p:nvSpPr>
          <p:cNvPr name="TextBox 16" id="16"/>
          <p:cNvSpPr txBox="true"/>
          <p:nvPr/>
        </p:nvSpPr>
        <p:spPr>
          <a:xfrm rot="0">
            <a:off x="10491672" y="7411266"/>
            <a:ext cx="1578952" cy="1034423"/>
          </a:xfrm>
          <a:prstGeom prst="rect">
            <a:avLst/>
          </a:prstGeom>
        </p:spPr>
        <p:txBody>
          <a:bodyPr anchor="t" rtlCol="false" tIns="0" lIns="0" bIns="0" rIns="0">
            <a:spAutoFit/>
          </a:bodyPr>
          <a:lstStyle/>
          <a:p>
            <a:pPr algn="l">
              <a:lnSpc>
                <a:spcPts val="7680"/>
              </a:lnSpc>
            </a:pPr>
            <a:r>
              <a:rPr lang="en-US" sz="8000" spc="-656">
                <a:solidFill>
                  <a:srgbClr val="000000"/>
                </a:solidFill>
                <a:latin typeface="DM Sans"/>
              </a:rPr>
              <a:t>03.</a:t>
            </a:r>
          </a:p>
        </p:txBody>
      </p:sp>
      <p:sp>
        <p:nvSpPr>
          <p:cNvPr name="TextBox 17" id="17"/>
          <p:cNvSpPr txBox="true"/>
          <p:nvPr/>
        </p:nvSpPr>
        <p:spPr>
          <a:xfrm rot="0">
            <a:off x="12218908" y="4414892"/>
            <a:ext cx="4132127" cy="657225"/>
          </a:xfrm>
          <a:prstGeom prst="rect">
            <a:avLst/>
          </a:prstGeom>
        </p:spPr>
        <p:txBody>
          <a:bodyPr anchor="t" rtlCol="false" tIns="0" lIns="0" bIns="0" rIns="0">
            <a:spAutoFit/>
          </a:bodyPr>
          <a:lstStyle/>
          <a:p>
            <a:pPr algn="just" marL="0" indent="0" lvl="0">
              <a:lnSpc>
                <a:spcPts val="2699"/>
              </a:lnSpc>
              <a:spcBef>
                <a:spcPct val="0"/>
              </a:spcBef>
            </a:pPr>
            <a:r>
              <a:rPr lang="en-US" sz="1999" spc="31">
                <a:solidFill>
                  <a:srgbClr val="000000"/>
                </a:solidFill>
                <a:latin typeface="DM Sans Bold"/>
              </a:rPr>
              <a:t>Eliminate Bias - </a:t>
            </a:r>
            <a:r>
              <a:rPr lang="en-US" sz="1999" spc="31">
                <a:solidFill>
                  <a:srgbClr val="000000"/>
                </a:solidFill>
                <a:latin typeface="DM Sans"/>
              </a:rPr>
              <a:t>disable the fields like age, gender etc. </a:t>
            </a:r>
          </a:p>
        </p:txBody>
      </p:sp>
      <p:sp>
        <p:nvSpPr>
          <p:cNvPr name="TextBox 18" id="18"/>
          <p:cNvSpPr txBox="true"/>
          <p:nvPr/>
        </p:nvSpPr>
        <p:spPr>
          <a:xfrm rot="0">
            <a:off x="12218908" y="7108374"/>
            <a:ext cx="4132127" cy="1323975"/>
          </a:xfrm>
          <a:prstGeom prst="rect">
            <a:avLst/>
          </a:prstGeom>
        </p:spPr>
        <p:txBody>
          <a:bodyPr anchor="t" rtlCol="false" tIns="0" lIns="0" bIns="0" rIns="0">
            <a:spAutoFit/>
          </a:bodyPr>
          <a:lstStyle/>
          <a:p>
            <a:pPr algn="just">
              <a:lnSpc>
                <a:spcPts val="2699"/>
              </a:lnSpc>
            </a:pPr>
            <a:r>
              <a:rPr lang="en-US" sz="1999" spc="31">
                <a:solidFill>
                  <a:srgbClr val="000000"/>
                </a:solidFill>
                <a:latin typeface="DM Sans Bold"/>
              </a:rPr>
              <a:t>Improve Candidate Experience-</a:t>
            </a:r>
            <a:r>
              <a:rPr lang="en-US" sz="1999" spc="31">
                <a:solidFill>
                  <a:srgbClr val="000000"/>
                </a:solidFill>
                <a:latin typeface="DM Sans"/>
              </a:rPr>
              <a:t>Record important information on your candidate profiles.</a:t>
            </a:r>
          </a:p>
          <a:p>
            <a:pPr algn="just" marL="0" indent="0" lvl="0">
              <a:lnSpc>
                <a:spcPts val="2699"/>
              </a:lnSpc>
              <a:spcBef>
                <a:spcPct val="0"/>
              </a:spcBef>
            </a:pPr>
          </a:p>
        </p:txBody>
      </p:sp>
      <p:sp>
        <p:nvSpPr>
          <p:cNvPr name="Freeform 19" id="19"/>
          <p:cNvSpPr/>
          <p:nvPr/>
        </p:nvSpPr>
        <p:spPr>
          <a:xfrm flipH="false" flipV="false" rot="0">
            <a:off x="-848571" y="8919661"/>
            <a:ext cx="3870946" cy="950141"/>
          </a:xfrm>
          <a:custGeom>
            <a:avLst/>
            <a:gdLst/>
            <a:ahLst/>
            <a:cxnLst/>
            <a:rect r="r" b="b" t="t" l="l"/>
            <a:pathLst>
              <a:path h="950141" w="3870946">
                <a:moveTo>
                  <a:pt x="0" y="0"/>
                </a:moveTo>
                <a:lnTo>
                  <a:pt x="3870946" y="0"/>
                </a:lnTo>
                <a:lnTo>
                  <a:pt x="3870946" y="950141"/>
                </a:lnTo>
                <a:lnTo>
                  <a:pt x="0" y="95014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20" id="20"/>
          <p:cNvSpPr/>
          <p:nvPr/>
        </p:nvSpPr>
        <p:spPr>
          <a:xfrm flipH="false" flipV="false" rot="0">
            <a:off x="4472906" y="-2364815"/>
            <a:ext cx="4980952" cy="3731186"/>
          </a:xfrm>
          <a:custGeom>
            <a:avLst/>
            <a:gdLst/>
            <a:ahLst/>
            <a:cxnLst/>
            <a:rect r="r" b="b" t="t" l="l"/>
            <a:pathLst>
              <a:path h="3731186" w="4980952">
                <a:moveTo>
                  <a:pt x="0" y="0"/>
                </a:moveTo>
                <a:lnTo>
                  <a:pt x="4980951" y="0"/>
                </a:lnTo>
                <a:lnTo>
                  <a:pt x="4980951" y="3731186"/>
                </a:lnTo>
                <a:lnTo>
                  <a:pt x="0" y="373118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21" id="21"/>
          <p:cNvSpPr/>
          <p:nvPr/>
        </p:nvSpPr>
        <p:spPr>
          <a:xfrm flipH="false" flipV="false" rot="0">
            <a:off x="3431074" y="8919661"/>
            <a:ext cx="2587020" cy="2386526"/>
          </a:xfrm>
          <a:custGeom>
            <a:avLst/>
            <a:gdLst/>
            <a:ahLst/>
            <a:cxnLst/>
            <a:rect r="r" b="b" t="t" l="l"/>
            <a:pathLst>
              <a:path h="2386526" w="2587020">
                <a:moveTo>
                  <a:pt x="0" y="0"/>
                </a:moveTo>
                <a:lnTo>
                  <a:pt x="2587019" y="0"/>
                </a:lnTo>
                <a:lnTo>
                  <a:pt x="2587019" y="2386525"/>
                </a:lnTo>
                <a:lnTo>
                  <a:pt x="0" y="2386525"/>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22" id="22"/>
          <p:cNvSpPr/>
          <p:nvPr/>
        </p:nvSpPr>
        <p:spPr>
          <a:xfrm flipH="false" flipV="false" rot="0">
            <a:off x="-848571" y="-744412"/>
            <a:ext cx="2597326" cy="2796583"/>
          </a:xfrm>
          <a:custGeom>
            <a:avLst/>
            <a:gdLst/>
            <a:ahLst/>
            <a:cxnLst/>
            <a:rect r="r" b="b" t="t" l="l"/>
            <a:pathLst>
              <a:path h="2796583" w="2597326">
                <a:moveTo>
                  <a:pt x="0" y="0"/>
                </a:moveTo>
                <a:lnTo>
                  <a:pt x="2597327" y="0"/>
                </a:lnTo>
                <a:lnTo>
                  <a:pt x="2597327" y="2796583"/>
                </a:lnTo>
                <a:lnTo>
                  <a:pt x="0" y="2796583"/>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TextBox 23" id="23"/>
          <p:cNvSpPr txBox="true"/>
          <p:nvPr/>
        </p:nvSpPr>
        <p:spPr>
          <a:xfrm rot="0">
            <a:off x="11833278" y="2023596"/>
            <a:ext cx="4132127" cy="990600"/>
          </a:xfrm>
          <a:prstGeom prst="rect">
            <a:avLst/>
          </a:prstGeom>
        </p:spPr>
        <p:txBody>
          <a:bodyPr anchor="t" rtlCol="false" tIns="0" lIns="0" bIns="0" rIns="0">
            <a:spAutoFit/>
          </a:bodyPr>
          <a:lstStyle/>
          <a:p>
            <a:pPr algn="l" marL="0" indent="0" lvl="0">
              <a:lnSpc>
                <a:spcPts val="2699"/>
              </a:lnSpc>
              <a:spcBef>
                <a:spcPct val="0"/>
              </a:spcBef>
            </a:pPr>
            <a:r>
              <a:rPr lang="en-US" sz="1999" spc="31">
                <a:solidFill>
                  <a:srgbClr val="000000"/>
                </a:solidFill>
                <a:latin typeface="DM Sans Bold"/>
              </a:rPr>
              <a:t>Save time - </a:t>
            </a:r>
            <a:r>
              <a:rPr lang="en-US" sz="1999" spc="31">
                <a:solidFill>
                  <a:srgbClr val="000000"/>
                </a:solidFill>
                <a:latin typeface="DM Sans"/>
              </a:rPr>
              <a:t>Quickly Process Resume and saves into Segregated columns</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15425474" y="7451528"/>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false" rot="0">
            <a:off x="11964445" y="1893478"/>
            <a:ext cx="5294855" cy="7640669"/>
          </a:xfrm>
          <a:custGeom>
            <a:avLst/>
            <a:gdLst/>
            <a:ahLst/>
            <a:cxnLst/>
            <a:rect r="r" b="b" t="t" l="l"/>
            <a:pathLst>
              <a:path h="7640669" w="5294855">
                <a:moveTo>
                  <a:pt x="0" y="0"/>
                </a:moveTo>
                <a:lnTo>
                  <a:pt x="5294855" y="0"/>
                </a:lnTo>
                <a:lnTo>
                  <a:pt x="5294855" y="7640669"/>
                </a:lnTo>
                <a:lnTo>
                  <a:pt x="0" y="7640669"/>
                </a:lnTo>
                <a:lnTo>
                  <a:pt x="0" y="0"/>
                </a:lnTo>
                <a:close/>
              </a:path>
            </a:pathLst>
          </a:custGeom>
          <a:blipFill>
            <a:blip r:embed="rId5"/>
            <a:stretch>
              <a:fillRect l="-22151" t="0" r="-22151" b="0"/>
            </a:stretch>
          </a:blipFill>
        </p:spPr>
      </p:sp>
      <p:sp>
        <p:nvSpPr>
          <p:cNvPr name="Freeform 5" id="5"/>
          <p:cNvSpPr/>
          <p:nvPr/>
        </p:nvSpPr>
        <p:spPr>
          <a:xfrm flipH="false" flipV="false" rot="0">
            <a:off x="-329816" y="-211781"/>
            <a:ext cx="4899948" cy="3068592"/>
          </a:xfrm>
          <a:custGeom>
            <a:avLst/>
            <a:gdLst/>
            <a:ahLst/>
            <a:cxnLst/>
            <a:rect r="r" b="b" t="t" l="l"/>
            <a:pathLst>
              <a:path h="3068592" w="4899948">
                <a:moveTo>
                  <a:pt x="0" y="0"/>
                </a:moveTo>
                <a:lnTo>
                  <a:pt x="4899947" y="0"/>
                </a:lnTo>
                <a:lnTo>
                  <a:pt x="4899947" y="3068592"/>
                </a:lnTo>
                <a:lnTo>
                  <a:pt x="0" y="306859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TextBox 6" id="6"/>
          <p:cNvSpPr txBox="true"/>
          <p:nvPr/>
        </p:nvSpPr>
        <p:spPr>
          <a:xfrm rot="0">
            <a:off x="1295247" y="652643"/>
            <a:ext cx="7848753" cy="3387090"/>
          </a:xfrm>
          <a:prstGeom prst="rect">
            <a:avLst/>
          </a:prstGeom>
        </p:spPr>
        <p:txBody>
          <a:bodyPr anchor="t" rtlCol="false" tIns="0" lIns="0" bIns="0" rIns="0">
            <a:spAutoFit/>
          </a:bodyPr>
          <a:lstStyle/>
          <a:p>
            <a:pPr algn="l">
              <a:lnSpc>
                <a:spcPts val="8730"/>
              </a:lnSpc>
            </a:pPr>
            <a:r>
              <a:rPr lang="en-US" sz="9000">
                <a:solidFill>
                  <a:srgbClr val="000000"/>
                </a:solidFill>
                <a:latin typeface="DM Sans Bold"/>
              </a:rPr>
              <a:t>The First Resumes</a:t>
            </a:r>
          </a:p>
          <a:p>
            <a:pPr algn="l">
              <a:lnSpc>
                <a:spcPts val="8730"/>
              </a:lnSpc>
            </a:pPr>
          </a:p>
        </p:txBody>
      </p:sp>
      <p:sp>
        <p:nvSpPr>
          <p:cNvPr name="Freeform 7" id="7"/>
          <p:cNvSpPr/>
          <p:nvPr/>
        </p:nvSpPr>
        <p:spPr>
          <a:xfrm flipH="false" flipV="false" rot="0">
            <a:off x="1730897" y="8985824"/>
            <a:ext cx="2587020" cy="2386526"/>
          </a:xfrm>
          <a:custGeom>
            <a:avLst/>
            <a:gdLst/>
            <a:ahLst/>
            <a:cxnLst/>
            <a:rect r="r" b="b" t="t" l="l"/>
            <a:pathLst>
              <a:path h="2386526" w="2587020">
                <a:moveTo>
                  <a:pt x="0" y="0"/>
                </a:moveTo>
                <a:lnTo>
                  <a:pt x="2587019" y="0"/>
                </a:lnTo>
                <a:lnTo>
                  <a:pt x="2587019" y="2386526"/>
                </a:lnTo>
                <a:lnTo>
                  <a:pt x="0" y="238652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TextBox 8" id="8"/>
          <p:cNvSpPr txBox="true"/>
          <p:nvPr/>
        </p:nvSpPr>
        <p:spPr>
          <a:xfrm rot="0">
            <a:off x="1028700" y="4286567"/>
            <a:ext cx="8884166" cy="3377438"/>
          </a:xfrm>
          <a:prstGeom prst="rect">
            <a:avLst/>
          </a:prstGeom>
        </p:spPr>
        <p:txBody>
          <a:bodyPr anchor="t" rtlCol="false" tIns="0" lIns="0" bIns="0" rIns="0">
            <a:spAutoFit/>
          </a:bodyPr>
          <a:lstStyle/>
          <a:p>
            <a:pPr algn="just">
              <a:lnSpc>
                <a:spcPts val="3892"/>
              </a:lnSpc>
              <a:spcBef>
                <a:spcPct val="0"/>
              </a:spcBef>
            </a:pPr>
            <a:r>
              <a:rPr lang="en-US" sz="2780">
                <a:solidFill>
                  <a:srgbClr val="000000"/>
                </a:solidFill>
                <a:latin typeface="Open Sans Light"/>
              </a:rPr>
              <a:t>Leonardo da Vinci's 1482 resumé was the first printed resume, detailing accomplishments, background, and abilities. Before computers, hiring managers and recruiters manually sorted resumes for job requirements, a laborious and error-prone process. Automated resume parsing became necessary as the job market expanded. </a:t>
            </a:r>
          </a:p>
        </p:txBody>
      </p:sp>
      <p:sp>
        <p:nvSpPr>
          <p:cNvPr name="Freeform 9" id="9"/>
          <p:cNvSpPr/>
          <p:nvPr/>
        </p:nvSpPr>
        <p:spPr>
          <a:xfrm flipH="false" flipV="false" rot="0">
            <a:off x="9912866" y="-1671431"/>
            <a:ext cx="2892762" cy="2919301"/>
          </a:xfrm>
          <a:custGeom>
            <a:avLst/>
            <a:gdLst/>
            <a:ahLst/>
            <a:cxnLst/>
            <a:rect r="r" b="b" t="t" l="l"/>
            <a:pathLst>
              <a:path h="2919301" w="2892762">
                <a:moveTo>
                  <a:pt x="0" y="0"/>
                </a:moveTo>
                <a:lnTo>
                  <a:pt x="2892762" y="0"/>
                </a:lnTo>
                <a:lnTo>
                  <a:pt x="2892762" y="2919300"/>
                </a:lnTo>
                <a:lnTo>
                  <a:pt x="0" y="29193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15247761" y="298130"/>
            <a:ext cx="4801321" cy="4845370"/>
          </a:xfrm>
          <a:custGeom>
            <a:avLst/>
            <a:gdLst/>
            <a:ahLst/>
            <a:cxnLst/>
            <a:rect r="r" b="b" t="t" l="l"/>
            <a:pathLst>
              <a:path h="4845370" w="4801321">
                <a:moveTo>
                  <a:pt x="0" y="0"/>
                </a:moveTo>
                <a:lnTo>
                  <a:pt x="4801322" y="0"/>
                </a:lnTo>
                <a:lnTo>
                  <a:pt x="4801322" y="4845370"/>
                </a:lnTo>
                <a:lnTo>
                  <a:pt x="0" y="484537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false" rot="0">
            <a:off x="12855678" y="1806008"/>
            <a:ext cx="6053372" cy="7141162"/>
          </a:xfrm>
          <a:custGeom>
            <a:avLst/>
            <a:gdLst/>
            <a:ahLst/>
            <a:cxnLst/>
            <a:rect r="r" b="b" t="t" l="l"/>
            <a:pathLst>
              <a:path h="7141162" w="6053372">
                <a:moveTo>
                  <a:pt x="0" y="0"/>
                </a:moveTo>
                <a:lnTo>
                  <a:pt x="6053372" y="0"/>
                </a:lnTo>
                <a:lnTo>
                  <a:pt x="6053372" y="7141162"/>
                </a:lnTo>
                <a:lnTo>
                  <a:pt x="0" y="7141162"/>
                </a:lnTo>
                <a:lnTo>
                  <a:pt x="0" y="0"/>
                </a:lnTo>
                <a:close/>
              </a:path>
            </a:pathLst>
          </a:custGeom>
          <a:blipFill>
            <a:blip r:embed="rId5"/>
            <a:stretch>
              <a:fillRect l="-8984" t="0" r="-8984" b="0"/>
            </a:stretch>
          </a:blipFill>
        </p:spPr>
      </p:sp>
      <p:sp>
        <p:nvSpPr>
          <p:cNvPr name="TextBox 5" id="5"/>
          <p:cNvSpPr txBox="true"/>
          <p:nvPr/>
        </p:nvSpPr>
        <p:spPr>
          <a:xfrm rot="0">
            <a:off x="883997" y="594393"/>
            <a:ext cx="7107241" cy="2299405"/>
          </a:xfrm>
          <a:prstGeom prst="rect">
            <a:avLst/>
          </a:prstGeom>
        </p:spPr>
        <p:txBody>
          <a:bodyPr anchor="t" rtlCol="false" tIns="0" lIns="0" bIns="0" rIns="0">
            <a:spAutoFit/>
          </a:bodyPr>
          <a:lstStyle/>
          <a:p>
            <a:pPr algn="l">
              <a:lnSpc>
                <a:spcPts val="9236"/>
              </a:lnSpc>
              <a:spcBef>
                <a:spcPct val="0"/>
              </a:spcBef>
            </a:pPr>
            <a:r>
              <a:rPr lang="en-US" sz="6597">
                <a:solidFill>
                  <a:srgbClr val="000000"/>
                </a:solidFill>
                <a:latin typeface="Open Sans Bold"/>
              </a:rPr>
              <a:t>The Birth of Resume Parsing</a:t>
            </a:r>
          </a:p>
        </p:txBody>
      </p:sp>
      <p:sp>
        <p:nvSpPr>
          <p:cNvPr name="Freeform 6" id="6"/>
          <p:cNvSpPr/>
          <p:nvPr/>
        </p:nvSpPr>
        <p:spPr>
          <a:xfrm flipH="false" flipV="false" rot="0">
            <a:off x="-562384" y="8577247"/>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TextBox 7" id="7"/>
          <p:cNvSpPr txBox="true"/>
          <p:nvPr/>
        </p:nvSpPr>
        <p:spPr>
          <a:xfrm rot="0">
            <a:off x="561179" y="3259031"/>
            <a:ext cx="10655283" cy="2405892"/>
          </a:xfrm>
          <a:prstGeom prst="rect">
            <a:avLst/>
          </a:prstGeom>
        </p:spPr>
        <p:txBody>
          <a:bodyPr anchor="t" rtlCol="false" tIns="0" lIns="0" bIns="0" rIns="0">
            <a:spAutoFit/>
          </a:bodyPr>
          <a:lstStyle/>
          <a:p>
            <a:pPr algn="l">
              <a:lnSpc>
                <a:spcPts val="3891"/>
              </a:lnSpc>
              <a:spcBef>
                <a:spcPct val="0"/>
              </a:spcBef>
            </a:pPr>
            <a:r>
              <a:rPr lang="en-US" sz="2779">
                <a:solidFill>
                  <a:srgbClr val="000000"/>
                </a:solidFill>
                <a:latin typeface="Open Sans Light"/>
              </a:rPr>
              <a:t>Resume parsing, dating back to the 1980s, was developed by big businesses to identify the most qualified applicants for open positions. Resumix was the first tool, identifying keywords, work experience, and educational background from resumes, helping recruiters scan thousands of resumes. </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1455023" y="8958642"/>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TextBox 4" id="4"/>
          <p:cNvSpPr txBox="true"/>
          <p:nvPr/>
        </p:nvSpPr>
        <p:spPr>
          <a:xfrm rot="0">
            <a:off x="727403" y="3043819"/>
            <a:ext cx="10080707" cy="2891663"/>
          </a:xfrm>
          <a:prstGeom prst="rect">
            <a:avLst/>
          </a:prstGeom>
        </p:spPr>
        <p:txBody>
          <a:bodyPr anchor="t" rtlCol="false" tIns="0" lIns="0" bIns="0" rIns="0">
            <a:spAutoFit/>
          </a:bodyPr>
          <a:lstStyle/>
          <a:p>
            <a:pPr algn="just">
              <a:lnSpc>
                <a:spcPts val="3892"/>
              </a:lnSpc>
              <a:spcBef>
                <a:spcPct val="0"/>
              </a:spcBef>
            </a:pPr>
            <a:r>
              <a:rPr lang="en-US" sz="2780">
                <a:solidFill>
                  <a:srgbClr val="000000"/>
                </a:solidFill>
                <a:latin typeface="Open Sans Light"/>
              </a:rPr>
              <a:t>NLP and machine learning algorithms have revolutionized resume parsers, enabling them to parse resumes in various formats, including Word, HTML, and PDF files, and are multilingual. These technologies assess resumes based on context, sentiment, and purpose, recognizing and matching semantic linkages between experiences, job titles, and talents. </a:t>
            </a:r>
          </a:p>
        </p:txBody>
      </p:sp>
      <p:grpSp>
        <p:nvGrpSpPr>
          <p:cNvPr name="Group 5" id="5"/>
          <p:cNvGrpSpPr/>
          <p:nvPr/>
        </p:nvGrpSpPr>
        <p:grpSpPr>
          <a:xfrm rot="0">
            <a:off x="13390160" y="3815662"/>
            <a:ext cx="3086100" cy="3086100"/>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250864" y="0"/>
                  </a:moveTo>
                  <a:lnTo>
                    <a:pt x="561936" y="0"/>
                  </a:lnTo>
                  <a:cubicBezTo>
                    <a:pt x="700484" y="0"/>
                    <a:pt x="812800" y="112316"/>
                    <a:pt x="812800" y="250864"/>
                  </a:cubicBezTo>
                  <a:lnTo>
                    <a:pt x="812800" y="561936"/>
                  </a:lnTo>
                  <a:cubicBezTo>
                    <a:pt x="812800" y="700484"/>
                    <a:pt x="700484" y="812800"/>
                    <a:pt x="561936" y="812800"/>
                  </a:cubicBezTo>
                  <a:lnTo>
                    <a:pt x="250864" y="812800"/>
                  </a:lnTo>
                  <a:cubicBezTo>
                    <a:pt x="112316" y="812800"/>
                    <a:pt x="0" y="700484"/>
                    <a:pt x="0" y="561936"/>
                  </a:cubicBezTo>
                  <a:lnTo>
                    <a:pt x="0" y="250864"/>
                  </a:lnTo>
                  <a:cubicBezTo>
                    <a:pt x="0" y="112316"/>
                    <a:pt x="112316" y="0"/>
                    <a:pt x="250864" y="0"/>
                  </a:cubicBezTo>
                  <a:close/>
                </a:path>
              </a:pathLst>
            </a:custGeom>
            <a:solidFill>
              <a:srgbClr val="000000">
                <a:alpha val="0"/>
              </a:srgbClr>
            </a:solidFill>
            <a:ln w="171450" cap="rnd">
              <a:solidFill>
                <a:srgbClr val="000000"/>
              </a:solidFill>
              <a:prstDash val="solid"/>
              <a:round/>
            </a:ln>
          </p:spPr>
        </p:sp>
        <p:sp>
          <p:nvSpPr>
            <p:cNvPr name="TextBox 7" id="7"/>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1028700" y="503366"/>
            <a:ext cx="8237236" cy="1500560"/>
          </a:xfrm>
          <a:prstGeom prst="rect">
            <a:avLst/>
          </a:prstGeom>
        </p:spPr>
        <p:txBody>
          <a:bodyPr anchor="t" rtlCol="false" tIns="0" lIns="0" bIns="0" rIns="0">
            <a:spAutoFit/>
          </a:bodyPr>
          <a:lstStyle/>
          <a:p>
            <a:pPr algn="l">
              <a:lnSpc>
                <a:spcPts val="6016"/>
              </a:lnSpc>
              <a:spcBef>
                <a:spcPct val="0"/>
              </a:spcBef>
            </a:pPr>
            <a:r>
              <a:rPr lang="en-US" sz="4297">
                <a:solidFill>
                  <a:srgbClr val="000000"/>
                </a:solidFill>
                <a:latin typeface="Open Sans Bold"/>
              </a:rPr>
              <a:t>Advancements in Artificial Intelligence</a:t>
            </a:r>
          </a:p>
        </p:txBody>
      </p:sp>
      <p:grpSp>
        <p:nvGrpSpPr>
          <p:cNvPr name="Group 9" id="9"/>
          <p:cNvGrpSpPr/>
          <p:nvPr/>
        </p:nvGrpSpPr>
        <p:grpSpPr>
          <a:xfrm rot="0">
            <a:off x="13031798" y="3319504"/>
            <a:ext cx="3802825" cy="4002467"/>
            <a:chOff x="0" y="0"/>
            <a:chExt cx="1001567" cy="1054148"/>
          </a:xfrm>
        </p:grpSpPr>
        <p:sp>
          <p:nvSpPr>
            <p:cNvPr name="Freeform 10" id="10"/>
            <p:cNvSpPr/>
            <p:nvPr/>
          </p:nvSpPr>
          <p:spPr>
            <a:xfrm flipH="false" flipV="false" rot="0">
              <a:off x="0" y="0"/>
              <a:ext cx="1001567" cy="1054148"/>
            </a:xfrm>
            <a:custGeom>
              <a:avLst/>
              <a:gdLst/>
              <a:ahLst/>
              <a:cxnLst/>
              <a:rect r="r" b="b" t="t" l="l"/>
              <a:pathLst>
                <a:path h="1054148" w="1001567">
                  <a:moveTo>
                    <a:pt x="203583" y="0"/>
                  </a:moveTo>
                  <a:lnTo>
                    <a:pt x="797984" y="0"/>
                  </a:lnTo>
                  <a:cubicBezTo>
                    <a:pt x="910420" y="0"/>
                    <a:pt x="1001567" y="91147"/>
                    <a:pt x="1001567" y="203583"/>
                  </a:cubicBezTo>
                  <a:lnTo>
                    <a:pt x="1001567" y="850564"/>
                  </a:lnTo>
                  <a:cubicBezTo>
                    <a:pt x="1001567" y="963000"/>
                    <a:pt x="910420" y="1054148"/>
                    <a:pt x="797984" y="1054148"/>
                  </a:cubicBezTo>
                  <a:lnTo>
                    <a:pt x="203583" y="1054148"/>
                  </a:lnTo>
                  <a:cubicBezTo>
                    <a:pt x="91147" y="1054148"/>
                    <a:pt x="0" y="963000"/>
                    <a:pt x="0" y="850564"/>
                  </a:cubicBezTo>
                  <a:lnTo>
                    <a:pt x="0" y="203583"/>
                  </a:lnTo>
                  <a:cubicBezTo>
                    <a:pt x="0" y="91147"/>
                    <a:pt x="91147" y="0"/>
                    <a:pt x="203583" y="0"/>
                  </a:cubicBezTo>
                  <a:close/>
                </a:path>
              </a:pathLst>
            </a:custGeom>
            <a:solidFill>
              <a:srgbClr val="000000">
                <a:alpha val="0"/>
              </a:srgbClr>
            </a:solidFill>
            <a:ln w="171450" cap="rnd">
              <a:solidFill>
                <a:srgbClr val="000000"/>
              </a:solidFill>
              <a:prstDash val="solid"/>
              <a:round/>
            </a:ln>
          </p:spPr>
        </p:sp>
        <p:sp>
          <p:nvSpPr>
            <p:cNvPr name="TextBox 11" id="11"/>
            <p:cNvSpPr txBox="true"/>
            <p:nvPr/>
          </p:nvSpPr>
          <p:spPr>
            <a:xfrm>
              <a:off x="0" y="-38100"/>
              <a:ext cx="1001567" cy="1092248"/>
            </a:xfrm>
            <a:prstGeom prst="rect">
              <a:avLst/>
            </a:prstGeom>
          </p:spPr>
          <p:txBody>
            <a:bodyPr anchor="ctr" rtlCol="false" tIns="50800" lIns="50800" bIns="50800" rIns="50800"/>
            <a:lstStyle/>
            <a:p>
              <a:pPr algn="ctr">
                <a:lnSpc>
                  <a:spcPts val="2659"/>
                </a:lnSpc>
              </a:pPr>
            </a:p>
          </p:txBody>
        </p:sp>
      </p:grpSp>
      <p:sp>
        <p:nvSpPr>
          <p:cNvPr name="AutoShape 12" id="12"/>
          <p:cNvSpPr/>
          <p:nvPr/>
        </p:nvSpPr>
        <p:spPr>
          <a:xfrm>
            <a:off x="12135078" y="6371961"/>
            <a:ext cx="896721" cy="0"/>
          </a:xfrm>
          <a:prstGeom prst="line">
            <a:avLst/>
          </a:prstGeom>
          <a:ln cap="flat" w="142875">
            <a:solidFill>
              <a:srgbClr val="000000"/>
            </a:solidFill>
            <a:prstDash val="solid"/>
            <a:headEnd type="none" len="sm" w="sm"/>
            <a:tailEnd type="none" len="sm" w="sm"/>
          </a:ln>
        </p:spPr>
      </p:sp>
      <p:sp>
        <p:nvSpPr>
          <p:cNvPr name="AutoShape 13" id="13"/>
          <p:cNvSpPr/>
          <p:nvPr/>
        </p:nvSpPr>
        <p:spPr>
          <a:xfrm>
            <a:off x="16834623" y="6371961"/>
            <a:ext cx="896721" cy="0"/>
          </a:xfrm>
          <a:prstGeom prst="line">
            <a:avLst/>
          </a:prstGeom>
          <a:ln cap="flat" w="142875">
            <a:solidFill>
              <a:srgbClr val="000000"/>
            </a:solidFill>
            <a:prstDash val="solid"/>
            <a:headEnd type="none" len="sm" w="sm"/>
            <a:tailEnd type="none" len="sm" w="sm"/>
          </a:ln>
        </p:spPr>
      </p:sp>
      <p:sp>
        <p:nvSpPr>
          <p:cNvPr name="AutoShape 14" id="14"/>
          <p:cNvSpPr/>
          <p:nvPr/>
        </p:nvSpPr>
        <p:spPr>
          <a:xfrm>
            <a:off x="12135078" y="5430150"/>
            <a:ext cx="896721" cy="0"/>
          </a:xfrm>
          <a:prstGeom prst="line">
            <a:avLst/>
          </a:prstGeom>
          <a:ln cap="flat" w="142875">
            <a:solidFill>
              <a:srgbClr val="000000"/>
            </a:solidFill>
            <a:prstDash val="solid"/>
            <a:headEnd type="none" len="sm" w="sm"/>
            <a:tailEnd type="none" len="sm" w="sm"/>
          </a:ln>
        </p:spPr>
      </p:sp>
      <p:sp>
        <p:nvSpPr>
          <p:cNvPr name="AutoShape 15" id="15"/>
          <p:cNvSpPr/>
          <p:nvPr/>
        </p:nvSpPr>
        <p:spPr>
          <a:xfrm>
            <a:off x="16834623" y="5501587"/>
            <a:ext cx="896721" cy="0"/>
          </a:xfrm>
          <a:prstGeom prst="line">
            <a:avLst/>
          </a:prstGeom>
          <a:ln cap="flat" w="142875">
            <a:solidFill>
              <a:srgbClr val="000000"/>
            </a:solidFill>
            <a:prstDash val="solid"/>
            <a:headEnd type="none" len="sm" w="sm"/>
            <a:tailEnd type="none" len="sm" w="sm"/>
          </a:ln>
        </p:spPr>
      </p:sp>
      <p:sp>
        <p:nvSpPr>
          <p:cNvPr name="AutoShape 16" id="16"/>
          <p:cNvSpPr/>
          <p:nvPr/>
        </p:nvSpPr>
        <p:spPr>
          <a:xfrm>
            <a:off x="12135078" y="4370487"/>
            <a:ext cx="896721" cy="0"/>
          </a:xfrm>
          <a:prstGeom prst="line">
            <a:avLst/>
          </a:prstGeom>
          <a:ln cap="flat" w="142875">
            <a:solidFill>
              <a:srgbClr val="000000"/>
            </a:solidFill>
            <a:prstDash val="solid"/>
            <a:headEnd type="none" len="sm" w="sm"/>
            <a:tailEnd type="none" len="sm" w="sm"/>
          </a:ln>
        </p:spPr>
      </p:sp>
      <p:sp>
        <p:nvSpPr>
          <p:cNvPr name="AutoShape 17" id="17"/>
          <p:cNvSpPr/>
          <p:nvPr/>
        </p:nvSpPr>
        <p:spPr>
          <a:xfrm>
            <a:off x="16834623" y="4299050"/>
            <a:ext cx="896721" cy="0"/>
          </a:xfrm>
          <a:prstGeom prst="line">
            <a:avLst/>
          </a:prstGeom>
          <a:ln cap="flat" w="142875">
            <a:solidFill>
              <a:srgbClr val="000000"/>
            </a:solidFill>
            <a:prstDash val="solid"/>
            <a:headEnd type="none" len="sm" w="sm"/>
            <a:tailEnd type="none" len="sm" w="sm"/>
          </a:ln>
        </p:spPr>
      </p:sp>
      <p:sp>
        <p:nvSpPr>
          <p:cNvPr name="AutoShape 18" id="18"/>
          <p:cNvSpPr/>
          <p:nvPr/>
        </p:nvSpPr>
        <p:spPr>
          <a:xfrm flipV="true">
            <a:off x="14117155" y="7236396"/>
            <a:ext cx="0" cy="896721"/>
          </a:xfrm>
          <a:prstGeom prst="line">
            <a:avLst/>
          </a:prstGeom>
          <a:ln cap="flat" w="142875">
            <a:solidFill>
              <a:srgbClr val="000000"/>
            </a:solidFill>
            <a:prstDash val="solid"/>
            <a:headEnd type="none" len="sm" w="sm"/>
            <a:tailEnd type="none" len="sm" w="sm"/>
          </a:ln>
        </p:spPr>
      </p:sp>
      <p:sp>
        <p:nvSpPr>
          <p:cNvPr name="AutoShape 19" id="19"/>
          <p:cNvSpPr/>
          <p:nvPr/>
        </p:nvSpPr>
        <p:spPr>
          <a:xfrm flipV="true">
            <a:off x="14861773" y="7321971"/>
            <a:ext cx="0" cy="896721"/>
          </a:xfrm>
          <a:prstGeom prst="line">
            <a:avLst/>
          </a:prstGeom>
          <a:ln cap="flat" w="142875">
            <a:solidFill>
              <a:srgbClr val="000000"/>
            </a:solidFill>
            <a:prstDash val="solid"/>
            <a:headEnd type="none" len="sm" w="sm"/>
            <a:tailEnd type="none" len="sm" w="sm"/>
          </a:ln>
        </p:spPr>
      </p:sp>
      <p:sp>
        <p:nvSpPr>
          <p:cNvPr name="AutoShape 20" id="20"/>
          <p:cNvSpPr/>
          <p:nvPr/>
        </p:nvSpPr>
        <p:spPr>
          <a:xfrm flipV="true">
            <a:off x="15926690" y="7321971"/>
            <a:ext cx="0" cy="896721"/>
          </a:xfrm>
          <a:prstGeom prst="line">
            <a:avLst/>
          </a:prstGeom>
          <a:ln cap="flat" w="142875">
            <a:solidFill>
              <a:srgbClr val="000000"/>
            </a:solidFill>
            <a:prstDash val="solid"/>
            <a:headEnd type="none" len="sm" w="sm"/>
            <a:tailEnd type="none" len="sm" w="sm"/>
          </a:ln>
        </p:spPr>
      </p:sp>
      <p:sp>
        <p:nvSpPr>
          <p:cNvPr name="AutoShape 21" id="21"/>
          <p:cNvSpPr/>
          <p:nvPr/>
        </p:nvSpPr>
        <p:spPr>
          <a:xfrm flipV="true">
            <a:off x="14117155" y="2499842"/>
            <a:ext cx="0" cy="896721"/>
          </a:xfrm>
          <a:prstGeom prst="line">
            <a:avLst/>
          </a:prstGeom>
          <a:ln cap="flat" w="142875">
            <a:solidFill>
              <a:srgbClr val="000000"/>
            </a:solidFill>
            <a:prstDash val="solid"/>
            <a:headEnd type="none" len="sm" w="sm"/>
            <a:tailEnd type="none" len="sm" w="sm"/>
          </a:ln>
        </p:spPr>
      </p:sp>
      <p:sp>
        <p:nvSpPr>
          <p:cNvPr name="AutoShape 22" id="22"/>
          <p:cNvSpPr/>
          <p:nvPr/>
        </p:nvSpPr>
        <p:spPr>
          <a:xfrm flipV="true">
            <a:off x="14790335" y="2499842"/>
            <a:ext cx="0" cy="896721"/>
          </a:xfrm>
          <a:prstGeom prst="line">
            <a:avLst/>
          </a:prstGeom>
          <a:ln cap="flat" w="142875">
            <a:solidFill>
              <a:srgbClr val="000000"/>
            </a:solidFill>
            <a:prstDash val="solid"/>
            <a:headEnd type="none" len="sm" w="sm"/>
            <a:tailEnd type="none" len="sm" w="sm"/>
          </a:ln>
        </p:spPr>
      </p:sp>
      <p:sp>
        <p:nvSpPr>
          <p:cNvPr name="AutoShape 23" id="23"/>
          <p:cNvSpPr/>
          <p:nvPr/>
        </p:nvSpPr>
        <p:spPr>
          <a:xfrm flipV="true">
            <a:off x="15855252" y="2499842"/>
            <a:ext cx="0" cy="896721"/>
          </a:xfrm>
          <a:prstGeom prst="line">
            <a:avLst/>
          </a:prstGeom>
          <a:ln cap="flat" w="142875">
            <a:solidFill>
              <a:srgbClr val="000000"/>
            </a:solidFill>
            <a:prstDash val="solid"/>
            <a:headEnd type="none" len="sm" w="sm"/>
            <a:tailEnd type="none" len="sm" w="sm"/>
          </a:ln>
        </p:spPr>
      </p:sp>
      <p:sp>
        <p:nvSpPr>
          <p:cNvPr name="TextBox 24" id="24"/>
          <p:cNvSpPr txBox="true"/>
          <p:nvPr/>
        </p:nvSpPr>
        <p:spPr>
          <a:xfrm rot="0">
            <a:off x="13899897" y="4048013"/>
            <a:ext cx="2066627" cy="2853749"/>
          </a:xfrm>
          <a:prstGeom prst="rect">
            <a:avLst/>
          </a:prstGeom>
        </p:spPr>
        <p:txBody>
          <a:bodyPr anchor="t" rtlCol="false" tIns="0" lIns="0" bIns="0" rIns="0">
            <a:spAutoFit/>
          </a:bodyPr>
          <a:lstStyle/>
          <a:p>
            <a:pPr algn="ctr">
              <a:lnSpc>
                <a:spcPts val="22781"/>
              </a:lnSpc>
            </a:pPr>
            <a:r>
              <a:rPr lang="en-US" sz="16272">
                <a:solidFill>
                  <a:srgbClr val="000000"/>
                </a:solidFill>
                <a:latin typeface="Cloud"/>
              </a:rPr>
              <a:t>AI</a:t>
            </a:r>
          </a:p>
        </p:txBody>
      </p:sp>
      <p:sp>
        <p:nvSpPr>
          <p:cNvPr name="Freeform 25" id="25"/>
          <p:cNvSpPr/>
          <p:nvPr/>
        </p:nvSpPr>
        <p:spPr>
          <a:xfrm flipH="false" flipV="false" rot="0">
            <a:off x="8686156" y="-1177856"/>
            <a:ext cx="2892762" cy="2919301"/>
          </a:xfrm>
          <a:custGeom>
            <a:avLst/>
            <a:gdLst/>
            <a:ahLst/>
            <a:cxnLst/>
            <a:rect r="r" b="b" t="t" l="l"/>
            <a:pathLst>
              <a:path h="2919301" w="2892762">
                <a:moveTo>
                  <a:pt x="0" y="0"/>
                </a:moveTo>
                <a:lnTo>
                  <a:pt x="2892762" y="0"/>
                </a:lnTo>
                <a:lnTo>
                  <a:pt x="2892762" y="2919300"/>
                </a:lnTo>
                <a:lnTo>
                  <a:pt x="0" y="29193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10865618" y="3368806"/>
            <a:ext cx="7422382" cy="6113344"/>
          </a:xfrm>
          <a:custGeom>
            <a:avLst/>
            <a:gdLst/>
            <a:ahLst/>
            <a:cxnLst/>
            <a:rect r="r" b="b" t="t" l="l"/>
            <a:pathLst>
              <a:path h="6113344" w="7422382">
                <a:moveTo>
                  <a:pt x="0" y="0"/>
                </a:moveTo>
                <a:lnTo>
                  <a:pt x="7422382" y="0"/>
                </a:lnTo>
                <a:lnTo>
                  <a:pt x="7422382" y="6113344"/>
                </a:lnTo>
                <a:lnTo>
                  <a:pt x="0" y="611334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866098" y="480070"/>
            <a:ext cx="8277902" cy="2014088"/>
          </a:xfrm>
          <a:prstGeom prst="rect">
            <a:avLst/>
          </a:prstGeom>
        </p:spPr>
        <p:txBody>
          <a:bodyPr anchor="t" rtlCol="false" tIns="0" lIns="0" bIns="0" rIns="0">
            <a:spAutoFit/>
          </a:bodyPr>
          <a:lstStyle/>
          <a:p>
            <a:pPr algn="l">
              <a:lnSpc>
                <a:spcPts val="8162"/>
              </a:lnSpc>
              <a:spcBef>
                <a:spcPct val="0"/>
              </a:spcBef>
            </a:pPr>
            <a:r>
              <a:rPr lang="en-US" sz="5830">
                <a:solidFill>
                  <a:srgbClr val="000000"/>
                </a:solidFill>
                <a:latin typeface="Open Sans Bold"/>
              </a:rPr>
              <a:t>Benefits of Resume Parsing</a:t>
            </a:r>
          </a:p>
        </p:txBody>
      </p:sp>
      <p:sp>
        <p:nvSpPr>
          <p:cNvPr name="Freeform 5" id="5"/>
          <p:cNvSpPr/>
          <p:nvPr/>
        </p:nvSpPr>
        <p:spPr>
          <a:xfrm flipH="false" flipV="false" rot="0">
            <a:off x="-1446381" y="8248442"/>
            <a:ext cx="2892762" cy="2919301"/>
          </a:xfrm>
          <a:custGeom>
            <a:avLst/>
            <a:gdLst/>
            <a:ahLst/>
            <a:cxnLst/>
            <a:rect r="r" b="b" t="t" l="l"/>
            <a:pathLst>
              <a:path h="2919301" w="2892762">
                <a:moveTo>
                  <a:pt x="0" y="0"/>
                </a:moveTo>
                <a:lnTo>
                  <a:pt x="2892762" y="0"/>
                </a:lnTo>
                <a:lnTo>
                  <a:pt x="2892762" y="2919300"/>
                </a:lnTo>
                <a:lnTo>
                  <a:pt x="0" y="291930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TextBox 6" id="6"/>
          <p:cNvSpPr txBox="true"/>
          <p:nvPr/>
        </p:nvSpPr>
        <p:spPr>
          <a:xfrm rot="0">
            <a:off x="736677" y="3759328"/>
            <a:ext cx="9608462" cy="2891663"/>
          </a:xfrm>
          <a:prstGeom prst="rect">
            <a:avLst/>
          </a:prstGeom>
        </p:spPr>
        <p:txBody>
          <a:bodyPr anchor="t" rtlCol="false" tIns="0" lIns="0" bIns="0" rIns="0">
            <a:spAutoFit/>
          </a:bodyPr>
          <a:lstStyle/>
          <a:p>
            <a:pPr algn="l">
              <a:lnSpc>
                <a:spcPts val="3892"/>
              </a:lnSpc>
            </a:pPr>
            <a:r>
              <a:rPr lang="en-US" sz="2780">
                <a:solidFill>
                  <a:srgbClr val="000000"/>
                </a:solidFill>
                <a:latin typeface="Canva Sans"/>
              </a:rPr>
              <a:t>HR recruiters are increasingly utilizing AI-powered resume parsing to streamline the hiring process, reducing bias and promoting inclusivity. With over 90% of large firms using this tool, recruiters can focus on interacting with applicants, setting up interviews, and selecting employees. </a:t>
            </a:r>
          </a:p>
        </p:txBody>
      </p:sp>
      <p:sp>
        <p:nvSpPr>
          <p:cNvPr name="Freeform 7" id="7"/>
          <p:cNvSpPr/>
          <p:nvPr/>
        </p:nvSpPr>
        <p:spPr>
          <a:xfrm flipH="false" flipV="false" rot="0">
            <a:off x="13377784" y="-1070250"/>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9445297" y="619350"/>
            <a:ext cx="5494022" cy="5544426"/>
          </a:xfrm>
          <a:custGeom>
            <a:avLst/>
            <a:gdLst/>
            <a:ahLst/>
            <a:cxnLst/>
            <a:rect r="r" b="b" t="t" l="l"/>
            <a:pathLst>
              <a:path h="5544426" w="5494022">
                <a:moveTo>
                  <a:pt x="0" y="0"/>
                </a:moveTo>
                <a:lnTo>
                  <a:pt x="5494022" y="0"/>
                </a:lnTo>
                <a:lnTo>
                  <a:pt x="5494022" y="5544426"/>
                </a:lnTo>
                <a:lnTo>
                  <a:pt x="0" y="554442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false" rot="0">
            <a:off x="10857087" y="1879538"/>
            <a:ext cx="5956731" cy="6527925"/>
          </a:xfrm>
          <a:custGeom>
            <a:avLst/>
            <a:gdLst/>
            <a:ahLst/>
            <a:cxnLst/>
            <a:rect r="r" b="b" t="t" l="l"/>
            <a:pathLst>
              <a:path h="6527925" w="5956731">
                <a:moveTo>
                  <a:pt x="0" y="0"/>
                </a:moveTo>
                <a:lnTo>
                  <a:pt x="5956731" y="0"/>
                </a:lnTo>
                <a:lnTo>
                  <a:pt x="5956731" y="6527924"/>
                </a:lnTo>
                <a:lnTo>
                  <a:pt x="0" y="652792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5" id="5"/>
          <p:cNvSpPr txBox="true"/>
          <p:nvPr/>
        </p:nvSpPr>
        <p:spPr>
          <a:xfrm rot="0">
            <a:off x="1051906" y="1109373"/>
            <a:ext cx="8092094" cy="2282190"/>
          </a:xfrm>
          <a:prstGeom prst="rect">
            <a:avLst/>
          </a:prstGeom>
        </p:spPr>
        <p:txBody>
          <a:bodyPr anchor="t" rtlCol="false" tIns="0" lIns="0" bIns="0" rIns="0">
            <a:spAutoFit/>
          </a:bodyPr>
          <a:lstStyle/>
          <a:p>
            <a:pPr algn="l">
              <a:lnSpc>
                <a:spcPts val="8730"/>
              </a:lnSpc>
            </a:pPr>
            <a:r>
              <a:rPr lang="en-US" sz="9000">
                <a:solidFill>
                  <a:srgbClr val="000000"/>
                </a:solidFill>
                <a:latin typeface="DM Sans Bold"/>
              </a:rPr>
              <a:t>Technology Used</a:t>
            </a:r>
          </a:p>
        </p:txBody>
      </p:sp>
      <p:sp>
        <p:nvSpPr>
          <p:cNvPr name="TextBox 6" id="6"/>
          <p:cNvSpPr txBox="true"/>
          <p:nvPr/>
        </p:nvSpPr>
        <p:spPr>
          <a:xfrm rot="0">
            <a:off x="1028700" y="4079509"/>
            <a:ext cx="9562750" cy="5700141"/>
          </a:xfrm>
          <a:prstGeom prst="rect">
            <a:avLst/>
          </a:prstGeom>
        </p:spPr>
        <p:txBody>
          <a:bodyPr anchor="t" rtlCol="false" tIns="0" lIns="0" bIns="0" rIns="0">
            <a:spAutoFit/>
          </a:bodyPr>
          <a:lstStyle/>
          <a:p>
            <a:pPr algn="l">
              <a:lnSpc>
                <a:spcPts val="3753"/>
              </a:lnSpc>
            </a:pPr>
            <a:r>
              <a:rPr lang="en-US" sz="2780" spc="166" u="sng">
                <a:solidFill>
                  <a:srgbClr val="000000"/>
                </a:solidFill>
                <a:latin typeface="DM Sans Bold"/>
              </a:rPr>
              <a:t>Python 3.7.16-</a:t>
            </a:r>
            <a:r>
              <a:rPr lang="en-US" sz="2780" spc="166">
                <a:solidFill>
                  <a:srgbClr val="000000"/>
                </a:solidFill>
                <a:latin typeface="DM Sans"/>
              </a:rPr>
              <a:t>used for developing websites and software, task automation, data analysis, and data visualisation</a:t>
            </a:r>
          </a:p>
          <a:p>
            <a:pPr algn="l">
              <a:lnSpc>
                <a:spcPts val="3753"/>
              </a:lnSpc>
            </a:pPr>
          </a:p>
          <a:p>
            <a:pPr algn="l">
              <a:lnSpc>
                <a:spcPts val="3753"/>
              </a:lnSpc>
            </a:pPr>
            <a:r>
              <a:rPr lang="en-US" sz="2780" spc="166" u="sng">
                <a:solidFill>
                  <a:srgbClr val="000000"/>
                </a:solidFill>
                <a:latin typeface="DM Sans Bold"/>
              </a:rPr>
              <a:t>Django 5.0</a:t>
            </a:r>
            <a:r>
              <a:rPr lang="en-US" sz="2780" spc="166">
                <a:solidFill>
                  <a:srgbClr val="000000"/>
                </a:solidFill>
                <a:latin typeface="DM Sans"/>
              </a:rPr>
              <a:t>-used to build almost any type of website — from content management systems and wikis, through to social networks and news sites.</a:t>
            </a:r>
          </a:p>
          <a:p>
            <a:pPr algn="l">
              <a:lnSpc>
                <a:spcPts val="3753"/>
              </a:lnSpc>
            </a:pPr>
          </a:p>
          <a:p>
            <a:pPr algn="l">
              <a:lnSpc>
                <a:spcPts val="3753"/>
              </a:lnSpc>
            </a:pPr>
            <a:r>
              <a:rPr lang="en-US" sz="2780" spc="166" u="sng">
                <a:solidFill>
                  <a:srgbClr val="000000"/>
                </a:solidFill>
                <a:latin typeface="DM Sans Bold"/>
              </a:rPr>
              <a:t>HTML5</a:t>
            </a:r>
            <a:r>
              <a:rPr lang="en-US" sz="2780" spc="166">
                <a:solidFill>
                  <a:srgbClr val="000000"/>
                </a:solidFill>
                <a:latin typeface="DM Sans"/>
              </a:rPr>
              <a:t>-to structure a web page and its content</a:t>
            </a:r>
          </a:p>
          <a:p>
            <a:pPr algn="l">
              <a:lnSpc>
                <a:spcPts val="3753"/>
              </a:lnSpc>
            </a:pPr>
          </a:p>
          <a:p>
            <a:pPr algn="l" marL="0" indent="0" lvl="0">
              <a:lnSpc>
                <a:spcPts val="3753"/>
              </a:lnSpc>
              <a:spcBef>
                <a:spcPct val="0"/>
              </a:spcBef>
            </a:pPr>
            <a:r>
              <a:rPr lang="en-US" sz="2780" spc="166" u="sng">
                <a:solidFill>
                  <a:srgbClr val="000000"/>
                </a:solidFill>
                <a:latin typeface="DM Sans Bold"/>
              </a:rPr>
              <a:t>CSS3</a:t>
            </a:r>
            <a:r>
              <a:rPr lang="en-US" sz="2780" spc="166">
                <a:solidFill>
                  <a:srgbClr val="000000"/>
                </a:solidFill>
                <a:latin typeface="DM Sans"/>
              </a:rPr>
              <a:t>-to style and layout web pages — for example, to alter the font, color</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1028700" y="4155207"/>
            <a:ext cx="1112592" cy="1364707"/>
          </a:xfrm>
          <a:custGeom>
            <a:avLst/>
            <a:gdLst/>
            <a:ahLst/>
            <a:cxnLst/>
            <a:rect r="r" b="b" t="t" l="l"/>
            <a:pathLst>
              <a:path h="1364707" w="1112592">
                <a:moveTo>
                  <a:pt x="0" y="0"/>
                </a:moveTo>
                <a:lnTo>
                  <a:pt x="1112592" y="0"/>
                </a:lnTo>
                <a:lnTo>
                  <a:pt x="1112592" y="1364707"/>
                </a:lnTo>
                <a:lnTo>
                  <a:pt x="0" y="1364707"/>
                </a:lnTo>
                <a:lnTo>
                  <a:pt x="0" y="0"/>
                </a:lnTo>
                <a:close/>
              </a:path>
            </a:pathLst>
          </a:custGeom>
          <a:blipFill>
            <a:blip r:embed="rId3"/>
            <a:stretch>
              <a:fillRect l="0" t="0" r="0" b="0"/>
            </a:stretch>
          </a:blipFill>
        </p:spPr>
      </p:sp>
      <p:sp>
        <p:nvSpPr>
          <p:cNvPr name="Freeform 4" id="4"/>
          <p:cNvSpPr/>
          <p:nvPr/>
        </p:nvSpPr>
        <p:spPr>
          <a:xfrm flipH="false" flipV="false" rot="0">
            <a:off x="1028700" y="5995147"/>
            <a:ext cx="1210790" cy="1282993"/>
          </a:xfrm>
          <a:custGeom>
            <a:avLst/>
            <a:gdLst/>
            <a:ahLst/>
            <a:cxnLst/>
            <a:rect r="r" b="b" t="t" l="l"/>
            <a:pathLst>
              <a:path h="1282993" w="1210790">
                <a:moveTo>
                  <a:pt x="0" y="0"/>
                </a:moveTo>
                <a:lnTo>
                  <a:pt x="1210790" y="0"/>
                </a:lnTo>
                <a:lnTo>
                  <a:pt x="1210790" y="1282993"/>
                </a:lnTo>
                <a:lnTo>
                  <a:pt x="0" y="1282993"/>
                </a:lnTo>
                <a:lnTo>
                  <a:pt x="0" y="0"/>
                </a:lnTo>
                <a:close/>
              </a:path>
            </a:pathLst>
          </a:custGeom>
          <a:blipFill>
            <a:blip r:embed="rId4"/>
            <a:stretch>
              <a:fillRect l="0" t="0" r="0" b="0"/>
            </a:stretch>
          </a:blipFill>
        </p:spPr>
      </p:sp>
      <p:sp>
        <p:nvSpPr>
          <p:cNvPr name="Freeform 5" id="5"/>
          <p:cNvSpPr/>
          <p:nvPr/>
        </p:nvSpPr>
        <p:spPr>
          <a:xfrm flipH="false" flipV="false" rot="0">
            <a:off x="1122654" y="7753374"/>
            <a:ext cx="1304744" cy="1304744"/>
          </a:xfrm>
          <a:custGeom>
            <a:avLst/>
            <a:gdLst/>
            <a:ahLst/>
            <a:cxnLst/>
            <a:rect r="r" b="b" t="t" l="l"/>
            <a:pathLst>
              <a:path h="1304744" w="1304744">
                <a:moveTo>
                  <a:pt x="0" y="0"/>
                </a:moveTo>
                <a:lnTo>
                  <a:pt x="1304744" y="0"/>
                </a:lnTo>
                <a:lnTo>
                  <a:pt x="1304744" y="1304744"/>
                </a:lnTo>
                <a:lnTo>
                  <a:pt x="0" y="1304744"/>
                </a:lnTo>
                <a:lnTo>
                  <a:pt x="0" y="0"/>
                </a:lnTo>
                <a:close/>
              </a:path>
            </a:pathLst>
          </a:custGeom>
          <a:blipFill>
            <a:blip r:embed="rId5"/>
            <a:stretch>
              <a:fillRect l="0" t="0" r="0" b="0"/>
            </a:stretch>
          </a:blipFill>
        </p:spPr>
      </p:sp>
      <p:sp>
        <p:nvSpPr>
          <p:cNvPr name="Freeform 6" id="6"/>
          <p:cNvSpPr/>
          <p:nvPr/>
        </p:nvSpPr>
        <p:spPr>
          <a:xfrm flipH="false" flipV="false" rot="0">
            <a:off x="5134660" y="5519914"/>
            <a:ext cx="2213984" cy="2401758"/>
          </a:xfrm>
          <a:custGeom>
            <a:avLst/>
            <a:gdLst/>
            <a:ahLst/>
            <a:cxnLst/>
            <a:rect r="r" b="b" t="t" l="l"/>
            <a:pathLst>
              <a:path h="2401758" w="2213984">
                <a:moveTo>
                  <a:pt x="0" y="0"/>
                </a:moveTo>
                <a:lnTo>
                  <a:pt x="2213984" y="0"/>
                </a:lnTo>
                <a:lnTo>
                  <a:pt x="2213984" y="2401758"/>
                </a:lnTo>
                <a:lnTo>
                  <a:pt x="0" y="240175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0">
            <a:off x="5546784" y="6119760"/>
            <a:ext cx="1801860" cy="1954681"/>
          </a:xfrm>
          <a:custGeom>
            <a:avLst/>
            <a:gdLst/>
            <a:ahLst/>
            <a:cxnLst/>
            <a:rect r="r" b="b" t="t" l="l"/>
            <a:pathLst>
              <a:path h="1954681" w="1801860">
                <a:moveTo>
                  <a:pt x="0" y="0"/>
                </a:moveTo>
                <a:lnTo>
                  <a:pt x="1801860" y="0"/>
                </a:lnTo>
                <a:lnTo>
                  <a:pt x="1801860" y="1954681"/>
                </a:lnTo>
                <a:lnTo>
                  <a:pt x="0" y="195468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pic>
        <p:nvPicPr>
          <p:cNvPr name="Picture 8" id="8"/>
          <p:cNvPicPr>
            <a:picLocks noChangeAspect="true"/>
          </p:cNvPicPr>
          <p:nvPr/>
        </p:nvPicPr>
        <p:blipFill>
          <a:blip r:embed="rId8"/>
          <a:srcRect l="0" t="0" r="0" b="0"/>
          <a:stretch>
            <a:fillRect/>
          </a:stretch>
        </p:blipFill>
        <p:spPr>
          <a:xfrm flipH="false" flipV="false" rot="0">
            <a:off x="5950118" y="7097100"/>
            <a:ext cx="1106992" cy="1106992"/>
          </a:xfrm>
          <a:prstGeom prst="rect">
            <a:avLst/>
          </a:prstGeom>
        </p:spPr>
      </p:pic>
      <p:pic>
        <p:nvPicPr>
          <p:cNvPr name="Picture 9" id="9"/>
          <p:cNvPicPr>
            <a:picLocks noChangeAspect="true"/>
          </p:cNvPicPr>
          <p:nvPr/>
        </p:nvPicPr>
        <p:blipFill>
          <a:blip r:embed="rId9"/>
          <a:srcRect l="0" t="0" r="0" b="0"/>
          <a:stretch>
            <a:fillRect/>
          </a:stretch>
        </p:blipFill>
        <p:spPr>
          <a:xfrm flipH="false" flipV="false" rot="8369892">
            <a:off x="2570181" y="5916128"/>
            <a:ext cx="2488273" cy="2239446"/>
          </a:xfrm>
          <a:prstGeom prst="rect">
            <a:avLst/>
          </a:prstGeom>
        </p:spPr>
      </p:pic>
      <p:sp>
        <p:nvSpPr>
          <p:cNvPr name="Freeform 10" id="10"/>
          <p:cNvSpPr/>
          <p:nvPr/>
        </p:nvSpPr>
        <p:spPr>
          <a:xfrm flipH="false" flipV="false" rot="0">
            <a:off x="9627914" y="5554800"/>
            <a:ext cx="2213984" cy="2401758"/>
          </a:xfrm>
          <a:custGeom>
            <a:avLst/>
            <a:gdLst/>
            <a:ahLst/>
            <a:cxnLst/>
            <a:rect r="r" b="b" t="t" l="l"/>
            <a:pathLst>
              <a:path h="2401758" w="2213984">
                <a:moveTo>
                  <a:pt x="0" y="0"/>
                </a:moveTo>
                <a:lnTo>
                  <a:pt x="2213984" y="0"/>
                </a:lnTo>
                <a:lnTo>
                  <a:pt x="2213984" y="2401758"/>
                </a:lnTo>
                <a:lnTo>
                  <a:pt x="0" y="240175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pic>
        <p:nvPicPr>
          <p:cNvPr name="Picture 11" id="11"/>
          <p:cNvPicPr>
            <a:picLocks noChangeAspect="true"/>
          </p:cNvPicPr>
          <p:nvPr/>
        </p:nvPicPr>
        <p:blipFill>
          <a:blip r:embed="rId9"/>
          <a:srcRect l="0" t="0" r="0" b="0"/>
          <a:stretch>
            <a:fillRect/>
          </a:stretch>
        </p:blipFill>
        <p:spPr>
          <a:xfrm flipH="false" flipV="false" rot="8369892">
            <a:off x="7817518" y="5916128"/>
            <a:ext cx="2488273" cy="2239446"/>
          </a:xfrm>
          <a:prstGeom prst="rect">
            <a:avLst/>
          </a:prstGeom>
        </p:spPr>
      </p:pic>
      <p:sp>
        <p:nvSpPr>
          <p:cNvPr name="Freeform 12" id="12"/>
          <p:cNvSpPr/>
          <p:nvPr/>
        </p:nvSpPr>
        <p:spPr>
          <a:xfrm flipH="false" flipV="false" rot="0">
            <a:off x="14121168" y="5519914"/>
            <a:ext cx="3622038" cy="2436644"/>
          </a:xfrm>
          <a:custGeom>
            <a:avLst/>
            <a:gdLst/>
            <a:ahLst/>
            <a:cxnLst/>
            <a:rect r="r" b="b" t="t" l="l"/>
            <a:pathLst>
              <a:path h="2436644" w="3622038">
                <a:moveTo>
                  <a:pt x="0" y="0"/>
                </a:moveTo>
                <a:lnTo>
                  <a:pt x="3622038" y="0"/>
                </a:lnTo>
                <a:lnTo>
                  <a:pt x="3622038" y="2436644"/>
                </a:lnTo>
                <a:lnTo>
                  <a:pt x="0" y="2436644"/>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AutoShape 13" id="13"/>
          <p:cNvSpPr/>
          <p:nvPr/>
        </p:nvSpPr>
        <p:spPr>
          <a:xfrm>
            <a:off x="9474072" y="4673451"/>
            <a:ext cx="6456107" cy="684003"/>
          </a:xfrm>
          <a:prstGeom prst="line">
            <a:avLst/>
          </a:prstGeom>
          <a:ln cap="flat" w="38100">
            <a:solidFill>
              <a:srgbClr val="000000"/>
            </a:solidFill>
            <a:prstDash val="solid"/>
            <a:headEnd type="none" len="sm" w="sm"/>
            <a:tailEnd type="none" len="sm" w="sm"/>
          </a:ln>
        </p:spPr>
      </p:sp>
      <p:sp>
        <p:nvSpPr>
          <p:cNvPr name="AutoShape 14" id="14"/>
          <p:cNvSpPr/>
          <p:nvPr/>
        </p:nvSpPr>
        <p:spPr>
          <a:xfrm flipV="true">
            <a:off x="9476534" y="8313476"/>
            <a:ext cx="6447171" cy="763655"/>
          </a:xfrm>
          <a:prstGeom prst="line">
            <a:avLst/>
          </a:prstGeom>
          <a:ln cap="flat" w="38100">
            <a:solidFill>
              <a:srgbClr val="000000"/>
            </a:solidFill>
            <a:prstDash val="solid"/>
            <a:headEnd type="none" len="sm" w="sm"/>
            <a:tailEnd type="none" len="sm" w="sm"/>
          </a:ln>
        </p:spPr>
      </p:sp>
      <p:sp>
        <p:nvSpPr>
          <p:cNvPr name="TextBox 15" id="15"/>
          <p:cNvSpPr txBox="true"/>
          <p:nvPr/>
        </p:nvSpPr>
        <p:spPr>
          <a:xfrm rot="0">
            <a:off x="756311" y="1741580"/>
            <a:ext cx="17743206" cy="1394452"/>
          </a:xfrm>
          <a:prstGeom prst="rect">
            <a:avLst/>
          </a:prstGeom>
        </p:spPr>
        <p:txBody>
          <a:bodyPr anchor="t" rtlCol="false" tIns="0" lIns="0" bIns="0" rIns="0">
            <a:spAutoFit/>
          </a:bodyPr>
          <a:lstStyle/>
          <a:p>
            <a:pPr algn="ctr">
              <a:lnSpc>
                <a:spcPts val="11340"/>
              </a:lnSpc>
            </a:pPr>
            <a:r>
              <a:rPr lang="en-US" sz="8100">
                <a:solidFill>
                  <a:srgbClr val="000000"/>
                </a:solidFill>
                <a:latin typeface="Canva Sans Bold"/>
              </a:rPr>
              <a:t>Working of A Resume Parser</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DAGFvoHpoZo</dc:identifier>
  <dcterms:modified xsi:type="dcterms:W3CDTF">2011-08-01T06:04:30Z</dcterms:modified>
  <cp:revision>1</cp:revision>
  <dc:title>Blue Doodle Project Presentation</dc:title>
</cp:coreProperties>
</file>