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56" r:id="rId3"/>
    <p:sldId id="257" r:id="rId4"/>
    <p:sldId id="259" r:id="rId5"/>
    <p:sldId id="260" r:id="rId6"/>
    <p:sldId id="261" r:id="rId7"/>
    <p:sldId id="263" r:id="rId8"/>
  </p:sldIdLst>
  <p:sldSz cx="5143500" cy="91440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49" autoAdjust="0"/>
  </p:normalViewPr>
  <p:slideViewPr>
    <p:cSldViewPr>
      <p:cViewPr>
        <p:scale>
          <a:sx n="120" d="100"/>
          <a:sy n="120" d="100"/>
        </p:scale>
        <p:origin x="-2030" y="1272"/>
      </p:cViewPr>
      <p:guideLst>
        <p:guide orient="horz" pos="2880"/>
        <p:guide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&#52964;&#54588;&#54532;&#47004;&#52264;&#51060;&#51592;\&#48652;&#47004;&#46300;&#48324;%20&#46020;&#47196;%20&#48708;&#5098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>
        <c:manualLayout>
          <c:layoutTarget val="inner"/>
          <c:xMode val="edge"/>
          <c:yMode val="edge"/>
          <c:x val="0.15493285214348224"/>
          <c:y val="5.0925925925925923E-2"/>
          <c:w val="0.73232545931758586"/>
          <c:h val="0.83309419655876393"/>
        </c:manualLayout>
      </c:layout>
      <c:barChart>
        <c:barDir val="bar"/>
        <c:grouping val="stacked"/>
        <c:ser>
          <c:idx val="0"/>
          <c:order val="0"/>
          <c:tx>
            <c:strRef>
              <c:f>Sheet1!$W$2</c:f>
              <c:strCache>
                <c:ptCount val="1"/>
                <c:pt idx="0">
                  <c:v>대로</c:v>
                </c:pt>
              </c:strCache>
            </c:strRef>
          </c:tx>
          <c:spPr>
            <a:solidFill>
              <a:schemeClr val="tx1"/>
            </a:solidFill>
          </c:spPr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Val val="1"/>
          </c:dLbls>
          <c:cat>
            <c:strRef>
              <c:f>Sheet1!$V$3:$V$5</c:f>
              <c:strCache>
                <c:ptCount val="3"/>
                <c:pt idx="0">
                  <c:v>뻭디빙</c:v>
                </c:pt>
                <c:pt idx="1">
                  <c:v>이디야</c:v>
                </c:pt>
                <c:pt idx="2">
                  <c:v>스타벅스</c:v>
                </c:pt>
              </c:strCache>
            </c:strRef>
          </c:cat>
          <c:val>
            <c:numRef>
              <c:f>Sheet1!$W$3:$W$5</c:f>
              <c:numCache>
                <c:formatCode>General</c:formatCode>
                <c:ptCount val="3"/>
                <c:pt idx="0">
                  <c:v>7.4</c:v>
                </c:pt>
                <c:pt idx="1">
                  <c:v>8.6999999999999993</c:v>
                </c:pt>
                <c:pt idx="2">
                  <c:v>16.2</c:v>
                </c:pt>
              </c:numCache>
            </c:numRef>
          </c:val>
        </c:ser>
        <c:ser>
          <c:idx val="1"/>
          <c:order val="1"/>
          <c:tx>
            <c:strRef>
              <c:f>Sheet1!$X$2</c:f>
              <c:strCache>
                <c:ptCount val="1"/>
                <c:pt idx="0">
                  <c:v>로</c:v>
                </c:pt>
              </c:strCache>
            </c:strRef>
          </c:tx>
          <c:spPr>
            <a:solidFill>
              <a:prstClr val="black">
                <a:lumMod val="50000"/>
                <a:lumOff val="50000"/>
              </a:prstClr>
            </a:solidFill>
          </c:spPr>
          <c:dLbls>
            <c:showVal val="1"/>
          </c:dLbls>
          <c:cat>
            <c:strRef>
              <c:f>Sheet1!$V$3:$V$5</c:f>
              <c:strCache>
                <c:ptCount val="3"/>
                <c:pt idx="0">
                  <c:v>뻭디빙</c:v>
                </c:pt>
                <c:pt idx="1">
                  <c:v>이디야</c:v>
                </c:pt>
                <c:pt idx="2">
                  <c:v>스타벅스</c:v>
                </c:pt>
              </c:strCache>
            </c:strRef>
          </c:cat>
          <c:val>
            <c:numRef>
              <c:f>Sheet1!$X$3:$X$5</c:f>
              <c:numCache>
                <c:formatCode>General</c:formatCode>
                <c:ptCount val="3"/>
                <c:pt idx="0">
                  <c:v>52.7</c:v>
                </c:pt>
                <c:pt idx="1">
                  <c:v>67.3</c:v>
                </c:pt>
                <c:pt idx="2">
                  <c:v>63.4</c:v>
                </c:pt>
              </c:numCache>
            </c:numRef>
          </c:val>
        </c:ser>
        <c:ser>
          <c:idx val="2"/>
          <c:order val="2"/>
          <c:tx>
            <c:strRef>
              <c:f>Sheet1!$Y$2</c:f>
              <c:strCache>
                <c:ptCount val="1"/>
                <c:pt idx="0">
                  <c:v>길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dLbls>
            <c:showVal val="1"/>
          </c:dLbls>
          <c:cat>
            <c:strRef>
              <c:f>Sheet1!$V$3:$V$5</c:f>
              <c:strCache>
                <c:ptCount val="3"/>
                <c:pt idx="0">
                  <c:v>뻭디빙</c:v>
                </c:pt>
                <c:pt idx="1">
                  <c:v>이디야</c:v>
                </c:pt>
                <c:pt idx="2">
                  <c:v>스타벅스</c:v>
                </c:pt>
              </c:strCache>
            </c:strRef>
          </c:cat>
          <c:val>
            <c:numRef>
              <c:f>Sheet1!$Y$3:$Y$5</c:f>
              <c:numCache>
                <c:formatCode>General</c:formatCode>
                <c:ptCount val="3"/>
                <c:pt idx="0">
                  <c:v>39.9</c:v>
                </c:pt>
                <c:pt idx="1">
                  <c:v>24</c:v>
                </c:pt>
                <c:pt idx="2">
                  <c:v>20.399999999999999</c:v>
                </c:pt>
              </c:numCache>
            </c:numRef>
          </c:val>
        </c:ser>
        <c:overlap val="100"/>
        <c:axId val="98777728"/>
        <c:axId val="99025280"/>
      </c:barChart>
      <c:catAx>
        <c:axId val="98777728"/>
        <c:scaling>
          <c:orientation val="minMax"/>
        </c:scaling>
        <c:axPos val="l"/>
        <c:numFmt formatCode="General" sourceLinked="1"/>
        <c:tickLblPos val="nextTo"/>
        <c:crossAx val="99025280"/>
        <c:crosses val="autoZero"/>
        <c:auto val="1"/>
        <c:lblAlgn val="ctr"/>
        <c:lblOffset val="100"/>
      </c:catAx>
      <c:valAx>
        <c:axId val="99025280"/>
        <c:scaling>
          <c:orientation val="minMax"/>
          <c:max val="100"/>
        </c:scaling>
        <c:axPos val="b"/>
        <c:majorGridlines/>
        <c:numFmt formatCode="General" sourceLinked="1"/>
        <c:tickLblPos val="nextTo"/>
        <c:crossAx val="987777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9448753280839888"/>
          <c:y val="0.37442403032954252"/>
          <c:w val="0.10551246719160105"/>
          <c:h val="0.25115157480314959"/>
        </c:manualLayout>
      </c:layout>
    </c:legend>
    <c:plotVisOnly val="1"/>
  </c:chart>
  <c:spPr>
    <a:ln>
      <a:noFill/>
    </a:ln>
  </c:spPr>
  <c:txPr>
    <a:bodyPr/>
    <a:lstStyle/>
    <a:p>
      <a:pPr>
        <a:defRPr sz="1050"/>
      </a:pPr>
      <a:endParaRPr lang="ko-K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43F8A-BFFE-4826-A969-F7F8A1DF5F82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FAFA8-9802-419A-8461-AB69102DD6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FAFA8-9802-419A-8461-AB69102DD6D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매출액이 많은 </a:t>
            </a:r>
            <a:r>
              <a:rPr lang="ko-KR" altLang="en-US" dirty="0" err="1" smtClean="0"/>
              <a:t>스타벅스</a:t>
            </a:r>
            <a:r>
              <a:rPr lang="ko-KR" altLang="en-US" dirty="0" smtClean="0"/>
              <a:t> 매장 </a:t>
            </a:r>
            <a:r>
              <a:rPr lang="en-US" altLang="ko-KR" dirty="0" smtClean="0"/>
              <a:t>or</a:t>
            </a:r>
            <a:r>
              <a:rPr lang="ko-KR" altLang="en-US" baseline="0" dirty="0" smtClean="0"/>
              <a:t> 전체 매장수가 가장 많은 </a:t>
            </a:r>
            <a:r>
              <a:rPr lang="ko-KR" altLang="en-US" baseline="0" dirty="0" err="1" smtClean="0"/>
              <a:t>이디야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or </a:t>
            </a:r>
            <a:r>
              <a:rPr lang="ko-KR" altLang="en-US" baseline="0" dirty="0" smtClean="0"/>
              <a:t>최근 개점률이 압도적으로 높은 </a:t>
            </a:r>
            <a:r>
              <a:rPr lang="ko-KR" altLang="en-US" baseline="0" dirty="0" err="1" smtClean="0"/>
              <a:t>빽다방</a:t>
            </a:r>
            <a:r>
              <a:rPr lang="en-US" altLang="ko-KR" baseline="0" dirty="0" smtClean="0"/>
              <a:t>! 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과연 어느 브랜드 매장을 서울시 내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큰 길가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에서 가장 자주 볼 수 있을까요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FAFA8-9802-419A-8461-AB69102DD6D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100m</a:t>
            </a:r>
            <a:r>
              <a:rPr lang="ko-KR" altLang="en-US" dirty="0" smtClean="0"/>
              <a:t>는 길지 않은 거리이다</a:t>
            </a:r>
            <a:endParaRPr lang="en-US" altLang="ko-KR" dirty="0" smtClean="0"/>
          </a:p>
          <a:p>
            <a:r>
              <a:rPr lang="ko-KR" altLang="en-US" dirty="0" err="1" smtClean="0"/>
              <a:t>스타벅스에서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이내에 서울의 </a:t>
            </a:r>
            <a:r>
              <a:rPr lang="en-US" altLang="ko-KR" dirty="0" smtClean="0"/>
              <a:t>28%</a:t>
            </a:r>
            <a:r>
              <a:rPr lang="ko-KR" altLang="en-US" dirty="0" smtClean="0"/>
              <a:t>의 이디야가 있다</a:t>
            </a:r>
            <a:endParaRPr lang="en-US" altLang="ko-KR" dirty="0" smtClean="0"/>
          </a:p>
          <a:p>
            <a:r>
              <a:rPr lang="ko-KR" altLang="en-US" dirty="0" err="1" smtClean="0"/>
              <a:t>이디야가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스타벅스</a:t>
            </a:r>
            <a:r>
              <a:rPr lang="ko-KR" altLang="en-US" dirty="0" smtClean="0"/>
              <a:t> 옆에 매우 짓는다고 볼 수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FAFA8-9802-419A-8461-AB69102DD6D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FAFA8-9802-419A-8461-AB69102DD6D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5763" y="2840569"/>
            <a:ext cx="4371975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71525" y="5181600"/>
            <a:ext cx="360045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837-13BE-473A-A3F2-A768937CBB55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A42D-DFBD-4065-96C2-EDE4A6C11A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837-13BE-473A-A3F2-A768937CBB55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A42D-DFBD-4065-96C2-EDE4A6C11A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796778" y="488951"/>
            <a:ext cx="867966" cy="10401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92882" y="488951"/>
            <a:ext cx="2518172" cy="10401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837-13BE-473A-A3F2-A768937CBB55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A42D-DFBD-4065-96C2-EDE4A6C11A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837-13BE-473A-A3F2-A768937CBB55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A42D-DFBD-4065-96C2-EDE4A6C11A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6301" y="5875867"/>
            <a:ext cx="4371975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06301" y="3875619"/>
            <a:ext cx="4371975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837-13BE-473A-A3F2-A768937CBB55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A42D-DFBD-4065-96C2-EDE4A6C11A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92882" y="2844801"/>
            <a:ext cx="1693069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971675" y="2844801"/>
            <a:ext cx="1693069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837-13BE-473A-A3F2-A768937CBB55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A42D-DFBD-4065-96C2-EDE4A6C11A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175" y="2046817"/>
            <a:ext cx="2272606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57175" y="2899833"/>
            <a:ext cx="227260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2612827" y="2046817"/>
            <a:ext cx="227349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612827" y="2899833"/>
            <a:ext cx="227349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837-13BE-473A-A3F2-A768937CBB55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A42D-DFBD-4065-96C2-EDE4A6C11A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837-13BE-473A-A3F2-A768937CBB55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A42D-DFBD-4065-96C2-EDE4A6C11A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837-13BE-473A-A3F2-A768937CBB55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A42D-DFBD-4065-96C2-EDE4A6C11A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176" y="364067"/>
            <a:ext cx="1692176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10965" y="364068"/>
            <a:ext cx="287536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7176" y="1913468"/>
            <a:ext cx="1692176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837-13BE-473A-A3F2-A768937CBB55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A42D-DFBD-4065-96C2-EDE4A6C11A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8162" y="6400801"/>
            <a:ext cx="30861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08162" y="817033"/>
            <a:ext cx="30861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08162" y="7156452"/>
            <a:ext cx="30861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837-13BE-473A-A3F2-A768937CBB55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A42D-DFBD-4065-96C2-EDE4A6C11A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175" y="2133602"/>
            <a:ext cx="462915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57175" y="8475135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60837-13BE-473A-A3F2-A768937CBB55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757363" y="8475135"/>
            <a:ext cx="16287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686175" y="8475135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DA42D-DFBD-4065-96C2-EDE4A6C11A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83518" y="1043608"/>
            <a:ext cx="4371975" cy="1960033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S.E.B</a:t>
            </a:r>
            <a:r>
              <a:rPr lang="ko-KR" altLang="en-US" sz="2400" b="1" dirty="0" smtClean="0"/>
              <a:t>과</a:t>
            </a: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ko-KR" altLang="en-US" sz="2400" b="1" dirty="0" smtClean="0"/>
              <a:t>관련된 궁금증</a:t>
            </a: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en-US" altLang="ko-KR" sz="1100" b="1" dirty="0" smtClean="0"/>
              <a:t>(Starbucks/</a:t>
            </a:r>
            <a:r>
              <a:rPr lang="en-US" altLang="ko-KR" sz="1100" b="1" dirty="0" err="1" smtClean="0"/>
              <a:t>Ediya</a:t>
            </a:r>
            <a:r>
              <a:rPr lang="en-US" altLang="ko-KR" sz="1100" b="1" dirty="0" smtClean="0"/>
              <a:t>/Beak </a:t>
            </a:r>
            <a:r>
              <a:rPr lang="en-US" altLang="ko-KR" sz="1100" b="1" dirty="0" err="1" smtClean="0"/>
              <a:t>dabang</a:t>
            </a:r>
            <a:r>
              <a:rPr lang="en-US" altLang="ko-KR" sz="1100" b="1" dirty="0" smtClean="0"/>
              <a:t>)</a:t>
            </a:r>
            <a:r>
              <a:rPr lang="ko-KR" altLang="en-US" sz="1100" b="1" dirty="0" smtClean="0"/>
              <a:t> </a:t>
            </a:r>
            <a:endParaRPr lang="ko-KR" altLang="en-US" sz="11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3203848"/>
            <a:ext cx="5143500" cy="165618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0" y="4860032"/>
            <a:ext cx="5143500" cy="16561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1590" y="3563888"/>
            <a:ext cx="333617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/>
              <a:t>커피왕</a:t>
            </a:r>
            <a:r>
              <a:rPr lang="en-US" altLang="ko-KR" sz="1100" b="1" dirty="0" smtClean="0"/>
              <a:t>'</a:t>
            </a:r>
            <a:r>
              <a:rPr lang="ko-KR" altLang="en-US" sz="1100" b="1" dirty="0" smtClean="0"/>
              <a:t>까지 죽음 내몬 </a:t>
            </a:r>
            <a:r>
              <a:rPr lang="ko-KR" altLang="en-US" sz="1100" dirty="0" smtClean="0"/>
              <a:t>프랜차이즈 전쟁</a:t>
            </a:r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뉴스</a:t>
            </a:r>
            <a:r>
              <a:rPr lang="en-US" altLang="ko-KR" sz="1000" dirty="0" smtClean="0"/>
              <a:t>1 2017.07.25.-</a:t>
            </a:r>
          </a:p>
          <a:p>
            <a:endParaRPr lang="en-US" altLang="ko-KR" sz="1000" dirty="0" smtClean="0"/>
          </a:p>
          <a:p>
            <a:r>
              <a:rPr lang="ko-KR" altLang="en-US" sz="1100" dirty="0" smtClean="0"/>
              <a:t>프랜차이즈업계 전년 대비 </a:t>
            </a:r>
            <a:r>
              <a:rPr lang="ko-KR" altLang="en-US" sz="1100" b="1" dirty="0" smtClean="0"/>
              <a:t>증가율 </a:t>
            </a:r>
            <a:r>
              <a:rPr lang="en-US" altLang="ko-KR" sz="1100" b="1" dirty="0" smtClean="0"/>
              <a:t>1</a:t>
            </a:r>
            <a:r>
              <a:rPr lang="ko-KR" altLang="en-US" sz="1100" b="1" dirty="0" smtClean="0"/>
              <a:t>위 커피전문점</a:t>
            </a:r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통계청 </a:t>
            </a:r>
            <a:r>
              <a:rPr lang="en-US" altLang="ko-KR" sz="1000" dirty="0" smtClean="0"/>
              <a:t>2016.12.31 -</a:t>
            </a:r>
            <a:endParaRPr lang="ko-KR" altLang="en-US" sz="1000" dirty="0"/>
          </a:p>
        </p:txBody>
      </p:sp>
      <p:pic>
        <p:nvPicPr>
          <p:cNvPr id="7" name="그림 6" descr="리더.jpg"/>
          <p:cNvPicPr>
            <a:picLocks noChangeAspect="1"/>
          </p:cNvPicPr>
          <p:nvPr/>
        </p:nvPicPr>
        <p:blipFill>
          <a:blip r:embed="rId3" cstate="print"/>
          <a:srcRect l="2651" t="8542" r="4547" b="6035"/>
          <a:stretch>
            <a:fillRect/>
          </a:stretch>
        </p:blipFill>
        <p:spPr>
          <a:xfrm>
            <a:off x="1203598" y="5436096"/>
            <a:ext cx="3276365" cy="9361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31590" y="5110172"/>
            <a:ext cx="20842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latin typeface="+mn-ea"/>
              </a:rPr>
              <a:t>치열한 경쟁 속</a:t>
            </a:r>
            <a:r>
              <a:rPr lang="en-US" altLang="ko-KR" sz="1050" dirty="0" smtClean="0">
                <a:latin typeface="+mn-ea"/>
              </a:rPr>
              <a:t>, </a:t>
            </a:r>
            <a:r>
              <a:rPr lang="ko-KR" altLang="en-US" sz="1050" dirty="0" smtClean="0">
                <a:latin typeface="+mn-ea"/>
              </a:rPr>
              <a:t>업계의 </a:t>
            </a:r>
            <a:r>
              <a:rPr lang="ko-KR" altLang="en-US" sz="1050" dirty="0" smtClean="0">
                <a:latin typeface="+mn-ea"/>
              </a:rPr>
              <a:t>리더는</a:t>
            </a:r>
            <a:r>
              <a:rPr lang="en-US" altLang="ko-KR" sz="1050" dirty="0" smtClean="0">
                <a:latin typeface="+mn-ea"/>
              </a:rPr>
              <a:t>?</a:t>
            </a:r>
            <a:endParaRPr lang="ko-KR" altLang="en-US" sz="1050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7494" y="4788024"/>
            <a:ext cx="1008112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About leaders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7494" y="3131840"/>
            <a:ext cx="504056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NEWS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5143500" y="6948264"/>
            <a:ext cx="304487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발표자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평소 우리가 </a:t>
            </a:r>
            <a:r>
              <a:rPr kumimoji="0" lang="ko-KR" altLang="en-US" sz="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스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이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백과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관련하여 궁금했던 것을 데이터로 확인해보기로 하였다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lum contrast="-20000"/>
          </a:blip>
          <a:srcRect t="7719" r="-3199" b="37665"/>
          <a:stretch>
            <a:fillRect/>
          </a:stretch>
        </p:blipFill>
        <p:spPr bwMode="auto">
          <a:xfrm>
            <a:off x="0" y="2195736"/>
            <a:ext cx="5308054" cy="2802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5566" y="1043608"/>
            <a:ext cx="33906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 smtClean="0"/>
              <a:t>스타벅스</a:t>
            </a:r>
            <a:r>
              <a:rPr lang="ko-KR" altLang="en-US" sz="2000" b="1" dirty="0" smtClean="0"/>
              <a:t> 매장이 가장 많다</a:t>
            </a:r>
            <a:r>
              <a:rPr lang="en-US" altLang="ko-KR" sz="2000" b="1" dirty="0" smtClean="0"/>
              <a:t>?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55270" y="683568"/>
            <a:ext cx="317266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/>
              <a:t>Q1. </a:t>
            </a:r>
            <a:r>
              <a:rPr lang="ko-KR" altLang="en-US" b="1" dirty="0" smtClean="0"/>
              <a:t>서울시 내 </a:t>
            </a:r>
            <a:r>
              <a:rPr lang="en-US" altLang="ko-KR" b="1" dirty="0" smtClean="0"/>
              <a:t>‘</a:t>
            </a:r>
            <a:r>
              <a:rPr lang="ko-KR" altLang="en-US" b="1" dirty="0" smtClean="0"/>
              <a:t>큰 길가</a:t>
            </a:r>
            <a:r>
              <a:rPr lang="en-US" altLang="ko-KR" b="1" dirty="0" smtClean="0"/>
              <a:t>’</a:t>
            </a:r>
            <a:r>
              <a:rPr lang="ko-KR" altLang="en-US" b="1" dirty="0" smtClean="0"/>
              <a:t>에는 </a:t>
            </a:r>
            <a:endParaRPr lang="en-US" altLang="ko-KR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92890" y="5845364"/>
            <a:ext cx="32429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 smtClean="0"/>
              <a:t>‘</a:t>
            </a:r>
            <a:r>
              <a:rPr lang="ko-KR" altLang="en-US" b="1" dirty="0" smtClean="0"/>
              <a:t>큰 길가</a:t>
            </a:r>
            <a:r>
              <a:rPr lang="en-US" altLang="ko-KR" b="1" dirty="0" smtClean="0"/>
              <a:t>’</a:t>
            </a:r>
            <a:r>
              <a:rPr lang="ko-KR" altLang="en-US" b="1" dirty="0" smtClean="0"/>
              <a:t>의 기준</a:t>
            </a:r>
            <a:endParaRPr lang="en-US" altLang="ko-KR" dirty="0"/>
          </a:p>
          <a:p>
            <a:pPr algn="just"/>
            <a:endParaRPr lang="en-US" altLang="ko-KR" sz="1200" dirty="0" smtClean="0"/>
          </a:p>
          <a:p>
            <a:pPr algn="just"/>
            <a:endParaRPr lang="en-US" altLang="ko-KR" dirty="0"/>
          </a:p>
          <a:p>
            <a:pPr algn="just"/>
            <a:endParaRPr lang="en-US" altLang="ko-KR" dirty="0" smtClean="0"/>
          </a:p>
          <a:p>
            <a:pPr algn="just"/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267494" y="5701348"/>
            <a:ext cx="864096" cy="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898" y="6201255"/>
            <a:ext cx="2787774" cy="2166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altLang="ko-KR" sz="1000" dirty="0" smtClean="0"/>
          </a:p>
          <a:p>
            <a:pPr algn="just">
              <a:lnSpc>
                <a:spcPct val="150000"/>
              </a:lnSpc>
            </a:pPr>
            <a:r>
              <a:rPr lang="en-US" altLang="ko-KR" sz="900" dirty="0" smtClean="0"/>
              <a:t>2014</a:t>
            </a:r>
            <a:r>
              <a:rPr lang="ko-KR" altLang="en-US" sz="900" dirty="0" smtClean="0"/>
              <a:t>년 본격 시행된 </a:t>
            </a: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도로명</a:t>
            </a:r>
            <a:r>
              <a:rPr lang="ko-KR" altLang="en-US" sz="900" dirty="0" smtClean="0"/>
              <a:t> 주소 체계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에서</a:t>
            </a:r>
            <a:r>
              <a:rPr lang="en-US" altLang="ko-KR" sz="900" dirty="0" smtClean="0"/>
              <a:t> 8</a:t>
            </a:r>
            <a:r>
              <a:rPr lang="ko-KR" altLang="en-US" sz="900" dirty="0" smtClean="0"/>
              <a:t>차선 이상의 도로를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대로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라고 정의하고 있다</a:t>
            </a:r>
            <a:r>
              <a:rPr lang="en-US" altLang="ko-KR" sz="900" dirty="0" smtClean="0"/>
              <a:t>. 2-7</a:t>
            </a:r>
            <a:r>
              <a:rPr lang="ko-KR" altLang="en-US" sz="900" dirty="0" smtClean="0"/>
              <a:t>차선 도로는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로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이며</a:t>
            </a:r>
            <a:r>
              <a:rPr lang="en-US" altLang="ko-KR" sz="900" dirty="0" smtClean="0"/>
              <a:t>, ‘</a:t>
            </a:r>
            <a:r>
              <a:rPr lang="ko-KR" altLang="en-US" sz="900" dirty="0" smtClean="0"/>
              <a:t>대로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와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로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를 제외한 도로를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길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이라 정의한다</a:t>
            </a:r>
            <a:r>
              <a:rPr lang="en-US" altLang="ko-KR" sz="900" dirty="0" smtClean="0"/>
              <a:t>. 2</a:t>
            </a:r>
            <a:r>
              <a:rPr lang="ko-KR" altLang="en-US" sz="900" dirty="0" smtClean="0"/>
              <a:t>차선 도로까지 포함하는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로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의 경우 일반적으로 사람들이 말하는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큰 길가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에 해당하기 어렵기 때문에 본 페이지에서는</a:t>
            </a:r>
            <a:r>
              <a:rPr lang="en-US" altLang="ko-KR" sz="900" dirty="0" smtClean="0"/>
              <a:t> ‘</a:t>
            </a:r>
            <a:r>
              <a:rPr lang="ko-KR" altLang="en-US" sz="900" dirty="0" smtClean="0"/>
              <a:t>큰 길가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의 기준을 </a:t>
            </a: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도로명</a:t>
            </a:r>
            <a:r>
              <a:rPr lang="ko-KR" altLang="en-US" sz="900" dirty="0" smtClean="0"/>
              <a:t> 주소체계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에 의거하여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대로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라고 설정하였다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서울시 내의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대로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는 총 </a:t>
            </a:r>
            <a:r>
              <a:rPr lang="en-US" altLang="ko-KR" sz="900" dirty="0" smtClean="0"/>
              <a:t>337</a:t>
            </a:r>
            <a:r>
              <a:rPr lang="ko-KR" altLang="en-US" sz="900" dirty="0" smtClean="0"/>
              <a:t>개가 지정되어 있다</a:t>
            </a:r>
            <a:r>
              <a:rPr lang="en-US" altLang="ko-KR" sz="900" dirty="0" smtClean="0"/>
              <a:t>.</a:t>
            </a:r>
            <a:r>
              <a:rPr lang="ko-KR" altLang="en-US" sz="900" dirty="0" smtClean="0"/>
              <a:t> </a:t>
            </a:r>
            <a:endParaRPr lang="en-US" altLang="ko-KR" sz="900" dirty="0" smtClean="0"/>
          </a:p>
        </p:txBody>
      </p:sp>
      <p:grpSp>
        <p:nvGrpSpPr>
          <p:cNvPr id="54" name="그룹 53"/>
          <p:cNvGrpSpPr/>
          <p:nvPr/>
        </p:nvGrpSpPr>
        <p:grpSpPr>
          <a:xfrm>
            <a:off x="3147814" y="6495153"/>
            <a:ext cx="1852267" cy="1965279"/>
            <a:chOff x="2931790" y="5834935"/>
            <a:chExt cx="2229581" cy="2365614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3094094" y="5834935"/>
              <a:ext cx="864096" cy="556269"/>
            </a:xfrm>
            <a:prstGeom prst="roundRect">
              <a:avLst/>
            </a:prstGeom>
            <a:solidFill>
              <a:schemeClr val="accent1">
                <a:lumMod val="50000"/>
                <a:alpha val="92000"/>
              </a:schemeClr>
            </a:solidFill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</a:rPr>
                <a:t>대로</a:t>
              </a:r>
              <a:endParaRPr lang="en-US" altLang="ko-KR" sz="105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bg1"/>
                  </a:solidFill>
                </a:rPr>
                <a:t>(</a:t>
              </a:r>
              <a:r>
                <a:rPr lang="en-US" altLang="ko-KR" sz="700" dirty="0" smtClean="0">
                  <a:solidFill>
                    <a:schemeClr val="bg1"/>
                  </a:solidFill>
                </a:rPr>
                <a:t>8</a:t>
              </a:r>
              <a:r>
                <a:rPr lang="ko-KR" altLang="en-US" sz="700" dirty="0" smtClean="0">
                  <a:solidFill>
                    <a:schemeClr val="bg1"/>
                  </a:solidFill>
                </a:rPr>
                <a:t>차선이상</a:t>
              </a:r>
              <a:r>
                <a:rPr lang="en-US" altLang="ko-KR" sz="700" dirty="0" smtClean="0">
                  <a:solidFill>
                    <a:schemeClr val="bg1"/>
                  </a:solidFill>
                </a:rPr>
                <a:t>)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3214175" y="7514362"/>
              <a:ext cx="0" cy="6770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863094" y="7514362"/>
              <a:ext cx="0" cy="6770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3214175" y="6503639"/>
              <a:ext cx="0" cy="6670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2945657" y="7170715"/>
              <a:ext cx="26851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956194" y="7514362"/>
              <a:ext cx="25798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863094" y="7170715"/>
              <a:ext cx="65287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3873633" y="7514362"/>
              <a:ext cx="21322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863094" y="6503639"/>
              <a:ext cx="0" cy="6670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3555261" y="6503639"/>
              <a:ext cx="0" cy="667076"/>
            </a:xfrm>
            <a:prstGeom prst="line">
              <a:avLst/>
            </a:prstGeom>
            <a:ln w="53975">
              <a:solidFill>
                <a:srgbClr val="FFC000">
                  <a:alpha val="5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931790" y="7352646"/>
              <a:ext cx="268518" cy="0"/>
            </a:xfrm>
            <a:prstGeom prst="line">
              <a:avLst/>
            </a:prstGeom>
            <a:ln w="53975">
              <a:solidFill>
                <a:srgbClr val="FFC000">
                  <a:alpha val="5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3885472" y="7352646"/>
              <a:ext cx="492284" cy="0"/>
            </a:xfrm>
            <a:prstGeom prst="line">
              <a:avLst/>
            </a:prstGeom>
            <a:ln w="53975">
              <a:solidFill>
                <a:srgbClr val="FFC000">
                  <a:alpha val="5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639329" y="6523853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3708117" y="6523853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3776903" y="6523853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3639329" y="6849639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3708117" y="6849639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3776903" y="6849639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3645249" y="7577358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3714036" y="7577358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3782823" y="7577358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3645249" y="7880575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3714036" y="7880575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3782823" y="7880575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294447" y="6531018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3363234" y="6531018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3432021" y="6531018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3294447" y="6856804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363234" y="6856804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432021" y="6856804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3300368" y="7584523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3369154" y="7584523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437940" y="7584523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3300368" y="7887740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3369154" y="7887740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3437940" y="7887740"/>
              <a:ext cx="0" cy="1593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4085204" y="7514362"/>
              <a:ext cx="449188" cy="6568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4212452" y="7514362"/>
              <a:ext cx="447530" cy="6568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4250752" y="7514362"/>
              <a:ext cx="26521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모서리가 둥근 직사각형 49"/>
            <p:cNvSpPr/>
            <p:nvPr/>
          </p:nvSpPr>
          <p:spPr>
            <a:xfrm>
              <a:off x="3103238" y="6472356"/>
              <a:ext cx="872686" cy="1728193"/>
            </a:xfrm>
            <a:prstGeom prst="roundRect">
              <a:avLst>
                <a:gd name="adj" fmla="val 5813"/>
              </a:avLst>
            </a:prstGeom>
            <a:solidFill>
              <a:schemeClr val="tx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4405287" y="7831363"/>
              <a:ext cx="756084" cy="36004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</a:rPr>
                <a:t>길</a:t>
              </a:r>
              <a:endParaRPr lang="en-US" altLang="ko-KR" sz="105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4405287" y="6961727"/>
              <a:ext cx="756084" cy="55531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err="1" smtClean="0">
                  <a:solidFill>
                    <a:schemeClr val="bg1"/>
                  </a:solidFill>
                </a:rPr>
                <a:t>로</a:t>
              </a:r>
              <a:endParaRPr lang="en-US" altLang="ko-KR" sz="105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bg1"/>
                  </a:solidFill>
                </a:rPr>
                <a:t>(</a:t>
              </a:r>
              <a:r>
                <a:rPr lang="en-US" altLang="ko-KR" sz="700" dirty="0" smtClean="0">
                  <a:solidFill>
                    <a:schemeClr val="bg1"/>
                  </a:solidFill>
                </a:rPr>
                <a:t>2-7</a:t>
              </a:r>
              <a:r>
                <a:rPr lang="ko-KR" altLang="en-US" sz="700" dirty="0" smtClean="0">
                  <a:solidFill>
                    <a:schemeClr val="bg1"/>
                  </a:solidFill>
                </a:rPr>
                <a:t>차</a:t>
              </a:r>
              <a:r>
                <a:rPr lang="ko-KR" altLang="en-US" sz="700" dirty="0">
                  <a:solidFill>
                    <a:schemeClr val="bg1"/>
                  </a:solidFill>
                </a:rPr>
                <a:t>선</a:t>
              </a:r>
              <a:r>
                <a:rPr lang="en-US" altLang="ko-KR" sz="700" dirty="0" smtClean="0">
                  <a:solidFill>
                    <a:schemeClr val="bg1"/>
                  </a:solidFill>
                </a:rPr>
                <a:t>)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>
            <a:xfrm>
              <a:off x="3570718" y="7524328"/>
              <a:ext cx="0" cy="667076"/>
            </a:xfrm>
            <a:prstGeom prst="line">
              <a:avLst/>
            </a:prstGeom>
            <a:ln w="53975">
              <a:solidFill>
                <a:srgbClr val="FFC000">
                  <a:alpha val="5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타원 61"/>
          <p:cNvSpPr/>
          <p:nvPr/>
        </p:nvSpPr>
        <p:spPr>
          <a:xfrm flipH="1">
            <a:off x="4876006" y="3707904"/>
            <a:ext cx="207640" cy="216024"/>
          </a:xfrm>
          <a:prstGeom prst="ellipse">
            <a:avLst/>
          </a:prstGeom>
          <a:solidFill>
            <a:schemeClr val="bg1">
              <a:lumMod val="95000"/>
              <a:alpha val="3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lt1">
                    <a:alpha val="40000"/>
                  </a:schemeClr>
                </a:solidFill>
              </a:rPr>
              <a:t>&gt;</a:t>
            </a:r>
            <a:endParaRPr lang="ko-KR" altLang="en-US" sz="1200" b="1" dirty="0">
              <a:solidFill>
                <a:schemeClr val="lt1">
                  <a:alpha val="40000"/>
                </a:schemeClr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 flipH="1">
            <a:off x="123478" y="3707904"/>
            <a:ext cx="207640" cy="216024"/>
          </a:xfrm>
          <a:prstGeom prst="ellipse">
            <a:avLst/>
          </a:prstGeom>
          <a:solidFill>
            <a:schemeClr val="bg1">
              <a:lumMod val="95000"/>
              <a:alpha val="3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lt1">
                    <a:alpha val="40000"/>
                  </a:schemeClr>
                </a:solidFill>
              </a:rPr>
              <a:t>&lt;</a:t>
            </a:r>
            <a:endParaRPr lang="ko-KR" altLang="en-US" sz="1200" b="1" dirty="0">
              <a:solidFill>
                <a:schemeClr val="lt1">
                  <a:alpha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27759" t="22747" r="186" b="21659"/>
          <a:stretch>
            <a:fillRect/>
          </a:stretch>
        </p:blipFill>
        <p:spPr bwMode="auto">
          <a:xfrm>
            <a:off x="0" y="1763688"/>
            <a:ext cx="5143500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32656" y="618525"/>
            <a:ext cx="47525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b="1" dirty="0" smtClean="0"/>
              <a:t>서울시 내 </a:t>
            </a:r>
            <a:r>
              <a:rPr lang="en-US" altLang="ko-KR" b="1" dirty="0" smtClean="0"/>
              <a:t>‘</a:t>
            </a:r>
            <a:r>
              <a:rPr lang="en-US" altLang="ko-KR" b="1" dirty="0" smtClean="0"/>
              <a:t>S.E.B</a:t>
            </a:r>
            <a:r>
              <a:rPr lang="en-US" altLang="ko-KR" b="1" dirty="0" smtClean="0"/>
              <a:t>’</a:t>
            </a:r>
            <a:r>
              <a:rPr lang="ko-KR" altLang="en-US" b="1" dirty="0" smtClean="0"/>
              <a:t>의</a:t>
            </a:r>
            <a:endParaRPr lang="en-US" altLang="ko-KR" b="1" dirty="0" smtClean="0"/>
          </a:p>
          <a:p>
            <a:pPr algn="just">
              <a:lnSpc>
                <a:spcPct val="150000"/>
              </a:lnSpc>
            </a:pPr>
            <a:r>
              <a:rPr lang="ko-KR" altLang="en-US" sz="2000" b="1" dirty="0" smtClean="0"/>
              <a:t>도로 형태별 매장 수 비교</a:t>
            </a: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1200" dirty="0" smtClean="0"/>
          </a:p>
          <a:p>
            <a:pPr algn="just">
              <a:lnSpc>
                <a:spcPct val="150000"/>
              </a:lnSpc>
            </a:pPr>
            <a:endParaRPr lang="en-US" altLang="ko-KR" dirty="0"/>
          </a:p>
          <a:p>
            <a:pPr algn="just">
              <a:lnSpc>
                <a:spcPct val="150000"/>
              </a:lnSpc>
            </a:pPr>
            <a:endParaRPr lang="en-US" altLang="ko-KR" dirty="0" smtClean="0"/>
          </a:p>
          <a:p>
            <a:pPr algn="just">
              <a:lnSpc>
                <a:spcPct val="150000"/>
              </a:lnSpc>
            </a:pP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07260" y="474509"/>
            <a:ext cx="864096" cy="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95486" y="7824117"/>
            <a:ext cx="4752528" cy="1500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altLang="ko-KR" sz="900" dirty="0" smtClean="0"/>
          </a:p>
          <a:p>
            <a:pPr algn="just">
              <a:lnSpc>
                <a:spcPct val="150000"/>
              </a:lnSpc>
            </a:pPr>
            <a:r>
              <a:rPr lang="ko-KR" altLang="en-US" sz="800" dirty="0" smtClean="0"/>
              <a:t>서울시에 위치한 각</a:t>
            </a:r>
            <a:r>
              <a:rPr lang="en-US" altLang="ko-KR" sz="800" dirty="0" smtClean="0"/>
              <a:t> </a:t>
            </a:r>
            <a:r>
              <a:rPr lang="ko-KR" altLang="en-US" sz="800" dirty="0" err="1" smtClean="0"/>
              <a:t>브랜드별</a:t>
            </a:r>
            <a:r>
              <a:rPr lang="ko-KR" altLang="en-US" sz="800" dirty="0" smtClean="0"/>
              <a:t> 총 매장 수는 </a:t>
            </a:r>
            <a:r>
              <a:rPr lang="ko-KR" altLang="en-US" sz="800" dirty="0" err="1" smtClean="0"/>
              <a:t>이디야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602</a:t>
            </a:r>
            <a:r>
              <a:rPr lang="ko-KR" altLang="en-US" sz="800" dirty="0" smtClean="0"/>
              <a:t>개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스타벅스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426</a:t>
            </a:r>
            <a:r>
              <a:rPr lang="ko-KR" altLang="en-US" sz="800" dirty="0" smtClean="0"/>
              <a:t>개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빽다방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148</a:t>
            </a:r>
            <a:r>
              <a:rPr lang="ko-KR" altLang="en-US" sz="800" dirty="0" smtClean="0"/>
              <a:t>개이다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이 중 </a:t>
            </a:r>
            <a:r>
              <a:rPr lang="en-US" altLang="ko-KR" sz="800" dirty="0" smtClean="0"/>
              <a:t>‘</a:t>
            </a:r>
            <a:r>
              <a:rPr lang="ko-KR" altLang="en-US" sz="800" dirty="0" smtClean="0"/>
              <a:t>대로</a:t>
            </a:r>
            <a:r>
              <a:rPr lang="en-US" altLang="ko-KR" sz="800" dirty="0" smtClean="0"/>
              <a:t>’</a:t>
            </a:r>
            <a:r>
              <a:rPr lang="ko-KR" altLang="en-US" sz="800" dirty="0" smtClean="0"/>
              <a:t>에 위치한 스타벅스 매장은 </a:t>
            </a:r>
            <a:r>
              <a:rPr lang="en-US" altLang="ko-KR" sz="800" dirty="0" smtClean="0"/>
              <a:t>69</a:t>
            </a:r>
            <a:r>
              <a:rPr lang="ko-KR" altLang="en-US" sz="800" dirty="0" smtClean="0"/>
              <a:t>개이다</a:t>
            </a:r>
            <a:r>
              <a:rPr lang="en-US" altLang="ko-KR" sz="800" dirty="0" smtClean="0"/>
              <a:t>. </a:t>
            </a:r>
            <a:r>
              <a:rPr lang="ko-KR" altLang="en-US" sz="800" dirty="0" err="1" smtClean="0"/>
              <a:t>이디야</a:t>
            </a:r>
            <a:r>
              <a:rPr lang="en-US" altLang="ko-KR" sz="800" dirty="0" smtClean="0"/>
              <a:t>(52</a:t>
            </a:r>
            <a:r>
              <a:rPr lang="ko-KR" altLang="en-US" sz="800" dirty="0" smtClean="0"/>
              <a:t>개</a:t>
            </a:r>
            <a:r>
              <a:rPr lang="en-US" altLang="ko-KR" sz="800" dirty="0" smtClean="0"/>
              <a:t>),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뺵다방</a:t>
            </a:r>
            <a:r>
              <a:rPr lang="en-US" altLang="ko-KR" sz="800" dirty="0" smtClean="0"/>
              <a:t>(11</a:t>
            </a:r>
            <a:r>
              <a:rPr lang="ko-KR" altLang="en-US" sz="800" dirty="0" smtClean="0"/>
              <a:t>개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 보다 </a:t>
            </a:r>
            <a:r>
              <a:rPr lang="en-US" altLang="ko-KR" sz="800" dirty="0" smtClean="0"/>
              <a:t>‘</a:t>
            </a:r>
            <a:r>
              <a:rPr lang="ko-KR" altLang="en-US" sz="800" dirty="0" err="1" smtClean="0"/>
              <a:t>스타벅스</a:t>
            </a:r>
            <a:r>
              <a:rPr lang="en-US" altLang="ko-KR" sz="800" dirty="0" smtClean="0"/>
              <a:t>’</a:t>
            </a:r>
            <a:r>
              <a:rPr lang="ko-KR" altLang="en-US" sz="800" dirty="0" smtClean="0"/>
              <a:t> 매장을 큰 길가인 </a:t>
            </a:r>
            <a:r>
              <a:rPr lang="en-US" altLang="ko-KR" sz="800" dirty="0" smtClean="0"/>
              <a:t>‘</a:t>
            </a:r>
            <a:r>
              <a:rPr lang="ko-KR" altLang="en-US" sz="800" dirty="0" smtClean="0"/>
              <a:t>대로</a:t>
            </a:r>
            <a:r>
              <a:rPr lang="en-US" altLang="ko-KR" sz="800" dirty="0" smtClean="0"/>
              <a:t>’</a:t>
            </a:r>
            <a:r>
              <a:rPr lang="ko-KR" altLang="en-US" sz="800" dirty="0" smtClean="0"/>
              <a:t>에서 더 자주 마주 칠 수 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반면 </a:t>
            </a:r>
            <a:r>
              <a:rPr lang="en-US" altLang="ko-KR" sz="800" dirty="0" smtClean="0"/>
              <a:t>‘</a:t>
            </a:r>
            <a:r>
              <a:rPr lang="ko-KR" altLang="en-US" sz="800" dirty="0" smtClean="0"/>
              <a:t>로</a:t>
            </a:r>
            <a:r>
              <a:rPr lang="en-US" altLang="ko-KR" sz="800" dirty="0" smtClean="0"/>
              <a:t>’</a:t>
            </a:r>
            <a:r>
              <a:rPr lang="ko-KR" altLang="en-US" sz="800" dirty="0" smtClean="0"/>
              <a:t>와 </a:t>
            </a:r>
            <a:r>
              <a:rPr lang="en-US" altLang="ko-KR" sz="800" dirty="0" smtClean="0"/>
              <a:t>‘</a:t>
            </a:r>
            <a:r>
              <a:rPr lang="ko-KR" altLang="en-US" sz="800" dirty="0" smtClean="0"/>
              <a:t>길</a:t>
            </a:r>
            <a:r>
              <a:rPr lang="en-US" altLang="ko-KR" sz="800" dirty="0" smtClean="0"/>
              <a:t>’</a:t>
            </a:r>
            <a:r>
              <a:rPr lang="ko-KR" altLang="en-US" sz="800" dirty="0" smtClean="0"/>
              <a:t>에서는 </a:t>
            </a:r>
            <a:r>
              <a:rPr lang="en-US" altLang="ko-KR" sz="800" dirty="0" smtClean="0"/>
              <a:t>‘</a:t>
            </a:r>
            <a:r>
              <a:rPr lang="ko-KR" altLang="en-US" sz="800" dirty="0" err="1" smtClean="0"/>
              <a:t>이디야</a:t>
            </a:r>
            <a:r>
              <a:rPr lang="en-US" altLang="ko-KR" sz="800" dirty="0" smtClean="0"/>
              <a:t>’</a:t>
            </a:r>
            <a:r>
              <a:rPr lang="ko-KR" altLang="en-US" sz="800" dirty="0" smtClean="0"/>
              <a:t> 매장을 나머지 </a:t>
            </a:r>
            <a:r>
              <a:rPr lang="en-US" altLang="ko-KR" sz="800" dirty="0" smtClean="0"/>
              <a:t>2</a:t>
            </a:r>
            <a:r>
              <a:rPr lang="ko-KR" altLang="en-US" sz="800" dirty="0" smtClean="0"/>
              <a:t>개 브랜드의 매장보다 더 많이 볼 수 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한 편 </a:t>
            </a:r>
            <a:r>
              <a:rPr lang="en-US" altLang="ko-KR" sz="800" dirty="0" smtClean="0"/>
              <a:t>‘</a:t>
            </a:r>
            <a:r>
              <a:rPr lang="ko-KR" altLang="en-US" sz="800" dirty="0" err="1" smtClean="0"/>
              <a:t>빽다방</a:t>
            </a:r>
            <a:r>
              <a:rPr lang="en-US" altLang="ko-KR" sz="800" dirty="0" smtClean="0"/>
              <a:t>’</a:t>
            </a:r>
            <a:r>
              <a:rPr lang="ko-KR" altLang="en-US" sz="800" dirty="0" smtClean="0"/>
              <a:t>은 모든 형태의 도로에서 매장 수가 가장 적다</a:t>
            </a:r>
            <a:r>
              <a:rPr lang="en-US" altLang="ko-KR" sz="8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900" dirty="0" smtClean="0"/>
          </a:p>
          <a:p>
            <a:pPr algn="just">
              <a:lnSpc>
                <a:spcPct val="150000"/>
              </a:lnSpc>
            </a:pPr>
            <a:endParaRPr lang="en-US" altLang="ko-KR" sz="900" dirty="0" smtClean="0"/>
          </a:p>
        </p:txBody>
      </p:sp>
      <p:pic>
        <p:nvPicPr>
          <p:cNvPr id="61" name="그림 60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5526" y="4211960"/>
            <a:ext cx="4286082" cy="3312368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818506" y="513659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대로</a:t>
            </a:r>
            <a:endParaRPr lang="ko-KR" altLang="en-US" sz="105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896806" y="6301248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err="1" smtClean="0"/>
              <a:t>로</a:t>
            </a:r>
            <a:endParaRPr lang="ko-KR" altLang="en-US" sz="105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915566" y="7486436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길</a:t>
            </a:r>
            <a:endParaRPr lang="ko-KR" altLang="en-US" sz="105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435846" y="7596336"/>
            <a:ext cx="1512168" cy="308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단위</a:t>
            </a:r>
            <a:r>
              <a:rPr lang="en-US" altLang="ko-KR" sz="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</a:t>
            </a:r>
            <a:endParaRPr lang="en-US" altLang="ko-KR" sz="5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출처</a:t>
            </a:r>
            <a:r>
              <a:rPr lang="en-US" altLang="ko-KR" sz="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altLang="ko-KR" sz="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ko-KR" altLang="en-US" sz="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 공식 홈페이지</a:t>
            </a:r>
            <a:endParaRPr lang="ko-KR" alt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 flipH="1">
            <a:off x="4876006" y="2771800"/>
            <a:ext cx="207640" cy="216024"/>
          </a:xfrm>
          <a:prstGeom prst="ellipse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lt1">
                    <a:alpha val="40000"/>
                  </a:schemeClr>
                </a:solidFill>
              </a:rPr>
              <a:t>&gt;</a:t>
            </a:r>
            <a:endParaRPr lang="ko-KR" altLang="en-US" sz="1200" b="1" dirty="0">
              <a:solidFill>
                <a:schemeClr val="lt1">
                  <a:alpha val="40000"/>
                </a:schemeClr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 flipH="1">
            <a:off x="123478" y="2771800"/>
            <a:ext cx="207640" cy="216024"/>
          </a:xfrm>
          <a:prstGeom prst="ellipse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lt1">
                    <a:alpha val="40000"/>
                  </a:schemeClr>
                </a:solidFill>
              </a:rPr>
              <a:t>&lt;</a:t>
            </a:r>
            <a:endParaRPr lang="ko-KR" altLang="en-US" sz="1200" b="1" dirty="0">
              <a:solidFill>
                <a:schemeClr val="lt1">
                  <a:alpha val="4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39702" y="3635896"/>
            <a:ext cx="301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파일명</a:t>
            </a:r>
            <a:r>
              <a:rPr lang="en-US" altLang="ko-KR" dirty="0" smtClean="0"/>
              <a:t>: Gil_3brand_on.html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4664" y="1619672"/>
            <a:ext cx="4471342" cy="1812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altLang="ko-KR" sz="1100" dirty="0" smtClean="0"/>
          </a:p>
          <a:p>
            <a:pPr algn="just">
              <a:lnSpc>
                <a:spcPct val="150000"/>
              </a:lnSpc>
            </a:pPr>
            <a:r>
              <a:rPr lang="ko-KR" altLang="en-US" sz="800" dirty="0" err="1" smtClean="0"/>
              <a:t>이디야는</a:t>
            </a:r>
            <a:r>
              <a:rPr lang="ko-KR" altLang="en-US" sz="800" dirty="0" smtClean="0"/>
              <a:t> 전체 매장 수의 </a:t>
            </a:r>
            <a:r>
              <a:rPr lang="en-US" altLang="ko-KR" sz="800" dirty="0" smtClean="0"/>
              <a:t>8.7%, </a:t>
            </a:r>
            <a:r>
              <a:rPr lang="ko-KR" altLang="en-US" sz="800" dirty="0" err="1" smtClean="0"/>
              <a:t>빽다방은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7.4%</a:t>
            </a:r>
            <a:r>
              <a:rPr lang="ko-KR" altLang="en-US" sz="800" dirty="0" smtClean="0"/>
              <a:t>가</a:t>
            </a:r>
            <a:r>
              <a:rPr lang="en-US" altLang="ko-KR" sz="800" dirty="0" smtClean="0"/>
              <a:t> ‘</a:t>
            </a:r>
            <a:r>
              <a:rPr lang="ko-KR" altLang="en-US" sz="800" dirty="0" smtClean="0"/>
              <a:t>대로</a:t>
            </a:r>
            <a:r>
              <a:rPr lang="en-US" altLang="ko-KR" sz="800" dirty="0" smtClean="0"/>
              <a:t>’</a:t>
            </a:r>
            <a:r>
              <a:rPr lang="ko-KR" altLang="en-US" sz="800" dirty="0" smtClean="0"/>
              <a:t>에 출점되어 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스타벅스는</a:t>
            </a:r>
            <a:r>
              <a:rPr lang="ko-KR" altLang="en-US" sz="800" dirty="0" smtClean="0"/>
              <a:t> 전체 매장 수의 </a:t>
            </a:r>
            <a:r>
              <a:rPr lang="en-US" altLang="ko-KR" sz="800" dirty="0" smtClean="0"/>
              <a:t>16.2%</a:t>
            </a:r>
            <a:r>
              <a:rPr lang="ko-KR" altLang="en-US" sz="800" dirty="0" smtClean="0"/>
              <a:t>가 </a:t>
            </a:r>
            <a:r>
              <a:rPr lang="en-US" altLang="ko-KR" sz="800" dirty="0" smtClean="0"/>
              <a:t>‘</a:t>
            </a:r>
            <a:r>
              <a:rPr lang="ko-KR" altLang="en-US" sz="800" dirty="0" smtClean="0"/>
              <a:t>대로</a:t>
            </a:r>
            <a:r>
              <a:rPr lang="en-US" altLang="ko-KR" sz="800" dirty="0" smtClean="0"/>
              <a:t>’</a:t>
            </a:r>
            <a:r>
              <a:rPr lang="ko-KR" altLang="en-US" sz="800" dirty="0" smtClean="0"/>
              <a:t>에 출점되어 있다</a:t>
            </a:r>
            <a:r>
              <a:rPr lang="en-US" altLang="ko-KR" sz="800" dirty="0" smtClean="0"/>
              <a:t>. </a:t>
            </a:r>
            <a:r>
              <a:rPr lang="ko-KR" altLang="en-US" sz="800" dirty="0" err="1" smtClean="0"/>
              <a:t>스타벅스는</a:t>
            </a:r>
            <a:r>
              <a:rPr lang="ko-KR" altLang="en-US" sz="800" dirty="0" smtClean="0"/>
              <a:t> 다른 두 브랜드의 비해 공격적으로 큰 길가인 </a:t>
            </a:r>
            <a:r>
              <a:rPr lang="en-US" altLang="ko-KR" sz="800" dirty="0" smtClean="0"/>
              <a:t>‘</a:t>
            </a:r>
            <a:r>
              <a:rPr lang="ko-KR" altLang="en-US" sz="800" dirty="0" smtClean="0"/>
              <a:t>대로</a:t>
            </a:r>
            <a:r>
              <a:rPr lang="en-US" altLang="ko-KR" sz="800" dirty="0" smtClean="0"/>
              <a:t>’</a:t>
            </a:r>
            <a:r>
              <a:rPr lang="ko-KR" altLang="en-US" sz="800" dirty="0" smtClean="0"/>
              <a:t>에 출점하는 전략을 취하고 있다</a:t>
            </a:r>
            <a:r>
              <a:rPr lang="en-US" altLang="ko-KR" sz="8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800" dirty="0" smtClean="0"/>
          </a:p>
          <a:p>
            <a:pPr algn="just">
              <a:lnSpc>
                <a:spcPct val="150000"/>
              </a:lnSpc>
            </a:pPr>
            <a:endParaRPr lang="en-US" altLang="ko-KR" sz="1050" dirty="0" smtClean="0"/>
          </a:p>
          <a:p>
            <a:pPr algn="just">
              <a:lnSpc>
                <a:spcPct val="150000"/>
              </a:lnSpc>
            </a:pPr>
            <a:endParaRPr lang="en-US" altLang="ko-KR" sz="1050" dirty="0" smtClean="0"/>
          </a:p>
          <a:p>
            <a:pPr algn="just">
              <a:lnSpc>
                <a:spcPct val="150000"/>
              </a:lnSpc>
            </a:pPr>
            <a:endParaRPr lang="en-US" altLang="ko-KR" sz="105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32656" y="611560"/>
            <a:ext cx="47525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b="1" dirty="0" smtClean="0"/>
              <a:t>서울시 내 </a:t>
            </a:r>
            <a:r>
              <a:rPr lang="en-US" altLang="ko-KR" b="1" dirty="0" smtClean="0"/>
              <a:t>‘</a:t>
            </a:r>
            <a:r>
              <a:rPr lang="en-US" altLang="ko-KR" b="1" dirty="0" smtClean="0"/>
              <a:t>S.E.B</a:t>
            </a:r>
            <a:r>
              <a:rPr lang="en-US" altLang="ko-KR" b="1" dirty="0" smtClean="0"/>
              <a:t>’</a:t>
            </a:r>
            <a:r>
              <a:rPr lang="ko-KR" altLang="en-US" b="1" dirty="0" smtClean="0"/>
              <a:t>의</a:t>
            </a:r>
            <a:endParaRPr lang="en-US" altLang="ko-KR" b="1" dirty="0" smtClean="0"/>
          </a:p>
          <a:p>
            <a:pPr algn="just">
              <a:lnSpc>
                <a:spcPct val="150000"/>
              </a:lnSpc>
            </a:pPr>
            <a:r>
              <a:rPr lang="ko-KR" altLang="en-US" sz="2000" b="1" dirty="0" smtClean="0"/>
              <a:t>도로 형태별 매장 분포 비율</a:t>
            </a:r>
            <a:endParaRPr lang="en-US" altLang="ko-KR" sz="2000" dirty="0" smtClean="0"/>
          </a:p>
          <a:p>
            <a:pPr algn="just">
              <a:lnSpc>
                <a:spcPct val="150000"/>
              </a:lnSpc>
            </a:pPr>
            <a:endParaRPr lang="en-US" altLang="ko-KR" sz="1200" dirty="0" smtClean="0"/>
          </a:p>
          <a:p>
            <a:pPr algn="just">
              <a:lnSpc>
                <a:spcPct val="150000"/>
              </a:lnSpc>
            </a:pPr>
            <a:endParaRPr lang="en-US" altLang="ko-KR" dirty="0"/>
          </a:p>
          <a:p>
            <a:pPr algn="just">
              <a:lnSpc>
                <a:spcPct val="150000"/>
              </a:lnSpc>
            </a:pPr>
            <a:endParaRPr lang="en-US" altLang="ko-KR" dirty="0" smtClean="0"/>
          </a:p>
          <a:p>
            <a:pPr algn="just">
              <a:lnSpc>
                <a:spcPct val="150000"/>
              </a:lnSpc>
            </a:pP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07260" y="467544"/>
            <a:ext cx="864096" cy="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61442" y="5032923"/>
            <a:ext cx="2261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%</a:t>
            </a:r>
            <a:endParaRPr lang="ko-KR" altLang="en-US" sz="800" dirty="0"/>
          </a:p>
        </p:txBody>
      </p:sp>
      <p:sp>
        <p:nvSpPr>
          <p:cNvPr id="16" name="타원 15"/>
          <p:cNvSpPr/>
          <p:nvPr/>
        </p:nvSpPr>
        <p:spPr>
          <a:xfrm flipH="1">
            <a:off x="4803998" y="3707904"/>
            <a:ext cx="207640" cy="216024"/>
          </a:xfrm>
          <a:prstGeom prst="ellipse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lt1">
                    <a:alpha val="40000"/>
                  </a:schemeClr>
                </a:solidFill>
              </a:rPr>
              <a:t>&gt;</a:t>
            </a:r>
            <a:endParaRPr lang="ko-KR" altLang="en-US" sz="1200" b="1" dirty="0">
              <a:solidFill>
                <a:schemeClr val="lt1">
                  <a:alpha val="40000"/>
                </a:schemeClr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 flipH="1">
            <a:off x="123478" y="3635896"/>
            <a:ext cx="207640" cy="216024"/>
          </a:xfrm>
          <a:prstGeom prst="ellipse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lt1">
                    <a:alpha val="40000"/>
                  </a:schemeClr>
                </a:solidFill>
              </a:rPr>
              <a:t>&lt;</a:t>
            </a:r>
            <a:endParaRPr lang="ko-KR" altLang="en-US" sz="1200" b="1" dirty="0">
              <a:solidFill>
                <a:schemeClr val="lt1">
                  <a:alpha val="40000"/>
                </a:schemeClr>
              </a:solidFill>
            </a:endParaRPr>
          </a:p>
        </p:txBody>
      </p:sp>
      <p:graphicFrame>
        <p:nvGraphicFramePr>
          <p:cNvPr id="10" name="차트 9"/>
          <p:cNvGraphicFramePr/>
          <p:nvPr/>
        </p:nvGraphicFramePr>
        <p:xfrm>
          <a:off x="411510" y="2699792"/>
          <a:ext cx="4248472" cy="2549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83518" y="823809"/>
            <a:ext cx="430278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/>
              <a:t>Q2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스타벅스</a:t>
            </a:r>
            <a:r>
              <a:rPr lang="ko-KR" altLang="en-US" b="1" dirty="0" smtClean="0"/>
              <a:t> 옆에는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이디야가</a:t>
            </a:r>
            <a:r>
              <a:rPr lang="ko-KR" altLang="en-US" b="1" dirty="0" smtClean="0"/>
              <a:t> 있나요</a:t>
            </a:r>
            <a:r>
              <a:rPr lang="en-US" altLang="ko-KR" b="1" dirty="0" smtClean="0"/>
              <a:t>? </a:t>
            </a:r>
            <a:endParaRPr lang="en-US" altLang="ko-KR" b="1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99542" y="1835696"/>
            <a:ext cx="3960440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파일명</a:t>
            </a:r>
            <a:r>
              <a:rPr lang="en-US" altLang="ko-KR" dirty="0" smtClean="0"/>
              <a:t>:100m.pdf 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 l="27759" t="22747" r="186" b="21659"/>
          <a:stretch>
            <a:fillRect/>
          </a:stretch>
        </p:blipFill>
        <p:spPr bwMode="auto">
          <a:xfrm>
            <a:off x="0" y="4788024"/>
            <a:ext cx="5143500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715766" y="7020272"/>
            <a:ext cx="2465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파일명</a:t>
            </a:r>
            <a:r>
              <a:rPr lang="en-US" altLang="ko-KR" dirty="0" smtClean="0"/>
              <a:t>: mpa_dist.html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1992" y="1043608"/>
            <a:ext cx="26757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/>
              <a:t>일명 </a:t>
            </a:r>
            <a:r>
              <a:rPr lang="en-US" altLang="ko-KR" sz="2000" b="1" dirty="0" smtClean="0"/>
              <a:t>‘</a:t>
            </a:r>
            <a:r>
              <a:rPr lang="ko-KR" altLang="en-US" sz="2000" b="1" dirty="0" smtClean="0"/>
              <a:t>백종원 빨</a:t>
            </a:r>
            <a:r>
              <a:rPr lang="en-US" altLang="ko-KR" sz="2000" b="1" dirty="0" smtClean="0"/>
              <a:t>’</a:t>
            </a:r>
            <a:r>
              <a:rPr lang="ko-KR" altLang="en-US" sz="2000" b="1" dirty="0" smtClean="0"/>
              <a:t>이다</a:t>
            </a:r>
            <a:r>
              <a:rPr lang="en-US" altLang="ko-KR" sz="2000" b="1" dirty="0" smtClean="0"/>
              <a:t>?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60798" y="683568"/>
            <a:ext cx="365516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/>
              <a:t>Q3. </a:t>
            </a:r>
            <a:r>
              <a:rPr lang="ko-KR" altLang="en-US" b="1" dirty="0" err="1" smtClean="0"/>
              <a:t>빽다방의</a:t>
            </a:r>
            <a:r>
              <a:rPr lang="ko-KR" altLang="en-US" b="1" dirty="0" smtClean="0"/>
              <a:t> 급속한 매장 증가는</a:t>
            </a:r>
            <a:endParaRPr lang="en-US" altLang="ko-KR" b="1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99542" y="2051720"/>
            <a:ext cx="3960440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빽다방과</a:t>
            </a:r>
            <a:r>
              <a:rPr lang="ko-KR" altLang="en-US" sz="1600" dirty="0" smtClean="0"/>
              <a:t> 백종원의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검색 전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후 그래프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699542" y="4572000"/>
            <a:ext cx="3960440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매장 증가 수 그래프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상관관계 엑셀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32656" y="618525"/>
            <a:ext cx="4752528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1200" dirty="0" smtClean="0"/>
          </a:p>
          <a:p>
            <a:pPr algn="just">
              <a:lnSpc>
                <a:spcPct val="150000"/>
              </a:lnSpc>
            </a:pPr>
            <a:endParaRPr lang="en-US" altLang="ko-KR" dirty="0"/>
          </a:p>
          <a:p>
            <a:pPr algn="just">
              <a:lnSpc>
                <a:spcPct val="150000"/>
              </a:lnSpc>
            </a:pPr>
            <a:endParaRPr lang="en-US" altLang="ko-KR" dirty="0" smtClean="0"/>
          </a:p>
          <a:p>
            <a:pPr algn="just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699542" y="539552"/>
            <a:ext cx="3744416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팀원 소개 및 느낀 점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아쉬운 점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소개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472</Words>
  <Application>Microsoft Office PowerPoint</Application>
  <PresentationFormat>화면 슬라이드 쇼(16:9)</PresentationFormat>
  <Paragraphs>73</Paragraphs>
  <Slides>7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S.E.B과 관련된 궁금증 (Starbucks/Ediya/Beak dabang) 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및  도입부</dc:title>
  <dc:creator>user</dc:creator>
  <cp:lastModifiedBy>user</cp:lastModifiedBy>
  <cp:revision>52</cp:revision>
  <dcterms:created xsi:type="dcterms:W3CDTF">2017-08-15T05:36:33Z</dcterms:created>
  <dcterms:modified xsi:type="dcterms:W3CDTF">2017-08-16T12:36:11Z</dcterms:modified>
</cp:coreProperties>
</file>