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5143500" cy="9144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9" autoAdjust="0"/>
  </p:normalViewPr>
  <p:slideViewPr>
    <p:cSldViewPr>
      <p:cViewPr>
        <p:scale>
          <a:sx n="69" d="100"/>
          <a:sy n="69" d="100"/>
        </p:scale>
        <p:origin x="-2856" y="216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8652;&#47004;&#46300;&#48324;%20&#46020;&#47196;%20&#48708;&#509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0.15493278524608392"/>
          <c:y val="2.7800743657042895E-2"/>
          <c:w val="0.7323254593175873"/>
          <c:h val="0.83309419655876493"/>
        </c:manualLayout>
      </c:layout>
      <c:barChart>
        <c:barDir val="bar"/>
        <c:grouping val="stacked"/>
        <c:ser>
          <c:idx val="0"/>
          <c:order val="0"/>
          <c:tx>
            <c:strRef>
              <c:f>Sheet1!$W$2</c:f>
              <c:strCache>
                <c:ptCount val="1"/>
                <c:pt idx="0">
                  <c:v>대로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Lbls>
            <c:txPr>
              <a:bodyPr/>
              <a:lstStyle/>
              <a:p>
                <a:pPr>
                  <a:defRPr sz="9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스타벅스</c:v>
                </c:pt>
                <c:pt idx="1">
                  <c:v>이디야</c:v>
                </c:pt>
                <c:pt idx="2">
                  <c:v>빽다방</c:v>
                </c:pt>
              </c:strCache>
            </c:strRef>
          </c:cat>
          <c:val>
            <c:numRef>
              <c:f>Sheet1!$W$3:$W$5</c:f>
              <c:numCache>
                <c:formatCode>General</c:formatCode>
                <c:ptCount val="3"/>
                <c:pt idx="0">
                  <c:v>16</c:v>
                </c:pt>
                <c:pt idx="1">
                  <c:v>9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로</c:v>
                </c:pt>
              </c:strCache>
            </c:strRef>
          </c:tx>
          <c:spPr>
            <a:solidFill>
              <a:prstClr val="black">
                <a:lumMod val="50000"/>
                <a:lumOff val="50000"/>
              </a:prstClr>
            </a:solidFill>
          </c:spPr>
          <c:dLbls>
            <c:txPr>
              <a:bodyPr/>
              <a:lstStyle/>
              <a:p>
                <a:pPr>
                  <a:defRPr sz="900"/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스타벅스</c:v>
                </c:pt>
                <c:pt idx="1">
                  <c:v>이디야</c:v>
                </c:pt>
                <c:pt idx="2">
                  <c:v>빽다방</c:v>
                </c:pt>
              </c:strCache>
            </c:strRef>
          </c:cat>
          <c:val>
            <c:numRef>
              <c:f>Sheet1!$X$3:$X$5</c:f>
              <c:numCache>
                <c:formatCode>General</c:formatCode>
                <c:ptCount val="3"/>
                <c:pt idx="0">
                  <c:v>63</c:v>
                </c:pt>
                <c:pt idx="1">
                  <c:v>67</c:v>
                </c:pt>
                <c:pt idx="2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길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Lbls>
            <c:txPr>
              <a:bodyPr/>
              <a:lstStyle/>
              <a:p>
                <a:pPr>
                  <a:defRPr sz="900"/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스타벅스</c:v>
                </c:pt>
                <c:pt idx="1">
                  <c:v>이디야</c:v>
                </c:pt>
                <c:pt idx="2">
                  <c:v>빽다방</c:v>
                </c:pt>
              </c:strCache>
            </c:strRef>
          </c:cat>
          <c:val>
            <c:numRef>
              <c:f>Sheet1!$Y$3:$Y$5</c:f>
              <c:numCache>
                <c:formatCode>General</c:formatCode>
                <c:ptCount val="3"/>
                <c:pt idx="0">
                  <c:v>20</c:v>
                </c:pt>
                <c:pt idx="1">
                  <c:v>24</c:v>
                </c:pt>
                <c:pt idx="2">
                  <c:v>40</c:v>
                </c:pt>
              </c:numCache>
            </c:numRef>
          </c:val>
        </c:ser>
        <c:overlap val="100"/>
        <c:axId val="107485824"/>
        <c:axId val="107495808"/>
      </c:barChart>
      <c:catAx>
        <c:axId val="107485824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07495808"/>
        <c:crosses val="autoZero"/>
        <c:auto val="1"/>
        <c:lblAlgn val="ctr"/>
        <c:lblOffset val="100"/>
      </c:catAx>
      <c:valAx>
        <c:axId val="107495808"/>
        <c:scaling>
          <c:orientation val="minMax"/>
          <c:max val="100"/>
        </c:scaling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crossAx val="107485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44875328083991"/>
          <c:y val="0.37442403032954341"/>
          <c:w val="0.10551246719160105"/>
          <c:h val="0.25115157480314959"/>
        </c:manualLayout>
      </c:layout>
      <c:txPr>
        <a:bodyPr/>
        <a:lstStyle/>
        <a:p>
          <a:pPr>
            <a:defRPr sz="700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3F8A-BFFE-4826-A969-F7F8A1DF5F8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FAFA8-9802-419A-8461-AB69102DD6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매출액이 많은 </a:t>
            </a:r>
            <a:r>
              <a:rPr lang="ko-KR" altLang="en-US" dirty="0" err="1" smtClean="0"/>
              <a:t>스타벅스</a:t>
            </a:r>
            <a:r>
              <a:rPr lang="ko-KR" altLang="en-US" dirty="0" smtClean="0"/>
              <a:t> 매장 </a:t>
            </a:r>
            <a:r>
              <a:rPr lang="en-US" altLang="ko-KR" dirty="0" smtClean="0"/>
              <a:t>or</a:t>
            </a:r>
            <a:r>
              <a:rPr lang="ko-KR" altLang="en-US" baseline="0" dirty="0" smtClean="0"/>
              <a:t> 전체 매장수가 가장 많은 </a:t>
            </a:r>
            <a:r>
              <a:rPr lang="ko-KR" altLang="en-US" baseline="0" dirty="0" err="1" smtClean="0"/>
              <a:t>이디야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 </a:t>
            </a:r>
            <a:r>
              <a:rPr lang="ko-KR" altLang="en-US" baseline="0" dirty="0" smtClean="0"/>
              <a:t>최근 개점률이 압도적으로 높은 </a:t>
            </a:r>
            <a:r>
              <a:rPr lang="ko-KR" altLang="en-US" baseline="0" dirty="0" err="1" smtClean="0"/>
              <a:t>빽다방</a:t>
            </a:r>
            <a:r>
              <a:rPr lang="en-US" altLang="ko-KR" baseline="0" dirty="0" smtClean="0"/>
              <a:t>!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과연 어느 브랜드 매장을 서울시 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큰 길가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 가장 자주 볼 수 있을까요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-20000"/>
          </a:blip>
          <a:srcRect t="7719" r="-3199" b="37665"/>
          <a:stretch>
            <a:fillRect/>
          </a:stretch>
        </p:blipFill>
        <p:spPr bwMode="auto">
          <a:xfrm>
            <a:off x="0" y="2195736"/>
            <a:ext cx="5308054" cy="28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5566" y="1043608"/>
            <a:ext cx="3390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/>
              <a:t>스타벅스</a:t>
            </a:r>
            <a:r>
              <a:rPr lang="ko-KR" altLang="en-US" sz="2000" b="1" dirty="0" smtClean="0"/>
              <a:t> 매장이 가장 많다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5270" y="683568"/>
            <a:ext cx="31726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Q1. </a:t>
            </a:r>
            <a:r>
              <a:rPr lang="ko-KR" altLang="en-US" b="1" dirty="0" smtClean="0"/>
              <a:t>서울시 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에는 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2890" y="5845364"/>
            <a:ext cx="3242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기준</a:t>
            </a:r>
            <a:endParaRPr lang="en-US" altLang="ko-KR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67494" y="5701348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898" y="6201255"/>
            <a:ext cx="2787774" cy="216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00" dirty="0" smtClean="0"/>
          </a:p>
          <a:p>
            <a:pPr algn="just">
              <a:lnSpc>
                <a:spcPct val="150000"/>
              </a:lnSpc>
            </a:pPr>
            <a:r>
              <a:rPr lang="en-US" altLang="ko-KR" sz="900" dirty="0" smtClean="0"/>
              <a:t>2014</a:t>
            </a:r>
            <a:r>
              <a:rPr lang="ko-KR" altLang="en-US" sz="900" dirty="0" smtClean="0"/>
              <a:t>년 본격 시행된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도로명</a:t>
            </a:r>
            <a:r>
              <a:rPr lang="ko-KR" altLang="en-US" sz="900" dirty="0" smtClean="0"/>
              <a:t> 주소 체계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에서</a:t>
            </a:r>
            <a:r>
              <a:rPr lang="en-US" altLang="ko-KR" sz="900" dirty="0" smtClean="0"/>
              <a:t> 8</a:t>
            </a:r>
            <a:r>
              <a:rPr lang="ko-KR" altLang="en-US" sz="900" dirty="0" smtClean="0"/>
              <a:t>차선 이상의 도로를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라고 정의하고 있다</a:t>
            </a:r>
            <a:r>
              <a:rPr lang="en-US" altLang="ko-KR" sz="900" dirty="0" smtClean="0"/>
              <a:t>. 2-7</a:t>
            </a:r>
            <a:r>
              <a:rPr lang="ko-KR" altLang="en-US" sz="900" dirty="0" smtClean="0"/>
              <a:t>차선 도로는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이며</a:t>
            </a:r>
            <a:r>
              <a:rPr lang="en-US" altLang="ko-KR" sz="900" dirty="0" smtClean="0"/>
              <a:t>, 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제외한 도로를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이라 정의한다</a:t>
            </a:r>
            <a:r>
              <a:rPr lang="en-US" altLang="ko-KR" sz="900" dirty="0" smtClean="0"/>
              <a:t>. 2</a:t>
            </a:r>
            <a:r>
              <a:rPr lang="ko-KR" altLang="en-US" sz="900" dirty="0" smtClean="0"/>
              <a:t>차선 도로까지 포함하는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경우 일반적으로 사람들이 말하는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큰 길가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 해당하기 어렵기 때문에 본 페이지에서는</a:t>
            </a:r>
            <a:r>
              <a:rPr lang="en-US" altLang="ko-KR" sz="900" dirty="0" smtClean="0"/>
              <a:t> ‘</a:t>
            </a:r>
            <a:r>
              <a:rPr lang="ko-KR" altLang="en-US" sz="900" dirty="0" smtClean="0"/>
              <a:t>큰 길가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기준을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도로명</a:t>
            </a:r>
            <a:r>
              <a:rPr lang="ko-KR" altLang="en-US" sz="900" dirty="0" smtClean="0"/>
              <a:t> 주소체계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 의거하여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라고 설정하였다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서울시 내의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는 총 </a:t>
            </a:r>
            <a:r>
              <a:rPr lang="en-US" altLang="ko-KR" sz="900" dirty="0" smtClean="0"/>
              <a:t>337</a:t>
            </a:r>
            <a:r>
              <a:rPr lang="ko-KR" altLang="en-US" sz="900" dirty="0" smtClean="0"/>
              <a:t>개가 지정되어 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3147814" y="6495153"/>
            <a:ext cx="1852267" cy="1965279"/>
            <a:chOff x="2931790" y="5834935"/>
            <a:chExt cx="2229581" cy="23656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094094" y="5834935"/>
              <a:ext cx="864096" cy="556269"/>
            </a:xfrm>
            <a:prstGeom prst="roundRect">
              <a:avLst/>
            </a:prstGeom>
            <a:solidFill>
              <a:schemeClr val="accent1">
                <a:lumMod val="50000"/>
                <a:alpha val="92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대로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8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차선이상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)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214175" y="7514362"/>
              <a:ext cx="0" cy="677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863094" y="7514362"/>
              <a:ext cx="0" cy="677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214175" y="6503639"/>
              <a:ext cx="0" cy="6670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45657" y="7170715"/>
              <a:ext cx="268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956194" y="7514362"/>
              <a:ext cx="25798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63094" y="7170715"/>
              <a:ext cx="6528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3633" y="7514362"/>
              <a:ext cx="2132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863094" y="6503639"/>
              <a:ext cx="0" cy="6670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555261" y="6503639"/>
              <a:ext cx="0" cy="667076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31790" y="7352646"/>
              <a:ext cx="268518" cy="0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885472" y="7352646"/>
              <a:ext cx="492284" cy="0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39329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708117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76903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39329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708117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776903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645249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14036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82823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45249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14036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782823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94447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363234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432021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294447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363234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432021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00368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369154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37940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300368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369154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437940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085204" y="7514362"/>
              <a:ext cx="449188" cy="6568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212452" y="7514362"/>
              <a:ext cx="447530" cy="6568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250752" y="7514362"/>
              <a:ext cx="26521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3103238" y="6472356"/>
              <a:ext cx="872686" cy="1728193"/>
            </a:xfrm>
            <a:prstGeom prst="roundRect">
              <a:avLst>
                <a:gd name="adj" fmla="val 5813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05287" y="7831363"/>
              <a:ext cx="756084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길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405287" y="6961727"/>
              <a:ext cx="756084" cy="55531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bg1"/>
                  </a:solidFill>
                </a:rPr>
                <a:t>로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2-7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차</a:t>
              </a:r>
              <a:r>
                <a:rPr lang="ko-KR" altLang="en-US" sz="700" dirty="0">
                  <a:solidFill>
                    <a:schemeClr val="bg1"/>
                  </a:solidFill>
                </a:rPr>
                <a:t>선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)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570718" y="7524328"/>
              <a:ext cx="0" cy="667076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 flipH="1">
            <a:off x="4876006" y="3707904"/>
            <a:ext cx="207640" cy="216024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&gt;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 flipH="1">
            <a:off x="123478" y="3707904"/>
            <a:ext cx="207640" cy="216024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&lt;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7759" t="22747" r="186" b="21659"/>
          <a:stretch>
            <a:fillRect/>
          </a:stretch>
        </p:blipFill>
        <p:spPr bwMode="auto">
          <a:xfrm>
            <a:off x="0" y="1763688"/>
            <a:ext cx="51435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2656" y="618525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내 </a:t>
            </a:r>
            <a:r>
              <a:rPr lang="en-US" altLang="ko-KR" b="1" dirty="0" smtClean="0"/>
              <a:t>Big3 </a:t>
            </a:r>
            <a:r>
              <a:rPr lang="ko-KR" altLang="en-US" b="1" dirty="0" smtClean="0"/>
              <a:t>브랜드의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/>
              <a:t>도로 형태별 매장 수 비교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7260" y="474509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5486" y="7824117"/>
            <a:ext cx="475252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900" dirty="0" smtClean="0"/>
          </a:p>
          <a:p>
            <a:pPr algn="just">
              <a:lnSpc>
                <a:spcPct val="150000"/>
              </a:lnSpc>
            </a:pPr>
            <a:r>
              <a:rPr lang="ko-KR" altLang="en-US" sz="800" dirty="0" smtClean="0"/>
              <a:t>서울시에 위치한 각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브랜드별</a:t>
            </a:r>
            <a:r>
              <a:rPr lang="ko-KR" altLang="en-US" sz="800" dirty="0" smtClean="0"/>
              <a:t> 총 매장 수는 </a:t>
            </a:r>
            <a:r>
              <a:rPr lang="ko-KR" altLang="en-US" sz="800" dirty="0" err="1" smtClean="0"/>
              <a:t>이디야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602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스타벅스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426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빽다방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148</a:t>
            </a:r>
            <a:r>
              <a:rPr lang="ko-KR" altLang="en-US" sz="800" dirty="0" smtClean="0"/>
              <a:t>개이다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 중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위치한 스타벅스 매장은 </a:t>
            </a:r>
            <a:r>
              <a:rPr lang="en-US" altLang="ko-KR" sz="800" dirty="0" smtClean="0"/>
              <a:t>69</a:t>
            </a:r>
            <a:r>
              <a:rPr lang="ko-KR" altLang="en-US" sz="800" dirty="0" smtClean="0"/>
              <a:t>개이다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이디야</a:t>
            </a:r>
            <a:r>
              <a:rPr lang="en-US" altLang="ko-KR" sz="800" dirty="0" smtClean="0"/>
              <a:t>(52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),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뺵다방</a:t>
            </a:r>
            <a:r>
              <a:rPr lang="en-US" altLang="ko-KR" sz="800" dirty="0" smtClean="0"/>
              <a:t>(11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보다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스타벅스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 매장을 큰 길가인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에서 더 자주 마주 칠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반면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에서는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이디야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 매장을 나머지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개 브랜드의 매장보다 더 많이 볼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한 편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빽다방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은 모든 형태의 도로에서 매장 수가 가장 적다</a:t>
            </a:r>
            <a:r>
              <a:rPr lang="en-US" altLang="ko-KR" sz="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900" dirty="0" smtClean="0"/>
          </a:p>
          <a:p>
            <a:pPr algn="just">
              <a:lnSpc>
                <a:spcPct val="150000"/>
              </a:lnSpc>
            </a:pPr>
            <a:endParaRPr lang="en-US" altLang="ko-KR" sz="900" dirty="0" smtClean="0"/>
          </a:p>
        </p:txBody>
      </p:sp>
      <p:pic>
        <p:nvPicPr>
          <p:cNvPr id="61" name="그림 60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526" y="4211960"/>
            <a:ext cx="4286082" cy="331236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8506" y="51365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대로</a:t>
            </a:r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96806" y="630124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로</a:t>
            </a:r>
            <a:endParaRPr lang="ko-KR" altLang="en-US" sz="105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15566" y="748643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길</a:t>
            </a:r>
            <a:endParaRPr lang="ko-KR" altLang="en-US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35846" y="7596336"/>
            <a:ext cx="1512168" cy="30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단위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출처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 공식 홈페이지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4876006" y="2771800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&gt;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 flipH="1">
            <a:off x="123478" y="2771800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&lt;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664" y="1619672"/>
            <a:ext cx="4471342" cy="181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en-US" sz="800" dirty="0" err="1" smtClean="0"/>
              <a:t>이디야는</a:t>
            </a:r>
            <a:r>
              <a:rPr lang="ko-KR" altLang="en-US" sz="800" dirty="0" smtClean="0"/>
              <a:t> 전체 매장 수의 </a:t>
            </a:r>
            <a:r>
              <a:rPr lang="en-US" altLang="ko-KR" sz="800" dirty="0" smtClean="0"/>
              <a:t>8.7%, </a:t>
            </a:r>
            <a:r>
              <a:rPr lang="ko-KR" altLang="en-US" sz="800" dirty="0" err="1" smtClean="0"/>
              <a:t>빽다방은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7.4%</a:t>
            </a:r>
            <a:r>
              <a:rPr lang="ko-KR" altLang="en-US" sz="800" dirty="0" smtClean="0"/>
              <a:t>가</a:t>
            </a:r>
            <a:r>
              <a:rPr lang="en-US" altLang="ko-KR" sz="800" dirty="0" smtClean="0"/>
              <a:t> 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출점되어 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전체 매장 수의 </a:t>
            </a:r>
            <a:r>
              <a:rPr lang="en-US" altLang="ko-KR" sz="800" dirty="0" smtClean="0"/>
              <a:t>16.2%</a:t>
            </a:r>
            <a:r>
              <a:rPr lang="ko-KR" altLang="en-US" sz="800" dirty="0" smtClean="0"/>
              <a:t>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출점되어 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다른 두 브랜드의 비해 공격적으로 큰 길가인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출점하는 전략을 취하고 있다</a:t>
            </a:r>
            <a:r>
              <a:rPr lang="en-US" altLang="ko-KR" sz="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6" y="611560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내 </a:t>
            </a:r>
            <a:r>
              <a:rPr lang="en-US" altLang="ko-KR" b="1" dirty="0" smtClean="0"/>
              <a:t>Big3 </a:t>
            </a:r>
            <a:r>
              <a:rPr lang="ko-KR" altLang="en-US" b="1" dirty="0" smtClean="0"/>
              <a:t>브랜드의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/>
              <a:t>도로 형태별 매장 분포 비율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7260" y="467544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/>
          <p:cNvGraphicFramePr/>
          <p:nvPr/>
        </p:nvGraphicFramePr>
        <p:xfrm>
          <a:off x="267494" y="2783635"/>
          <a:ext cx="4608512" cy="212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3958" y="4644473"/>
            <a:ext cx="226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%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08952" y="5089632"/>
            <a:ext cx="4454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err="1" smtClean="0"/>
              <a:t>이디야와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각각 </a:t>
            </a:r>
            <a:r>
              <a:rPr lang="en-US" altLang="ko-KR" sz="800" dirty="0" smtClean="0"/>
              <a:t>24%, 20%</a:t>
            </a:r>
            <a:r>
              <a:rPr lang="ko-KR" altLang="en-US" sz="800" dirty="0" smtClean="0"/>
              <a:t>의 분포율로 작은 골목인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매장을 위치시켰다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그러나 </a:t>
            </a:r>
            <a:r>
              <a:rPr lang="ko-KR" altLang="en-US" sz="800" dirty="0" err="1" smtClean="0"/>
              <a:t>빽다방은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위치시키는 비율이 다른 두 브랜드보다 약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배 가량 많은 </a:t>
            </a:r>
            <a:r>
              <a:rPr lang="en-US" altLang="ko-KR" sz="800" dirty="0" smtClean="0"/>
              <a:t>40%</a:t>
            </a:r>
            <a:r>
              <a:rPr lang="ko-KR" altLang="en-US" sz="800" dirty="0" smtClean="0"/>
              <a:t>에 달했다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16" name="타원 15"/>
          <p:cNvSpPr/>
          <p:nvPr/>
        </p:nvSpPr>
        <p:spPr>
          <a:xfrm flipH="1">
            <a:off x="4876006" y="3707904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&gt;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123478" y="3707904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&lt;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503" y="1043608"/>
            <a:ext cx="3044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/>
              <a:t>스타벅스와</a:t>
            </a:r>
            <a:r>
              <a:rPr lang="ko-KR" altLang="en-US" sz="2000" b="1" dirty="0" smtClean="0"/>
              <a:t> 가까이 있다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0221" y="683568"/>
            <a:ext cx="39677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Q2. </a:t>
            </a:r>
            <a:r>
              <a:rPr lang="ko-KR" altLang="en-US" b="1" dirty="0" smtClean="0"/>
              <a:t>서울시 내 </a:t>
            </a:r>
            <a:r>
              <a:rPr lang="ko-KR" altLang="en-US" b="1" dirty="0" err="1" smtClean="0"/>
              <a:t>이디야</a:t>
            </a:r>
            <a:r>
              <a:rPr lang="ko-KR" altLang="en-US" b="1" dirty="0" smtClean="0"/>
              <a:t> 매장은 대부분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9542" y="2051720"/>
            <a:ext cx="39604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오민씨 그래프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7759" t="22747" r="186" b="21659"/>
          <a:stretch>
            <a:fillRect/>
          </a:stretch>
        </p:blipFill>
        <p:spPr bwMode="auto">
          <a:xfrm>
            <a:off x="0" y="4788024"/>
            <a:ext cx="51435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992" y="104360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일명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백종원 빨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0798" y="683568"/>
            <a:ext cx="36551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Q3. </a:t>
            </a:r>
            <a:r>
              <a:rPr lang="ko-KR" altLang="en-US" b="1" dirty="0" err="1" smtClean="0"/>
              <a:t>빽다방의</a:t>
            </a:r>
            <a:r>
              <a:rPr lang="ko-KR" altLang="en-US" b="1" dirty="0" smtClean="0"/>
              <a:t> 급속한 매장 증가는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9542" y="2051720"/>
            <a:ext cx="39604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err="1" smtClean="0"/>
              <a:t>일간격으로</a:t>
            </a:r>
            <a:r>
              <a:rPr lang="ko-KR" altLang="en-US" dirty="0" smtClean="0"/>
              <a:t> 연관성 그래프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9542" y="4572000"/>
            <a:ext cx="39604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매장 </a:t>
            </a:r>
            <a:r>
              <a:rPr lang="ko-KR" altLang="en-US" dirty="0" err="1" smtClean="0"/>
              <a:t>증가수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상관관계 엑셀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419</Words>
  <Application>Microsoft Office PowerPoint</Application>
  <PresentationFormat>화면 슬라이드 쇼(16:9)</PresentationFormat>
  <Paragraphs>51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및  도입부</dc:title>
  <dc:creator>user</dc:creator>
  <cp:lastModifiedBy>user</cp:lastModifiedBy>
  <cp:revision>37</cp:revision>
  <dcterms:created xsi:type="dcterms:W3CDTF">2017-08-15T05:36:33Z</dcterms:created>
  <dcterms:modified xsi:type="dcterms:W3CDTF">2017-08-16T10:24:56Z</dcterms:modified>
</cp:coreProperties>
</file>