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8" autoAdjust="0"/>
  </p:normalViewPr>
  <p:slideViewPr>
    <p:cSldViewPr>
      <p:cViewPr>
        <p:scale>
          <a:sx n="66" d="100"/>
          <a:sy n="66" d="100"/>
        </p:scale>
        <p:origin x="-2909" y="28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8652;&#47004;&#46300;&#48324;%20&#46020;&#47196;%20&#48708;&#509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0.15493278524608384"/>
          <c:y val="2.7800743657042885E-2"/>
          <c:w val="0.73232545931758686"/>
          <c:h val="0.83309419655876471"/>
        </c:manualLayout>
      </c:layout>
      <c:barChart>
        <c:barDir val="bar"/>
        <c:grouping val="stacked"/>
        <c:ser>
          <c:idx val="0"/>
          <c:order val="0"/>
          <c:tx>
            <c:strRef>
              <c:f>Sheet1!$W$2</c:f>
              <c:strCache>
                <c:ptCount val="1"/>
                <c:pt idx="0">
                  <c:v>대로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Lbls>
            <c:txPr>
              <a:bodyPr/>
              <a:lstStyle/>
              <a:p>
                <a:pPr>
                  <a:defRPr sz="9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Sheet1!$W$3:$W$5</c:f>
              <c:numCache>
                <c:formatCode>General</c:formatCode>
                <c:ptCount val="3"/>
                <c:pt idx="0">
                  <c:v>16</c:v>
                </c:pt>
                <c:pt idx="1">
                  <c:v>9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로</c:v>
                </c:pt>
              </c:strCache>
            </c:strRef>
          </c:tx>
          <c:spPr>
            <a:solidFill>
              <a:prstClr val="black">
                <a:lumMod val="50000"/>
                <a:lumOff val="50000"/>
              </a:prstClr>
            </a:solidFill>
          </c:spPr>
          <c:dLbls>
            <c:txPr>
              <a:bodyPr/>
              <a:lstStyle/>
              <a:p>
                <a:pPr>
                  <a:defRPr sz="900"/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Sheet1!$X$3:$X$5</c:f>
              <c:numCache>
                <c:formatCode>General</c:formatCode>
                <c:ptCount val="3"/>
                <c:pt idx="0">
                  <c:v>63</c:v>
                </c:pt>
                <c:pt idx="1">
                  <c:v>67</c:v>
                </c:pt>
                <c:pt idx="2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길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Lbls>
            <c:txPr>
              <a:bodyPr/>
              <a:lstStyle/>
              <a:p>
                <a:pPr>
                  <a:defRPr sz="900"/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스타벅스</c:v>
                </c:pt>
                <c:pt idx="1">
                  <c:v>이디야</c:v>
                </c:pt>
                <c:pt idx="2">
                  <c:v>빽다방</c:v>
                </c:pt>
              </c:strCache>
            </c:strRef>
          </c:cat>
          <c:val>
            <c:numRef>
              <c:f>Sheet1!$Y$3:$Y$5</c:f>
              <c:numCache>
                <c:formatCode>General</c:formatCode>
                <c:ptCount val="3"/>
                <c:pt idx="0">
                  <c:v>20</c:v>
                </c:pt>
                <c:pt idx="1">
                  <c:v>24</c:v>
                </c:pt>
                <c:pt idx="2">
                  <c:v>40</c:v>
                </c:pt>
              </c:numCache>
            </c:numRef>
          </c:val>
        </c:ser>
        <c:overlap val="100"/>
        <c:axId val="70565888"/>
        <c:axId val="84632704"/>
      </c:barChart>
      <c:catAx>
        <c:axId val="7056588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4632704"/>
        <c:crosses val="autoZero"/>
        <c:auto val="1"/>
        <c:lblAlgn val="ctr"/>
        <c:lblOffset val="100"/>
      </c:catAx>
      <c:valAx>
        <c:axId val="84632704"/>
        <c:scaling>
          <c:orientation val="minMax"/>
          <c:max val="100"/>
        </c:scaling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crossAx val="70565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448753280839888"/>
          <c:y val="0.37442403032954313"/>
          <c:w val="0.10551246719160105"/>
          <c:h val="0.25115157480314959"/>
        </c:manualLayout>
      </c:layout>
      <c:txPr>
        <a:bodyPr/>
        <a:lstStyle/>
        <a:p>
          <a:pPr>
            <a:defRPr sz="700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3F8A-BFFE-4826-A969-F7F8A1DF5F82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FAFA8-9802-419A-8461-AB69102DD6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매출액이 많은 </a:t>
            </a:r>
            <a:r>
              <a:rPr lang="ko-KR" altLang="en-US" dirty="0" err="1" smtClean="0"/>
              <a:t>스타벅스</a:t>
            </a:r>
            <a:r>
              <a:rPr lang="ko-KR" altLang="en-US" dirty="0" smtClean="0"/>
              <a:t> 매장 </a:t>
            </a:r>
            <a:r>
              <a:rPr lang="en-US" altLang="ko-KR" dirty="0" smtClean="0"/>
              <a:t>or</a:t>
            </a:r>
            <a:r>
              <a:rPr lang="ko-KR" altLang="en-US" baseline="0" dirty="0" smtClean="0"/>
              <a:t> 전체 매장수가 가장 많은 </a:t>
            </a:r>
            <a:r>
              <a:rPr lang="ko-KR" altLang="en-US" baseline="0" dirty="0" err="1" smtClean="0"/>
              <a:t>이디야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 </a:t>
            </a:r>
            <a:r>
              <a:rPr lang="ko-KR" altLang="en-US" baseline="0" dirty="0" smtClean="0"/>
              <a:t>최근 개점률이 압도적으로 높은 </a:t>
            </a:r>
            <a:r>
              <a:rPr lang="ko-KR" altLang="en-US" baseline="0" dirty="0" err="1" smtClean="0"/>
              <a:t>빽다방</a:t>
            </a:r>
            <a:r>
              <a:rPr lang="en-US" altLang="ko-KR" baseline="0" dirty="0" smtClean="0"/>
              <a:t>!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과연 어느 브랜드 매장을 서울시 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큰 길가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가장 자주 볼 수 있을까요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9502" y="2339752"/>
            <a:ext cx="4371975" cy="196003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도입부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402" y="5941893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Big3</a:t>
            </a:r>
            <a:r>
              <a:rPr lang="ko-KR" altLang="en-US" sz="1400" dirty="0" smtClean="0"/>
              <a:t>의 </a:t>
            </a:r>
            <a:r>
              <a:rPr lang="ko-KR" altLang="en-US" sz="1400" b="1" dirty="0" smtClean="0"/>
              <a:t>매장 접근성</a:t>
            </a:r>
            <a:r>
              <a:rPr lang="ko-KR" altLang="en-US" sz="1400" dirty="0" smtClean="0"/>
              <a:t>과 관련된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궁금증을 확인해 보자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349854" y="4499992"/>
            <a:ext cx="2706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커피왕도 죽음을 선택할 만큼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경쟁이 치열한 커피전문점 </a:t>
            </a:r>
            <a:r>
              <a:rPr lang="ko-KR" altLang="en-US" sz="1400" dirty="0" smtClean="0"/>
              <a:t>시장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업계 리더는</a:t>
            </a:r>
            <a:r>
              <a:rPr lang="en-US" altLang="ko-KR" sz="1400" dirty="0" smtClean="0"/>
              <a:t>?</a:t>
            </a:r>
          </a:p>
          <a:p>
            <a:pPr algn="ctr"/>
            <a:endParaRPr lang="en-US" altLang="ko-K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t="7719" r="-7399" b="32051"/>
          <a:stretch>
            <a:fillRect/>
          </a:stretch>
        </p:blipFill>
        <p:spPr bwMode="auto">
          <a:xfrm>
            <a:off x="0" y="1985875"/>
            <a:ext cx="5524078" cy="309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6082" y="1065674"/>
            <a:ext cx="3627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매장을 가장  많이 볼 수 있어</a:t>
            </a:r>
            <a:r>
              <a:rPr lang="en-US" altLang="ko-KR" sz="2000" b="1" dirty="0" smtClean="0"/>
              <a:t>!</a:t>
            </a:r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15467" y="561618"/>
            <a:ext cx="29482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에서는 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1510" y="1259632"/>
            <a:ext cx="764571" cy="2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890" y="5845364"/>
            <a:ext cx="3242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기준</a:t>
            </a:r>
            <a:endParaRPr lang="en-US" altLang="ko-KR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67494" y="5701348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898" y="6201255"/>
            <a:ext cx="2787774" cy="216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00" dirty="0" smtClean="0"/>
          </a:p>
          <a:p>
            <a:pPr algn="just">
              <a:lnSpc>
                <a:spcPct val="150000"/>
              </a:lnSpc>
            </a:pPr>
            <a:r>
              <a:rPr lang="en-US" altLang="ko-KR" sz="900" dirty="0" smtClean="0"/>
              <a:t>2014</a:t>
            </a:r>
            <a:r>
              <a:rPr lang="ko-KR" altLang="en-US" sz="900" dirty="0" smtClean="0"/>
              <a:t>년 본격 시행된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 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에서</a:t>
            </a:r>
            <a:r>
              <a:rPr lang="en-US" altLang="ko-KR" sz="900" dirty="0" smtClean="0"/>
              <a:t> 8</a:t>
            </a:r>
            <a:r>
              <a:rPr lang="ko-KR" altLang="en-US" sz="900" dirty="0" smtClean="0"/>
              <a:t>차선 이상의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정의하고 있다</a:t>
            </a:r>
            <a:r>
              <a:rPr lang="en-US" altLang="ko-KR" sz="900" dirty="0" smtClean="0"/>
              <a:t>. 2-7</a:t>
            </a:r>
            <a:r>
              <a:rPr lang="ko-KR" altLang="en-US" sz="900" dirty="0" smtClean="0"/>
              <a:t>차선 도로는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이며</a:t>
            </a:r>
            <a:r>
              <a:rPr lang="en-US" altLang="ko-KR" sz="900" dirty="0" smtClean="0"/>
              <a:t>, 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제외한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이라 정의한다</a:t>
            </a:r>
            <a:r>
              <a:rPr lang="en-US" altLang="ko-KR" sz="900" dirty="0" smtClean="0"/>
              <a:t>. 2</a:t>
            </a:r>
            <a:r>
              <a:rPr lang="ko-KR" altLang="en-US" sz="900" dirty="0" smtClean="0"/>
              <a:t>차선 도로까지 포함하는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경우 일반적으로 사람들이 말하는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해당하기 어렵기 때문에 본 페이지에서는</a:t>
            </a:r>
            <a:r>
              <a:rPr lang="en-US" altLang="ko-KR" sz="900" dirty="0" smtClean="0"/>
              <a:t> 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기준을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의거하여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설정하였다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서울시 내의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는 총 </a:t>
            </a:r>
            <a:r>
              <a:rPr lang="en-US" altLang="ko-KR" sz="900" dirty="0" smtClean="0"/>
              <a:t>337</a:t>
            </a:r>
            <a:r>
              <a:rPr lang="ko-KR" altLang="en-US" sz="900" dirty="0" smtClean="0"/>
              <a:t>개가 지정되어 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3147814" y="6495153"/>
            <a:ext cx="1852267" cy="1965279"/>
            <a:chOff x="2931790" y="5834935"/>
            <a:chExt cx="2229581" cy="23656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094094" y="5834935"/>
              <a:ext cx="864096" cy="556269"/>
            </a:xfrm>
            <a:prstGeom prst="roundRect">
              <a:avLst/>
            </a:prstGeom>
            <a:solidFill>
              <a:schemeClr val="accent1">
                <a:lumMod val="50000"/>
                <a:alpha val="92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차선이상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214175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63094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214175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45657" y="7170715"/>
              <a:ext cx="268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56194" y="7514362"/>
              <a:ext cx="25798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63094" y="7170715"/>
              <a:ext cx="652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3633" y="7514362"/>
              <a:ext cx="2132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63094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55261" y="6503639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31790" y="7352646"/>
              <a:ext cx="268518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85472" y="7352646"/>
              <a:ext cx="492284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39329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708117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76903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39329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708117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776903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645249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14036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82823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45249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14036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782823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4447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363234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432021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294447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363234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32021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00368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369154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37940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300368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69154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437940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085204" y="7514362"/>
              <a:ext cx="449188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212452" y="7514362"/>
              <a:ext cx="447530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250752" y="7514362"/>
              <a:ext cx="26521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3103238" y="6472356"/>
              <a:ext cx="872686" cy="1728193"/>
            </a:xfrm>
            <a:prstGeom prst="roundRect">
              <a:avLst>
                <a:gd name="adj" fmla="val 5813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05287" y="7831363"/>
              <a:ext cx="756084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길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405287" y="6961727"/>
              <a:ext cx="756084" cy="55531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</a:rPr>
                <a:t>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2-7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</a:t>
              </a:r>
              <a:r>
                <a:rPr lang="ko-KR" altLang="en-US" sz="700" dirty="0">
                  <a:solidFill>
                    <a:schemeClr val="bg1"/>
                  </a:solidFill>
                </a:rPr>
                <a:t>선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570718" y="7524328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7759" t="22747" r="186" b="21659"/>
          <a:stretch>
            <a:fillRect/>
          </a:stretch>
        </p:blipFill>
        <p:spPr bwMode="auto">
          <a:xfrm>
            <a:off x="0" y="1763688"/>
            <a:ext cx="51435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2656" y="618525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도로 형태별 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매장 </a:t>
            </a:r>
            <a:r>
              <a:rPr lang="ko-KR" altLang="en-US" sz="2400" b="1" dirty="0" smtClean="0"/>
              <a:t>수 </a:t>
            </a:r>
            <a:r>
              <a:rPr lang="ko-KR" altLang="en-US" sz="2400" b="1" dirty="0" smtClean="0"/>
              <a:t>비교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474509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5486" y="3909844"/>
            <a:ext cx="475252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r>
              <a:rPr lang="ko-KR" altLang="en-US" sz="800" dirty="0" smtClean="0"/>
              <a:t>서울시에 위치한 각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브랜드별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총 </a:t>
            </a:r>
            <a:r>
              <a:rPr lang="ko-KR" altLang="en-US" sz="800" dirty="0" smtClean="0"/>
              <a:t>매장 수는 </a:t>
            </a:r>
            <a:r>
              <a:rPr lang="ko-KR" altLang="en-US" sz="800" dirty="0" err="1" smtClean="0"/>
              <a:t>이디야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602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스타벅스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426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빽다방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148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 중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위치한 스타벅스 매장은 </a:t>
            </a:r>
            <a:r>
              <a:rPr lang="en-US" altLang="ko-KR" sz="800" dirty="0" smtClean="0"/>
              <a:t>69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(52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뺵다방</a:t>
            </a:r>
            <a:r>
              <a:rPr lang="en-US" altLang="ko-KR" sz="800" dirty="0" smtClean="0"/>
              <a:t>(11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매장 보다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스타벅스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 </a:t>
            </a:r>
            <a:r>
              <a:rPr lang="ko-KR" altLang="en-US" sz="800" dirty="0" smtClean="0"/>
              <a:t>더 자주 마주 칠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반</a:t>
            </a:r>
            <a:r>
              <a:rPr lang="ko-KR" altLang="en-US" sz="800" dirty="0" smtClean="0"/>
              <a:t>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에서는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나머지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 브랜드의 매장보다 더 많이 볼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한 편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빽다방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은 </a:t>
            </a:r>
            <a:r>
              <a:rPr lang="ko-KR" altLang="en-US" sz="800" dirty="0" smtClean="0"/>
              <a:t>모든 형태의 도로에서 </a:t>
            </a:r>
            <a:r>
              <a:rPr lang="ko-KR" altLang="en-US" sz="800" dirty="0" smtClean="0"/>
              <a:t>매장 수가 가장 적다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</p:txBody>
      </p:sp>
      <p:pic>
        <p:nvPicPr>
          <p:cNvPr id="61" name="그림 6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26" y="5220072"/>
            <a:ext cx="4286082" cy="331236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8506" y="61450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대로</a:t>
            </a:r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96806" y="730967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로</a:t>
            </a:r>
            <a:endParaRPr lang="ko-KR" altLang="en-US" sz="105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15566" y="849486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길</a:t>
            </a:r>
            <a:endParaRPr lang="ko-KR" altLang="en-US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579862" y="8756998"/>
            <a:ext cx="1512168" cy="30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 공식 홈페이지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664" y="1919677"/>
            <a:ext cx="4471342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en-US" altLang="ko-KR" sz="800" dirty="0" smtClean="0"/>
              <a:t>Big3</a:t>
            </a:r>
            <a:r>
              <a:rPr lang="ko-KR" altLang="en-US" sz="800" dirty="0" smtClean="0"/>
              <a:t> 브랜드의 서울시 내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도로별</a:t>
            </a:r>
            <a:r>
              <a:rPr lang="ko-KR" altLang="en-US" sz="800" dirty="0" smtClean="0"/>
              <a:t> 매장 분포 비율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을 살펴보았다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이디야는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8.7%, </a:t>
            </a:r>
            <a:r>
              <a:rPr lang="ko-KR" altLang="en-US" sz="800" dirty="0" err="1" smtClean="0"/>
              <a:t>빽다방은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7.4%</a:t>
            </a:r>
            <a:r>
              <a:rPr lang="ko-KR" altLang="en-US" sz="800" dirty="0" smtClean="0"/>
              <a:t>가</a:t>
            </a:r>
            <a:r>
              <a:rPr lang="en-US" altLang="ko-KR" sz="800" dirty="0" smtClean="0"/>
              <a:t> 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16.2%</a:t>
            </a:r>
            <a:r>
              <a:rPr lang="ko-KR" altLang="en-US" sz="800" dirty="0" smtClean="0"/>
              <a:t>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다른 두 브랜드의 비해 공격적으로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출점하는 전략을 취하고 있다</a:t>
            </a:r>
            <a:r>
              <a:rPr lang="en-US" altLang="ko-KR" sz="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6" y="899592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Big 3 </a:t>
            </a:r>
            <a:r>
              <a:rPr lang="ko-KR" altLang="en-US" b="1" dirty="0" smtClean="0"/>
              <a:t>브랜드의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도로 형태별 매장 분포 비율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/>
          <p:cNvGraphicFramePr/>
          <p:nvPr/>
        </p:nvGraphicFramePr>
        <p:xfrm>
          <a:off x="195486" y="3168202"/>
          <a:ext cx="4738836" cy="212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3958" y="5064686"/>
            <a:ext cx="226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%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08952" y="5509845"/>
            <a:ext cx="4454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err="1" smtClean="0"/>
              <a:t>이디야와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각각 </a:t>
            </a:r>
            <a:r>
              <a:rPr lang="en-US" altLang="ko-KR" sz="800" dirty="0" smtClean="0"/>
              <a:t>24%, 20%</a:t>
            </a:r>
            <a:r>
              <a:rPr lang="ko-KR" altLang="en-US" sz="800" dirty="0" smtClean="0"/>
              <a:t>의 분포율로 작은 골목인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매장을 위치시켰다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그러나 </a:t>
            </a:r>
            <a:r>
              <a:rPr lang="ko-KR" altLang="en-US" sz="800" dirty="0" err="1" smtClean="0"/>
              <a:t>빽다방은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위치시키는 비율이 다른 두 브랜드보다 약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배 가량 많은 </a:t>
            </a:r>
            <a:r>
              <a:rPr lang="en-US" altLang="ko-KR" sz="800" dirty="0" smtClean="0"/>
              <a:t>40%</a:t>
            </a:r>
            <a:r>
              <a:rPr lang="ko-KR" altLang="en-US" sz="800" dirty="0" smtClean="0"/>
              <a:t>에 달했다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뺵다방은</a:t>
            </a:r>
            <a:r>
              <a:rPr lang="ko-KR" altLang="en-US" sz="800" dirty="0" smtClean="0"/>
              <a:t> 다른 두 브랜드에 비해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작은 골목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을 위주로 출점하는 전략을 펼치고 있다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433</Words>
  <Application>Microsoft Office PowerPoint</Application>
  <PresentationFormat>화면 슬라이드 쇼(16:9)</PresentationFormat>
  <Paragraphs>44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제목 및  도입부 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 도입부</dc:title>
  <dc:creator>user</dc:creator>
  <cp:lastModifiedBy>user</cp:lastModifiedBy>
  <cp:revision>3</cp:revision>
  <dcterms:created xsi:type="dcterms:W3CDTF">2017-08-15T05:36:33Z</dcterms:created>
  <dcterms:modified xsi:type="dcterms:W3CDTF">2017-08-15T06:01:33Z</dcterms:modified>
</cp:coreProperties>
</file>