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58" r:id="rId3"/>
    <p:sldId id="257" r:id="rId4"/>
    <p:sldId id="262" r:id="rId5"/>
    <p:sldId id="266" r:id="rId6"/>
    <p:sldId id="265" r:id="rId7"/>
    <p:sldId id="267" r:id="rId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9933"/>
    <a:srgbClr val="0080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15" autoAdjust="0"/>
  </p:normalViewPr>
  <p:slideViewPr>
    <p:cSldViewPr>
      <p:cViewPr>
        <p:scale>
          <a:sx n="83" d="100"/>
          <a:sy n="83" d="100"/>
        </p:scale>
        <p:origin x="-2040" y="29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BEDAE-ACE3-4AC5-B318-5963423D9A49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52FD9-FCEB-44CB-8D1F-91D748E33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본론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2FD9-FCEB-44CB-8D1F-91D748E336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큰</a:t>
            </a:r>
            <a:r>
              <a:rPr lang="ko-KR" altLang="en-US" baseline="0" dirty="0" smtClean="0"/>
              <a:t> 길가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에는 이디야나 </a:t>
            </a:r>
            <a:r>
              <a:rPr lang="ko-KR" altLang="en-US" baseline="0" dirty="0" err="1" smtClean="0"/>
              <a:t>빽다방보다</a:t>
            </a:r>
            <a:r>
              <a:rPr lang="ko-KR" altLang="en-US" baseline="0" dirty="0" smtClean="0"/>
              <a:t> 당연히 </a:t>
            </a:r>
            <a:r>
              <a:rPr lang="ko-KR" altLang="en-US" baseline="0" dirty="0" err="1" smtClean="0"/>
              <a:t>스타벅스</a:t>
            </a:r>
            <a:r>
              <a:rPr lang="ko-KR" altLang="en-US" baseline="0" dirty="0" smtClean="0"/>
              <a:t> 매장이 많이 있겠지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 VS </a:t>
            </a:r>
          </a:p>
          <a:p>
            <a:r>
              <a:rPr lang="ko-KR" altLang="en-US" baseline="0" dirty="0" err="1" smtClean="0"/>
              <a:t>이디야는</a:t>
            </a:r>
            <a:r>
              <a:rPr lang="ko-KR" altLang="en-US" baseline="0" dirty="0" smtClean="0"/>
              <a:t> 매장 수가 가장 많으니까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큰 길가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에서도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이디야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 가장 자주 볼 수 있지 않을까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여러분은 어떻게 생각하시나요</a:t>
            </a:r>
            <a:r>
              <a:rPr lang="en-US" altLang="ko-KR" baseline="0" dirty="0" smtClean="0"/>
              <a:t>?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2FD9-FCEB-44CB-8D1F-91D748E336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2FD9-FCEB-44CB-8D1F-91D748E336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각 구마다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브랜드 컬러의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명도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매장 수를 나타냄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숫자로 표기</a:t>
            </a:r>
            <a:r>
              <a:rPr lang="en-US" altLang="ko-KR" sz="12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2FD9-FCEB-44CB-8D1F-91D748E336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정사각형 혹은 어떤 모양을 수량과 면적으로 </a:t>
            </a:r>
            <a:r>
              <a:rPr lang="ko-KR" altLang="en-US" baseline="0" dirty="0" err="1" smtClean="0"/>
              <a:t>으로</a:t>
            </a:r>
            <a:r>
              <a:rPr lang="ko-KR" altLang="en-US" baseline="0" dirty="0" smtClean="0"/>
              <a:t> 크기를 나타내는 방법 </a:t>
            </a:r>
            <a:r>
              <a:rPr lang="en-US" altLang="ko-KR" baseline="0" dirty="0" smtClean="0"/>
              <a:t>or </a:t>
            </a:r>
            <a:r>
              <a:rPr lang="ko-KR" altLang="en-US" baseline="0" dirty="0" smtClean="0"/>
              <a:t>절대량이 다른데 분포율</a:t>
            </a:r>
            <a:r>
              <a:rPr lang="en-US" altLang="ko-KR" baseline="0" dirty="0" smtClean="0"/>
              <a:t>(63% 67%/ 8.7%,7.4%)</a:t>
            </a:r>
            <a:r>
              <a:rPr lang="ko-KR" altLang="en-US" baseline="0" dirty="0" smtClean="0"/>
              <a:t>을 비슷하게 표현하기 위한 그래프면 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2FD9-FCEB-44CB-8D1F-91D748E336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그래프는 어떤 방식이든 상관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도로 종류 별 각 브랜드의 분포 비율을 시각적으로 보여주면 될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2FD9-FCEB-44CB-8D1F-91D748E336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3A97-B5F6-4F7B-9CA7-911B5E10A4C1}" type="datetimeFigureOut">
              <a:rPr lang="ko-KR" altLang="en-US" smtClean="0"/>
              <a:pPr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1E1C-2891-44BF-80E2-C5F3871F8A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0" y="1"/>
            <a:ext cx="6858000" cy="9143999"/>
            <a:chOff x="0" y="0"/>
            <a:chExt cx="6858000" cy="948984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6858000" cy="9574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제목</a:t>
              </a:r>
              <a:endParaRPr lang="en-US" altLang="ko-KR" dirty="0" smtClean="0"/>
            </a:p>
            <a:p>
              <a:pPr algn="ctr"/>
              <a:r>
                <a:rPr lang="en-US" altLang="ko-KR" sz="1400" dirty="0" smtClean="0"/>
                <a:t>(Big3 </a:t>
              </a:r>
              <a:r>
                <a:rPr lang="ko-KR" altLang="en-US" sz="1400" dirty="0" smtClean="0"/>
                <a:t>커피전문점의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접근성과 관련된 궁금증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957405"/>
              <a:ext cx="6858000" cy="9574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경쟁이 심화된 시장에서 </a:t>
              </a:r>
              <a:r>
                <a:rPr lang="en-US" altLang="ko-KR" dirty="0" smtClean="0"/>
                <a:t>3</a:t>
              </a:r>
              <a:r>
                <a:rPr lang="ko-KR" altLang="en-US" dirty="0" smtClean="0"/>
                <a:t>개의 리더를 도출</a:t>
              </a:r>
              <a:endParaRPr lang="en-US" altLang="ko-KR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매출액</a:t>
              </a:r>
              <a:r>
                <a:rPr lang="en-US" altLang="ko-KR" sz="1400" dirty="0" smtClean="0"/>
                <a:t>/</a:t>
              </a:r>
              <a:r>
                <a:rPr lang="ko-KR" altLang="en-US" sz="1400" dirty="0" err="1" smtClean="0"/>
                <a:t>매장수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개점률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1886195"/>
              <a:ext cx="6858000" cy="9574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r>
                <a:rPr lang="ko-KR" altLang="en-US" dirty="0" smtClean="0"/>
                <a:t>개의 리더를 둘러싼 궁금증 존재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814985"/>
              <a:ext cx="6858000" cy="957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1. </a:t>
              </a:r>
              <a:r>
                <a:rPr lang="ko-KR" altLang="en-US" dirty="0" err="1" smtClean="0"/>
                <a:t>스타벅스</a:t>
              </a:r>
              <a:r>
                <a:rPr lang="ko-KR" altLang="en-US" dirty="0" smtClean="0"/>
                <a:t> 관련 궁금증</a:t>
              </a:r>
              <a:endParaRPr lang="en-US" altLang="ko-KR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스타벅스는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‘</a:t>
              </a:r>
              <a:r>
                <a:rPr lang="ko-KR" altLang="en-US" sz="1400" dirty="0" smtClean="0"/>
                <a:t>큰 길가</a:t>
              </a:r>
              <a:r>
                <a:rPr lang="en-US" altLang="ko-KR" sz="1400" dirty="0" smtClean="0"/>
                <a:t>’</a:t>
              </a:r>
              <a:r>
                <a:rPr lang="ko-KR" altLang="en-US" sz="1400" dirty="0" smtClean="0"/>
                <a:t>에서 자주 볼수 있다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3743776"/>
              <a:ext cx="6858000" cy="957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큰 길가 의 기준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데이터로 증명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4672566"/>
              <a:ext cx="6858000" cy="957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2. </a:t>
              </a:r>
              <a:r>
                <a:rPr lang="ko-KR" altLang="en-US" dirty="0" err="1" smtClean="0"/>
                <a:t>이디야</a:t>
              </a:r>
              <a:r>
                <a:rPr lang="ko-KR" altLang="en-US" dirty="0" smtClean="0"/>
                <a:t> 관련 궁금증</a:t>
              </a:r>
              <a:endParaRPr lang="en-US" altLang="ko-KR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이디야</a:t>
              </a:r>
              <a:r>
                <a:rPr lang="ko-KR" altLang="en-US" sz="1400" dirty="0" smtClean="0"/>
                <a:t> 옆엔 </a:t>
              </a:r>
              <a:r>
                <a:rPr lang="ko-KR" altLang="en-US" sz="1400" dirty="0" err="1" smtClean="0"/>
                <a:t>스타벅스가</a:t>
              </a:r>
              <a:r>
                <a:rPr lang="ko-KR" altLang="en-US" sz="1400" dirty="0" smtClean="0"/>
                <a:t> 있다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5641700"/>
              <a:ext cx="6858000" cy="957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근접 거리의 기준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데이터로 증명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6611974"/>
              <a:ext cx="6858000" cy="957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3. </a:t>
              </a:r>
              <a:r>
                <a:rPr lang="ko-KR" altLang="en-US" dirty="0" err="1" smtClean="0"/>
                <a:t>빽다방</a:t>
              </a:r>
              <a:r>
                <a:rPr lang="ko-KR" altLang="en-US" dirty="0" smtClean="0"/>
                <a:t> 관련 궁금증</a:t>
              </a:r>
              <a:endParaRPr lang="en-US" altLang="ko-KR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뺵다방</a:t>
              </a:r>
              <a:r>
                <a:rPr lang="ko-KR" altLang="en-US" sz="1400" dirty="0" smtClean="0"/>
                <a:t> 매장 수의 급속한 증가는 백종원 </a:t>
              </a:r>
              <a:r>
                <a:rPr lang="ko-KR" altLang="en-US" sz="1400" dirty="0" err="1" smtClean="0"/>
                <a:t>빨이다</a:t>
              </a:r>
              <a:r>
                <a:rPr lang="en-US" altLang="ko-KR" sz="1400" dirty="0" smtClean="0"/>
                <a:t>.)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0" y="7575035"/>
              <a:ext cx="6858000" cy="957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데이터로 증명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8532440"/>
              <a:ext cx="6858000" cy="9574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마무리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12976" y="147739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+</a:t>
            </a:r>
            <a:endParaRPr lang="ko-KR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49280" y="609520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오민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경민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31143" y="5076056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오민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경민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31143" y="694826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예진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경민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9280" y="7884368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예진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경민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31143" y="154766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예진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경민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58527" y="2422793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예진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경민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21288" y="334786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방금 해봄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21288" y="421196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방금 해봄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t="6316"/>
          <a:stretch>
            <a:fillRect/>
          </a:stretch>
        </p:blipFill>
        <p:spPr bwMode="auto">
          <a:xfrm>
            <a:off x="0" y="0"/>
            <a:ext cx="6858001" cy="640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" name="TextBox 149"/>
          <p:cNvSpPr txBox="1"/>
          <p:nvPr/>
        </p:nvSpPr>
        <p:spPr>
          <a:xfrm>
            <a:off x="620688" y="6798439"/>
            <a:ext cx="584006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 smtClean="0"/>
              <a:t>스타벅스는</a:t>
            </a:r>
            <a:endParaRPr lang="en-US" altLang="ko-KR" sz="3600" dirty="0" smtClean="0"/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/>
              <a:t>‘</a:t>
            </a:r>
            <a:r>
              <a:rPr lang="ko-KR" altLang="en-US" sz="3200" b="1" dirty="0" smtClean="0"/>
              <a:t>큰 길가</a:t>
            </a:r>
            <a:r>
              <a:rPr lang="en-US" altLang="ko-KR" sz="3200" b="1" dirty="0" smtClean="0"/>
              <a:t>’</a:t>
            </a:r>
            <a:r>
              <a:rPr lang="ko-KR" altLang="en-US" sz="3200" dirty="0" smtClean="0"/>
              <a:t>에서 자주 볼 수 있다</a:t>
            </a:r>
            <a:r>
              <a:rPr lang="en-US" altLang="ko-KR" sz="32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56" y="899592"/>
            <a:ext cx="3242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기준</a:t>
            </a:r>
            <a:endParaRPr lang="en-US" altLang="ko-KR" dirty="0"/>
          </a:p>
          <a:p>
            <a:pPr algn="just"/>
            <a:endParaRPr lang="en-US" altLang="ko-KR" sz="1200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07260" y="755576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4383392" y="1331640"/>
            <a:ext cx="864096" cy="360040"/>
          </a:xfrm>
          <a:prstGeom prst="roundRect">
            <a:avLst/>
          </a:prstGeom>
          <a:solidFill>
            <a:schemeClr val="accent1">
              <a:lumMod val="50000"/>
              <a:alpha val="92000"/>
            </a:schemeClr>
          </a:solidFill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(8</a:t>
            </a:r>
            <a:r>
              <a:rPr lang="ko-KR" altLang="en-US" sz="900" dirty="0" smtClean="0">
                <a:solidFill>
                  <a:schemeClr val="bg1"/>
                </a:solidFill>
              </a:rPr>
              <a:t>차선 이상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664" y="1255483"/>
            <a:ext cx="3429000" cy="21813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r>
              <a:rPr lang="en-US" altLang="ko-KR" sz="1000" dirty="0" smtClean="0"/>
              <a:t>2014</a:t>
            </a:r>
            <a:r>
              <a:rPr lang="ko-KR" altLang="en-US" sz="1000" dirty="0" smtClean="0"/>
              <a:t>년 본격 시행된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도로명</a:t>
            </a:r>
            <a:r>
              <a:rPr lang="ko-KR" altLang="en-US" sz="1000" dirty="0" smtClean="0"/>
              <a:t> 주소 체계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 8</a:t>
            </a:r>
            <a:r>
              <a:rPr lang="ko-KR" altLang="en-US" sz="1000" dirty="0" smtClean="0"/>
              <a:t>차선 이상의 도로를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대로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라고 정의하고 있다</a:t>
            </a:r>
            <a:r>
              <a:rPr lang="en-US" altLang="ko-KR" sz="1000" dirty="0" smtClean="0"/>
              <a:t>. 2-7</a:t>
            </a:r>
            <a:r>
              <a:rPr lang="ko-KR" altLang="en-US" sz="1000" dirty="0" smtClean="0"/>
              <a:t>차선 도로는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이며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대로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제외한 도로를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이라 정의한다</a:t>
            </a:r>
            <a:r>
              <a:rPr lang="en-US" altLang="ko-KR" sz="1000" dirty="0" smtClean="0"/>
              <a:t>. 2</a:t>
            </a:r>
            <a:r>
              <a:rPr lang="ko-KR" altLang="en-US" sz="1000" dirty="0" smtClean="0"/>
              <a:t>차선 도로까지 포함하는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의 경우 일반적으로 사람들이 말하는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큰 길가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 해당하기 어렵기 때문에 본 페이지에서는</a:t>
            </a:r>
            <a:r>
              <a:rPr lang="en-US" altLang="ko-KR" sz="1000" dirty="0" smtClean="0"/>
              <a:t> ‘</a:t>
            </a:r>
            <a:r>
              <a:rPr lang="ko-KR" altLang="en-US" sz="1000" dirty="0" smtClean="0"/>
              <a:t>큰 길가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의 기준을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도로명</a:t>
            </a:r>
            <a:r>
              <a:rPr lang="ko-KR" altLang="en-US" sz="1000" dirty="0" smtClean="0"/>
              <a:t> 주소체계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 의거하여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대로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라고 설정하였다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서울시 내의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대로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는 총 </a:t>
            </a:r>
            <a:r>
              <a:rPr lang="en-US" altLang="ko-KR" sz="1000" dirty="0" smtClean="0"/>
              <a:t>337</a:t>
            </a:r>
            <a:r>
              <a:rPr lang="ko-KR" altLang="en-US" sz="1000" dirty="0" smtClean="0"/>
              <a:t>개가 지정되어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503473" y="2814838"/>
            <a:ext cx="0" cy="677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152392" y="2814838"/>
            <a:ext cx="0" cy="677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03473" y="1804115"/>
            <a:ext cx="0" cy="6670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34955" y="2471191"/>
            <a:ext cx="2685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45492" y="2814838"/>
            <a:ext cx="2579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152392" y="2471191"/>
            <a:ext cx="6528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162931" y="2814838"/>
            <a:ext cx="2132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152392" y="1804115"/>
            <a:ext cx="0" cy="6670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44559" y="1804115"/>
            <a:ext cx="0" cy="667076"/>
          </a:xfrm>
          <a:prstGeom prst="line">
            <a:avLst/>
          </a:prstGeom>
          <a:ln w="53975">
            <a:solidFill>
              <a:srgbClr val="FFC000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21088" y="2653122"/>
            <a:ext cx="268518" cy="0"/>
          </a:xfrm>
          <a:prstGeom prst="line">
            <a:avLst/>
          </a:prstGeom>
          <a:ln w="53975">
            <a:solidFill>
              <a:srgbClr val="FFC000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74770" y="2653122"/>
            <a:ext cx="492284" cy="0"/>
          </a:xfrm>
          <a:prstGeom prst="line">
            <a:avLst/>
          </a:prstGeom>
          <a:ln w="53975">
            <a:solidFill>
              <a:srgbClr val="FFC000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928627" y="1824329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97415" y="1824329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6201" y="1824329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28627" y="2150115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997415" y="2150115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66201" y="2150115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34547" y="2877834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03334" y="2877834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72121" y="2877834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34547" y="3181051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03334" y="3181051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072121" y="3181051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583745" y="1831494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652532" y="1831494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721319" y="1831494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83745" y="2157280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52532" y="2157280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21319" y="2157280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89666" y="2884999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58452" y="2884999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727238" y="2884999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89666" y="3188216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58452" y="3188216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7238" y="3188216"/>
            <a:ext cx="0" cy="159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374502" y="2814838"/>
            <a:ext cx="449188" cy="6568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501750" y="2814838"/>
            <a:ext cx="447530" cy="6568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540050" y="2814838"/>
            <a:ext cx="2652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392536" y="1772832"/>
            <a:ext cx="872686" cy="1728193"/>
          </a:xfrm>
          <a:prstGeom prst="roundRect">
            <a:avLst>
              <a:gd name="adj" fmla="val 5813"/>
            </a:avLst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67943"/>
            <a:ext cx="6858000" cy="720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모서리가 둥근 직사각형 46"/>
          <p:cNvSpPr/>
          <p:nvPr/>
        </p:nvSpPr>
        <p:spPr>
          <a:xfrm>
            <a:off x="5805264" y="3131839"/>
            <a:ext cx="756084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길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805264" y="2457479"/>
            <a:ext cx="756084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(2-7</a:t>
            </a:r>
            <a:r>
              <a:rPr lang="ko-KR" altLang="en-US" sz="900" dirty="0" smtClean="0">
                <a:solidFill>
                  <a:schemeClr val="bg1"/>
                </a:solidFill>
              </a:rPr>
              <a:t>차</a:t>
            </a:r>
            <a:r>
              <a:rPr lang="ko-KR" altLang="en-US" sz="900" dirty="0">
                <a:solidFill>
                  <a:schemeClr val="bg1"/>
                </a:solidFill>
              </a:rPr>
              <a:t>선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4860016" y="2824804"/>
            <a:ext cx="0" cy="667076"/>
          </a:xfrm>
          <a:prstGeom prst="line">
            <a:avLst/>
          </a:prstGeom>
          <a:ln w="53975">
            <a:solidFill>
              <a:srgbClr val="FFC000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서울맵.pn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rcRect b="26900"/>
          <a:stretch>
            <a:fillRect/>
          </a:stretch>
        </p:blipFill>
        <p:spPr>
          <a:xfrm>
            <a:off x="-271984" y="2555776"/>
            <a:ext cx="7560840" cy="42529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656" y="899592"/>
            <a:ext cx="626469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/>
              <a:t>3</a:t>
            </a:r>
            <a:r>
              <a:rPr lang="ko-KR" altLang="en-US" b="1" dirty="0" smtClean="0"/>
              <a:t>개 </a:t>
            </a:r>
            <a:r>
              <a:rPr lang="ko-KR" altLang="en-US" b="1" dirty="0" err="1" smtClean="0"/>
              <a:t>브랜드별</a:t>
            </a:r>
            <a:r>
              <a:rPr lang="ko-KR" altLang="en-US" b="1" dirty="0" smtClean="0"/>
              <a:t> 서울시 내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 위치한 매장 수 비교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07260" y="755576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4664" y="1691680"/>
            <a:ext cx="3456384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r>
              <a:rPr lang="ko-KR" altLang="en-US" sz="1050" dirty="0" smtClean="0"/>
              <a:t>서울시의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대로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에 </a:t>
            </a:r>
            <a:r>
              <a:rPr lang="ko-KR" altLang="en-US" sz="1050" dirty="0" smtClean="0"/>
              <a:t>위치한 스타벅스 매장은 </a:t>
            </a:r>
            <a:r>
              <a:rPr lang="en-US" altLang="ko-KR" sz="1050" dirty="0" smtClean="0"/>
              <a:t>162</a:t>
            </a:r>
            <a:r>
              <a:rPr lang="ko-KR" altLang="en-US" sz="1050" dirty="0" smtClean="0"/>
              <a:t>개이다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이디야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191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빽다방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39</a:t>
            </a:r>
            <a:r>
              <a:rPr lang="ko-KR" altLang="en-US" sz="1050" dirty="0" smtClean="0"/>
              <a:t>개</a:t>
            </a:r>
            <a:r>
              <a:rPr lang="ko-KR" altLang="en-US" sz="1050" dirty="0" smtClean="0"/>
              <a:t>의 매장이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대로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에 위치해있다</a:t>
            </a:r>
            <a:r>
              <a:rPr lang="en-US" altLang="ko-KR" sz="1050" b="1" dirty="0" smtClean="0"/>
              <a:t>. </a:t>
            </a:r>
            <a:r>
              <a:rPr lang="ko-KR" altLang="en-US" sz="1050" b="1" dirty="0" smtClean="0"/>
              <a:t>큰 길가인 </a:t>
            </a:r>
            <a:r>
              <a:rPr lang="en-US" altLang="ko-KR" sz="1050" b="1" dirty="0" smtClean="0"/>
              <a:t>‘</a:t>
            </a:r>
            <a:r>
              <a:rPr lang="ko-KR" altLang="en-US" sz="1050" b="1" dirty="0" smtClean="0"/>
              <a:t>대로</a:t>
            </a:r>
            <a:r>
              <a:rPr lang="en-US" altLang="ko-KR" sz="1050" b="1" dirty="0" smtClean="0"/>
              <a:t>’</a:t>
            </a:r>
            <a:r>
              <a:rPr lang="ko-KR" altLang="en-US" sz="1050" b="1" dirty="0" smtClean="0"/>
              <a:t>에서 </a:t>
            </a:r>
            <a:r>
              <a:rPr lang="ko-KR" altLang="en-US" sz="1050" b="1" dirty="0" smtClean="0"/>
              <a:t>스타벅스보다 </a:t>
            </a:r>
            <a:r>
              <a:rPr lang="ko-KR" altLang="en-US" sz="1050" b="1" dirty="0" err="1" smtClean="0"/>
              <a:t>이디야</a:t>
            </a:r>
            <a:r>
              <a:rPr lang="en-US" altLang="ko-KR" sz="1050" b="1" dirty="0" smtClean="0"/>
              <a:t>  </a:t>
            </a:r>
            <a:r>
              <a:rPr lang="ko-KR" altLang="en-US" sz="1050" b="1" dirty="0" smtClean="0"/>
              <a:t>매장을 약</a:t>
            </a:r>
            <a:r>
              <a:rPr lang="en-US" altLang="ko-KR" sz="1050" b="1" dirty="0" smtClean="0"/>
              <a:t>15%</a:t>
            </a:r>
            <a:r>
              <a:rPr lang="ko-KR" altLang="en-US" sz="1050" b="1" dirty="0" smtClean="0"/>
              <a:t> 더 </a:t>
            </a:r>
            <a:r>
              <a:rPr lang="ko-KR" altLang="en-US" sz="1050" b="1" dirty="0" smtClean="0"/>
              <a:t>자주 </a:t>
            </a:r>
            <a:r>
              <a:rPr lang="ko-KR" altLang="en-US" sz="1050" b="1" dirty="0" smtClean="0"/>
              <a:t>마주칠 수 있다</a:t>
            </a:r>
            <a:r>
              <a:rPr lang="en-US" altLang="ko-KR" sz="1050" b="1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1717" y="7433736"/>
            <a:ext cx="489654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이디야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911717" y="7793776"/>
            <a:ext cx="4245476" cy="22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스타벅스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911717" y="8153816"/>
            <a:ext cx="1077123" cy="22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빽다방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808261" y="73617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191</a:t>
            </a:r>
            <a:endParaRPr lang="ko-KR" altLang="en-US" sz="1400" dirty="0"/>
          </a:p>
        </p:txBody>
      </p:sp>
      <p:pic>
        <p:nvPicPr>
          <p:cNvPr id="14" name="그림 13" descr="맵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01408" y="3635896"/>
            <a:ext cx="3710276" cy="22322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29400" y="2771800"/>
            <a:ext cx="3308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 구마다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브랜드 컬러의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명도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로 </a:t>
            </a:r>
            <a:endParaRPr lang="en-US" altLang="ko-KR" sz="1600" dirty="0" smtClean="0"/>
          </a:p>
          <a:p>
            <a:r>
              <a:rPr lang="ko-KR" altLang="en-US" sz="1600" dirty="0" smtClean="0"/>
              <a:t>매장 수를 나타냄</a:t>
            </a:r>
            <a:endParaRPr lang="en-US" altLang="ko-KR" sz="1600" dirty="0" smtClean="0"/>
          </a:p>
          <a:p>
            <a:r>
              <a:rPr lang="en-US" altLang="ko-KR" sz="1200" dirty="0" smtClean="0"/>
              <a:t>EX) </a:t>
            </a:r>
            <a:r>
              <a:rPr lang="ko-KR" altLang="en-US" sz="1200" dirty="0" err="1" smtClean="0"/>
              <a:t>스타벅스</a:t>
            </a:r>
            <a:r>
              <a:rPr lang="ko-KR" altLang="en-US" sz="1200" dirty="0" smtClean="0"/>
              <a:t> 컬러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초록 </a:t>
            </a:r>
            <a:endParaRPr lang="en-US" altLang="ko-KR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275840" y="47125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39936" y="558011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70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7928" y="397269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 descr="이디야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755" y="7355656"/>
            <a:ext cx="345594" cy="360040"/>
          </a:xfrm>
          <a:prstGeom prst="rect">
            <a:avLst/>
          </a:prstGeom>
        </p:spPr>
      </p:pic>
      <p:pic>
        <p:nvPicPr>
          <p:cNvPr id="26" name="그림 25" descr="빽다방로고.png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592137" y="8162540"/>
            <a:ext cx="213468" cy="216024"/>
          </a:xfrm>
          <a:prstGeom prst="rect">
            <a:avLst/>
          </a:prstGeom>
        </p:spPr>
      </p:pic>
      <p:pic>
        <p:nvPicPr>
          <p:cNvPr id="27" name="그림 26" descr="Starbucks-logo-2000px-png.png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1677" y="7755336"/>
            <a:ext cx="288032" cy="28803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356992" y="694826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64904" y="6732240"/>
            <a:ext cx="20858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기준 서울시 내 매장 수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7192" y="774035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161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88840" y="81003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39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0" y="-324544"/>
            <a:ext cx="6858000" cy="686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1212" y="6948264"/>
            <a:ext cx="5695790" cy="128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그렇다면 </a:t>
            </a:r>
            <a:r>
              <a:rPr lang="ko-KR" altLang="en-US" sz="2400" dirty="0" err="1" smtClean="0">
                <a:latin typeface="+mn-ea"/>
              </a:rPr>
              <a:t>스타벅스는</a:t>
            </a:r>
            <a:endParaRPr lang="en-US" altLang="ko-KR" sz="24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atin typeface="+mn-ea"/>
              </a:rPr>
              <a:t>‘</a:t>
            </a:r>
            <a:r>
              <a:rPr lang="ko-KR" altLang="en-US" sz="3200" b="1" dirty="0" smtClean="0">
                <a:latin typeface="+mn-ea"/>
              </a:rPr>
              <a:t>작은 길가</a:t>
            </a:r>
            <a:r>
              <a:rPr lang="en-US" altLang="ko-KR" sz="3200" b="1" dirty="0" smtClean="0">
                <a:latin typeface="+mn-ea"/>
              </a:rPr>
              <a:t>’</a:t>
            </a:r>
            <a:r>
              <a:rPr lang="ko-KR" altLang="en-US" sz="3200" dirty="0" smtClean="0">
                <a:latin typeface="+mn-ea"/>
              </a:rPr>
              <a:t>에 주로 위치하나</a:t>
            </a:r>
            <a:r>
              <a:rPr lang="en-US" altLang="ko-KR" sz="3200" dirty="0" smtClean="0">
                <a:latin typeface="+mn-ea"/>
              </a:rPr>
              <a:t>?</a:t>
            </a:r>
            <a:r>
              <a:rPr lang="ko-KR" altLang="en-US" sz="3200" dirty="0" smtClean="0">
                <a:latin typeface="+mn-ea"/>
              </a:rPr>
              <a:t> </a:t>
            </a:r>
            <a:endParaRPr lang="en-US" altLang="ko-KR" sz="32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56" y="899592"/>
            <a:ext cx="475252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/>
              <a:t>3</a:t>
            </a:r>
            <a:r>
              <a:rPr lang="ko-KR" altLang="en-US" b="1" dirty="0" smtClean="0"/>
              <a:t>개 </a:t>
            </a:r>
            <a:r>
              <a:rPr lang="ko-KR" altLang="en-US" b="1" dirty="0" err="1" smtClean="0"/>
              <a:t>브랜드별</a:t>
            </a:r>
            <a:r>
              <a:rPr lang="ko-KR" altLang="en-US" b="1" dirty="0" smtClean="0"/>
              <a:t> 서울시 내 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 위치한 매장 분포율 비교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07260" y="755576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4664" y="1685362"/>
            <a:ext cx="3672408" cy="204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en-US" sz="1050" dirty="0" smtClean="0"/>
              <a:t>서울시 내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큰 길가에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위치한 </a:t>
            </a:r>
            <a:r>
              <a:rPr lang="ko-KR" altLang="en-US" sz="1050" dirty="0" smtClean="0"/>
              <a:t>매장 분포 비율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을 살펴보면 스타벅스는 </a:t>
            </a:r>
            <a:r>
              <a:rPr lang="en-US" altLang="ko-KR" sz="1050" dirty="0" smtClean="0"/>
              <a:t>16</a:t>
            </a:r>
            <a:r>
              <a:rPr lang="en-US" altLang="ko-KR" sz="1050" dirty="0" smtClean="0"/>
              <a:t>%</a:t>
            </a:r>
            <a:r>
              <a:rPr lang="ko-KR" altLang="en-US" sz="1050" dirty="0" smtClean="0"/>
              <a:t>이다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수치는 </a:t>
            </a:r>
            <a:r>
              <a:rPr lang="ko-KR" altLang="en-US" sz="1050" dirty="0" smtClean="0"/>
              <a:t>이디야 보다 약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배 가량 높다</a:t>
            </a:r>
            <a:r>
              <a:rPr lang="en-US" altLang="ko-KR" sz="1050" dirty="0" smtClean="0"/>
              <a:t>. </a:t>
            </a:r>
            <a:r>
              <a:rPr lang="ko-KR" altLang="en-US" sz="1050" b="1" dirty="0" err="1" smtClean="0"/>
              <a:t>스타벅스는</a:t>
            </a:r>
            <a:r>
              <a:rPr lang="ko-KR" altLang="en-US" sz="1050" b="1" dirty="0" smtClean="0"/>
              <a:t> 타 브랜드에 비하여 공격적으로</a:t>
            </a:r>
            <a:r>
              <a:rPr lang="ko-KR" altLang="en-US" sz="1050" dirty="0" smtClean="0"/>
              <a:t> </a:t>
            </a:r>
            <a:r>
              <a:rPr lang="en-US" altLang="ko-KR" sz="1050" b="1" dirty="0" smtClean="0"/>
              <a:t>‘</a:t>
            </a:r>
            <a:r>
              <a:rPr lang="ko-KR" altLang="en-US" sz="1050" b="1" dirty="0" smtClean="0"/>
              <a:t>큰 길가</a:t>
            </a:r>
            <a:r>
              <a:rPr lang="en-US" altLang="ko-KR" sz="1050" b="1" dirty="0" smtClean="0"/>
              <a:t>’</a:t>
            </a:r>
            <a:r>
              <a:rPr lang="ko-KR" altLang="en-US" sz="1050" b="1" dirty="0" smtClean="0"/>
              <a:t>에 </a:t>
            </a:r>
            <a:r>
              <a:rPr lang="ko-KR" altLang="en-US" sz="1050" b="1" dirty="0" smtClean="0"/>
              <a:t>출점하는 전략을 확인할 수 있다</a:t>
            </a:r>
            <a:r>
              <a:rPr lang="en-US" altLang="ko-KR" sz="1050" b="1" dirty="0" smtClean="0"/>
              <a:t>. </a:t>
            </a:r>
            <a:r>
              <a:rPr lang="ko-KR" altLang="en-US" sz="1050" dirty="0" smtClean="0"/>
              <a:t>반면 </a:t>
            </a:r>
            <a:r>
              <a:rPr lang="ko-KR" altLang="en-US" sz="1050" dirty="0" smtClean="0"/>
              <a:t>커피전문점 업계의 신흥 강자인 </a:t>
            </a:r>
            <a:r>
              <a:rPr lang="ko-KR" altLang="en-US" sz="1050" dirty="0" err="1" smtClean="0"/>
              <a:t>빽다방은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이디야와</a:t>
            </a:r>
            <a:r>
              <a:rPr lang="ko-KR" altLang="en-US" sz="1050" dirty="0" smtClean="0"/>
              <a:t> 비슷한 양상을 보이며 </a:t>
            </a:r>
            <a:r>
              <a:rPr lang="en-US" altLang="ko-KR" sz="1050" dirty="0" smtClean="0"/>
              <a:t>7.4%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큰 길가 매장 분포율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을 보여주고 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678250" y="4740516"/>
            <a:ext cx="95055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628800" y="4740516"/>
            <a:ext cx="3600399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6131" y="5604611"/>
            <a:ext cx="510621" cy="234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96753" y="5604611"/>
            <a:ext cx="3816423" cy="2341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8457" y="6324692"/>
            <a:ext cx="436287" cy="1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24744" y="6324692"/>
            <a:ext cx="2952328" cy="110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29200" y="4740516"/>
            <a:ext cx="118591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13176" y="5604612"/>
            <a:ext cx="1401937" cy="234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77073" y="6324692"/>
            <a:ext cx="2338042" cy="11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50"/>
          <p:cNvGrpSpPr/>
          <p:nvPr/>
        </p:nvGrpSpPr>
        <p:grpSpPr>
          <a:xfrm>
            <a:off x="678250" y="4452484"/>
            <a:ext cx="5736863" cy="72008"/>
            <a:chOff x="476672" y="2051720"/>
            <a:chExt cx="5976664" cy="2160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76672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453336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65002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672004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269670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7336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74338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60334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258000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855666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062668" y="2051720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40013" y="4227492"/>
            <a:ext cx="248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207757" y="4227492"/>
            <a:ext cx="3895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100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3394509" y="4219798"/>
            <a:ext cx="324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50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1115460" y="479205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16%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54883" y="553074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67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7442" y="602566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7.4%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81609" y="5073441"/>
            <a:ext cx="423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/>
                </a:solidFill>
              </a:rPr>
              <a:t>162</a:t>
            </a:r>
            <a:r>
              <a:rPr lang="ko-KR" altLang="en-US" sz="700" dirty="0" smtClean="0">
                <a:solidFill>
                  <a:schemeClr val="bg1"/>
                </a:solidFill>
              </a:rPr>
              <a:t>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31571" y="5809636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/>
              <a:t>1483</a:t>
            </a:r>
            <a:r>
              <a:rPr lang="ko-KR" altLang="en-US" sz="700" dirty="0" smtClean="0"/>
              <a:t>개</a:t>
            </a:r>
            <a:endParaRPr lang="ko-KR" altLang="en-US" sz="700" dirty="0"/>
          </a:p>
        </p:txBody>
      </p:sp>
      <p:pic>
        <p:nvPicPr>
          <p:cNvPr id="68" name="그림 67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656" y="5513402"/>
            <a:ext cx="345594" cy="360040"/>
          </a:xfrm>
          <a:prstGeom prst="rect">
            <a:avLst/>
          </a:prstGeom>
        </p:spPr>
      </p:pic>
      <p:pic>
        <p:nvPicPr>
          <p:cNvPr id="70" name="그림 69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404664" y="6225642"/>
            <a:ext cx="213468" cy="216024"/>
          </a:xfrm>
          <a:prstGeom prst="rect">
            <a:avLst/>
          </a:prstGeom>
        </p:spPr>
      </p:pic>
      <p:pic>
        <p:nvPicPr>
          <p:cNvPr id="71" name="그림 70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6719" y="4801343"/>
            <a:ext cx="288032" cy="2880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19461" y="6281608"/>
            <a:ext cx="3738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/>
                </a:solidFill>
              </a:rPr>
              <a:t>39</a:t>
            </a:r>
            <a:r>
              <a:rPr lang="ko-KR" altLang="en-US" sz="700" dirty="0" smtClean="0">
                <a:solidFill>
                  <a:schemeClr val="bg1"/>
                </a:solidFill>
              </a:rPr>
              <a:t>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0906" y="5809528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/>
              <a:t>528</a:t>
            </a:r>
            <a:r>
              <a:rPr lang="ko-KR" altLang="en-US" sz="700" dirty="0" smtClean="0"/>
              <a:t>개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4581128" y="657893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err="1" smtClean="0"/>
              <a:t>바그래프의</a:t>
            </a:r>
            <a:r>
              <a:rPr lang="ko-KR" altLang="en-US" sz="900" dirty="0" smtClean="0"/>
              <a:t> 면적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매장 수의 크기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670907" y="478787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63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56649" y="5069266"/>
            <a:ext cx="423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/>
                </a:solidFill>
              </a:rPr>
              <a:t>634</a:t>
            </a:r>
            <a:r>
              <a:rPr lang="ko-KR" altLang="en-US" sz="700" dirty="0" smtClean="0">
                <a:solidFill>
                  <a:schemeClr val="bg1"/>
                </a:solidFill>
              </a:rPr>
              <a:t>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64015" y="478787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49757" y="5069266"/>
            <a:ext cx="423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/>
                </a:solidFill>
              </a:rPr>
              <a:t>204</a:t>
            </a:r>
            <a:r>
              <a:rPr lang="ko-KR" altLang="en-US" sz="700" dirty="0" smtClean="0">
                <a:solidFill>
                  <a:schemeClr val="bg1"/>
                </a:solidFill>
              </a:rPr>
              <a:t>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58467" y="552624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24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2400" y="55342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8.7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58132" y="60211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53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708925" y="6283635"/>
            <a:ext cx="423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/>
                </a:solidFill>
              </a:rPr>
              <a:t>277</a:t>
            </a:r>
            <a:r>
              <a:rPr lang="ko-KR" altLang="en-US" sz="700" dirty="0" smtClean="0">
                <a:solidFill>
                  <a:schemeClr val="bg1"/>
                </a:solidFill>
              </a:rPr>
              <a:t>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69189" y="6281756"/>
            <a:ext cx="423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/>
                </a:solidFill>
              </a:rPr>
              <a:t>210</a:t>
            </a:r>
            <a:r>
              <a:rPr lang="ko-KR" altLang="en-US" sz="700" dirty="0" smtClean="0">
                <a:solidFill>
                  <a:schemeClr val="bg1"/>
                </a:solidFill>
              </a:rPr>
              <a:t>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8752" y="60383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39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0421" y="5799906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/>
              <a:t>1483</a:t>
            </a:r>
            <a:r>
              <a:rPr lang="ko-KR" altLang="en-US" sz="700" dirty="0" smtClean="0"/>
              <a:t>개</a:t>
            </a:r>
            <a:endParaRPr lang="ko-KR" altLang="en-US" sz="7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7512" y="2699792"/>
            <a:ext cx="2880320" cy="36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09520" y="6732240"/>
            <a:ext cx="1381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6020" y="3995936"/>
            <a:ext cx="1434089" cy="381513"/>
          </a:xfrm>
          <a:prstGeom prst="roundRect">
            <a:avLst/>
          </a:prstGeom>
          <a:solidFill>
            <a:schemeClr val="accent1">
              <a:lumMod val="50000"/>
              <a:alpha val="92000"/>
            </a:schemeClr>
          </a:solidFill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(8</a:t>
            </a:r>
            <a:r>
              <a:rPr lang="ko-KR" altLang="en-US" sz="900" dirty="0" smtClean="0">
                <a:solidFill>
                  <a:schemeClr val="bg1"/>
                </a:solidFill>
              </a:rPr>
              <a:t>차선 이상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1103" y="3995936"/>
            <a:ext cx="1254828" cy="3815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길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66260" y="3995936"/>
            <a:ext cx="1254828" cy="3815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(2-7</a:t>
            </a:r>
            <a:r>
              <a:rPr lang="ko-KR" altLang="en-US" sz="900" dirty="0" smtClean="0">
                <a:solidFill>
                  <a:schemeClr val="bg1"/>
                </a:solidFill>
              </a:rPr>
              <a:t>차</a:t>
            </a:r>
            <a:r>
              <a:rPr lang="ko-KR" altLang="en-US" sz="900" dirty="0">
                <a:solidFill>
                  <a:schemeClr val="bg1"/>
                </a:solidFill>
              </a:rPr>
              <a:t>선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9" name="그림 48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458" y="5497816"/>
            <a:ext cx="345594" cy="360040"/>
          </a:xfrm>
          <a:prstGeom prst="rect">
            <a:avLst/>
          </a:prstGeom>
        </p:spPr>
      </p:pic>
      <p:pic>
        <p:nvPicPr>
          <p:cNvPr id="50" name="그림 49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2074115" y="5814424"/>
            <a:ext cx="257517" cy="260600"/>
          </a:xfrm>
          <a:prstGeom prst="rect">
            <a:avLst/>
          </a:prstGeom>
        </p:spPr>
      </p:pic>
      <p:pic>
        <p:nvPicPr>
          <p:cNvPr id="51" name="그림 50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890" y="4671440"/>
            <a:ext cx="288032" cy="288032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1035479" y="4719736"/>
            <a:ext cx="0" cy="29486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93020" y="4719736"/>
            <a:ext cx="0" cy="29486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582127" y="4719736"/>
            <a:ext cx="0" cy="2948608"/>
          </a:xfrm>
          <a:prstGeom prst="line">
            <a:avLst/>
          </a:prstGeom>
          <a:ln w="53975">
            <a:solidFill>
              <a:srgbClr val="FFC000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721650" y="4753284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35813" y="4753284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949973" y="4753284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721650" y="5293972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835813" y="5293972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949973" y="5293972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63431" y="4765175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377593" y="4765175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263431" y="5305863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377593" y="5305863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927323" y="4644008"/>
            <a:ext cx="0" cy="302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56992" y="4661499"/>
            <a:ext cx="0" cy="30068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643671" y="4681147"/>
            <a:ext cx="0" cy="2987199"/>
          </a:xfrm>
          <a:prstGeom prst="line">
            <a:avLst/>
          </a:prstGeom>
          <a:ln w="53975">
            <a:solidFill>
              <a:srgbClr val="FFC000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2656" y="899592"/>
            <a:ext cx="475252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서울시 </a:t>
            </a:r>
            <a:r>
              <a:rPr lang="ko-KR" altLang="en-US" b="1" dirty="0" smtClean="0"/>
              <a:t>내 </a:t>
            </a:r>
            <a:r>
              <a:rPr lang="ko-KR" altLang="en-US" b="1" dirty="0" smtClean="0"/>
              <a:t>도로 형태별 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b="1" dirty="0" smtClean="0"/>
              <a:t>매장 </a:t>
            </a:r>
            <a:r>
              <a:rPr lang="ko-KR" altLang="en-US" b="1" dirty="0" smtClean="0"/>
              <a:t>분포율 비교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07260" y="755576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04664" y="1685362"/>
            <a:ext cx="3672408" cy="204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en-US" sz="1050" dirty="0" smtClean="0"/>
              <a:t>서울시 내 </a:t>
            </a:r>
            <a:r>
              <a:rPr lang="ko-KR" altLang="en-US" sz="1050" dirty="0" smtClean="0"/>
              <a:t>큰 길가인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대로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에서는 이디야와 </a:t>
            </a:r>
            <a:r>
              <a:rPr lang="ko-KR" altLang="en-US" sz="1050" dirty="0" err="1" smtClean="0"/>
              <a:t>스타벅스가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8%</a:t>
            </a:r>
            <a:r>
              <a:rPr lang="ko-KR" altLang="en-US" sz="1050" dirty="0" smtClean="0"/>
              <a:t>차이로 비슷하게 분포해 있으나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에서는 </a:t>
            </a:r>
            <a:r>
              <a:rPr lang="en-US" altLang="ko-KR" sz="1050" dirty="0" smtClean="0"/>
              <a:t>35%, ‘</a:t>
            </a:r>
            <a:r>
              <a:rPr lang="ko-KR" altLang="en-US" sz="1050" dirty="0" smtClean="0"/>
              <a:t>길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에서는 </a:t>
            </a:r>
            <a:r>
              <a:rPr lang="en-US" altLang="ko-KR" sz="1050" dirty="0" smtClean="0"/>
              <a:t>39%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가량 </a:t>
            </a:r>
            <a:r>
              <a:rPr lang="ko-KR" altLang="en-US" sz="1050" dirty="0" err="1" smtClean="0"/>
              <a:t>이디야가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스타벅스</a:t>
            </a:r>
            <a:r>
              <a:rPr lang="ko-KR" altLang="en-US" sz="1050" dirty="0" smtClean="0"/>
              <a:t> 보다 더 자주 마주 칠 수 있다</a:t>
            </a:r>
            <a:r>
              <a:rPr lang="en-US" altLang="ko-KR" sz="1050" dirty="0" smtClean="0"/>
              <a:t>. </a:t>
            </a:r>
            <a:r>
              <a:rPr lang="ko-KR" altLang="en-US" sz="1050" b="1" dirty="0" smtClean="0"/>
              <a:t>작은 길가인 </a:t>
            </a:r>
            <a:r>
              <a:rPr lang="en-US" altLang="ko-KR" sz="1050" b="1" dirty="0" smtClean="0"/>
              <a:t>‘</a:t>
            </a:r>
            <a:r>
              <a:rPr lang="ko-KR" altLang="en-US" sz="1050" b="1" dirty="0" smtClean="0"/>
              <a:t>길</a:t>
            </a:r>
            <a:r>
              <a:rPr lang="en-US" altLang="ko-KR" sz="1050" b="1" dirty="0" smtClean="0"/>
              <a:t>’</a:t>
            </a:r>
            <a:r>
              <a:rPr lang="ko-KR" altLang="en-US" sz="1050" b="1" dirty="0" smtClean="0"/>
              <a:t>에서는 스타벅스와 </a:t>
            </a:r>
            <a:r>
              <a:rPr lang="ko-KR" altLang="en-US" sz="1050" b="1" dirty="0" err="1" smtClean="0"/>
              <a:t>빽다방</a:t>
            </a:r>
            <a:r>
              <a:rPr lang="ko-KR" altLang="en-US" sz="1050" b="1" dirty="0" smtClean="0"/>
              <a:t> 매장을 거의 같은 비율로 마주 칠 수 있다</a:t>
            </a:r>
            <a:r>
              <a:rPr lang="en-US" altLang="ko-KR" sz="1050" b="1" dirty="0" smtClean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</p:txBody>
      </p:sp>
      <p:cxnSp>
        <p:nvCxnSpPr>
          <p:cNvPr id="84" name="직선 연결선 83"/>
          <p:cNvCxnSpPr/>
          <p:nvPr/>
        </p:nvCxnSpPr>
        <p:spPr>
          <a:xfrm>
            <a:off x="4801119" y="4644008"/>
            <a:ext cx="10494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801119" y="4961367"/>
            <a:ext cx="2606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363076" y="4961367"/>
            <a:ext cx="4875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720152" y="5843169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834315" y="5843169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948475" y="5843169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720152" y="6383857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834315" y="6383857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948475" y="6383857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261933" y="5855060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376095" y="5855060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147772" y="6395748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261933" y="6395748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376095" y="6395748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721296" y="6903688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835459" y="6903688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949619" y="6903688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1721296" y="7444376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1835459" y="7444376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1949619" y="7444376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148916" y="6915579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1263077" y="6915579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1377239" y="6915579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148916" y="7456267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263077" y="7456267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1377239" y="7456267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35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890" y="4958328"/>
            <a:ext cx="288032" cy="288032"/>
          </a:xfrm>
          <a:prstGeom prst="rect">
            <a:avLst/>
          </a:prstGeom>
        </p:spPr>
      </p:pic>
      <p:pic>
        <p:nvPicPr>
          <p:cNvPr id="137" name="그림 136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890" y="5249848"/>
            <a:ext cx="288032" cy="288032"/>
          </a:xfrm>
          <a:prstGeom prst="rect">
            <a:avLst/>
          </a:prstGeom>
        </p:spPr>
      </p:pic>
      <p:pic>
        <p:nvPicPr>
          <p:cNvPr id="138" name="그림 137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5012" y="4644008"/>
            <a:ext cx="288032" cy="288032"/>
          </a:xfrm>
          <a:prstGeom prst="rect">
            <a:avLst/>
          </a:prstGeom>
        </p:spPr>
      </p:pic>
      <p:pic>
        <p:nvPicPr>
          <p:cNvPr id="139" name="그림 138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5012" y="4932040"/>
            <a:ext cx="288032" cy="288032"/>
          </a:xfrm>
          <a:prstGeom prst="rect">
            <a:avLst/>
          </a:prstGeom>
        </p:spPr>
      </p:pic>
      <p:pic>
        <p:nvPicPr>
          <p:cNvPr id="140" name="그림 139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458" y="5768704"/>
            <a:ext cx="345594" cy="360040"/>
          </a:xfrm>
          <a:prstGeom prst="rect">
            <a:avLst/>
          </a:prstGeom>
        </p:spPr>
      </p:pic>
      <p:pic>
        <p:nvPicPr>
          <p:cNvPr id="142" name="그림 141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17580" y="5183496"/>
            <a:ext cx="345594" cy="360040"/>
          </a:xfrm>
          <a:prstGeom prst="rect">
            <a:avLst/>
          </a:prstGeom>
        </p:spPr>
      </p:pic>
      <p:pic>
        <p:nvPicPr>
          <p:cNvPr id="143" name="그림 142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17580" y="5471528"/>
            <a:ext cx="345594" cy="360040"/>
          </a:xfrm>
          <a:prstGeom prst="rect">
            <a:avLst/>
          </a:prstGeom>
        </p:spPr>
      </p:pic>
      <p:pic>
        <p:nvPicPr>
          <p:cNvPr id="144" name="그림 143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6746" y="6939120"/>
            <a:ext cx="345594" cy="360040"/>
          </a:xfrm>
          <a:prstGeom prst="rect">
            <a:avLst/>
          </a:prstGeom>
        </p:spPr>
      </p:pic>
      <p:pic>
        <p:nvPicPr>
          <p:cNvPr id="145" name="그림 144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178" y="6112744"/>
            <a:ext cx="288032" cy="288032"/>
          </a:xfrm>
          <a:prstGeom prst="rect">
            <a:avLst/>
          </a:prstGeom>
        </p:spPr>
      </p:pic>
      <p:pic>
        <p:nvPicPr>
          <p:cNvPr id="149" name="그림 148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178" y="6399632"/>
            <a:ext cx="288032" cy="288032"/>
          </a:xfrm>
          <a:prstGeom prst="rect">
            <a:avLst/>
          </a:prstGeom>
        </p:spPr>
      </p:pic>
      <p:pic>
        <p:nvPicPr>
          <p:cNvPr id="150" name="그림 149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178" y="6691152"/>
            <a:ext cx="288032" cy="288032"/>
          </a:xfrm>
          <a:prstGeom prst="rect">
            <a:avLst/>
          </a:prstGeom>
        </p:spPr>
      </p:pic>
      <p:pic>
        <p:nvPicPr>
          <p:cNvPr id="151" name="그림 150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6746" y="7210008"/>
            <a:ext cx="345594" cy="360040"/>
          </a:xfrm>
          <a:prstGeom prst="rect">
            <a:avLst/>
          </a:prstGeom>
        </p:spPr>
      </p:pic>
      <p:pic>
        <p:nvPicPr>
          <p:cNvPr id="152" name="그림 151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2090732" y="7290016"/>
            <a:ext cx="257517" cy="260600"/>
          </a:xfrm>
          <a:prstGeom prst="rect">
            <a:avLst/>
          </a:prstGeom>
        </p:spPr>
      </p:pic>
      <p:pic>
        <p:nvPicPr>
          <p:cNvPr id="153" name="그림 152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1629" y="6119600"/>
            <a:ext cx="288032" cy="288032"/>
          </a:xfrm>
          <a:prstGeom prst="rect">
            <a:avLst/>
          </a:prstGeom>
        </p:spPr>
      </p:pic>
      <p:pic>
        <p:nvPicPr>
          <p:cNvPr id="154" name="그림 153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1629" y="6407632"/>
            <a:ext cx="288032" cy="288032"/>
          </a:xfrm>
          <a:prstGeom prst="rect">
            <a:avLst/>
          </a:prstGeom>
        </p:spPr>
      </p:pic>
      <p:pic>
        <p:nvPicPr>
          <p:cNvPr id="155" name="그림 154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4197" y="6659088"/>
            <a:ext cx="345594" cy="360040"/>
          </a:xfrm>
          <a:prstGeom prst="rect">
            <a:avLst/>
          </a:prstGeom>
        </p:spPr>
      </p:pic>
      <p:pic>
        <p:nvPicPr>
          <p:cNvPr id="156" name="그림 155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4197" y="6947120"/>
            <a:ext cx="345594" cy="360040"/>
          </a:xfrm>
          <a:prstGeom prst="rect">
            <a:avLst/>
          </a:prstGeom>
        </p:spPr>
      </p:pic>
      <p:cxnSp>
        <p:nvCxnSpPr>
          <p:cNvPr id="157" name="직선 연결선 156"/>
          <p:cNvCxnSpPr/>
          <p:nvPr/>
        </p:nvCxnSpPr>
        <p:spPr>
          <a:xfrm>
            <a:off x="1158414" y="4760592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1158414" y="5301280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1156916" y="5850477"/>
            <a:ext cx="0" cy="2644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그림 159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8960" y="4572000"/>
            <a:ext cx="345594" cy="360040"/>
          </a:xfrm>
          <a:prstGeom prst="rect">
            <a:avLst/>
          </a:prstGeom>
        </p:spPr>
      </p:pic>
      <p:pic>
        <p:nvPicPr>
          <p:cNvPr id="161" name="그림 160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8960" y="4860032"/>
            <a:ext cx="345594" cy="360040"/>
          </a:xfrm>
          <a:prstGeom prst="rect">
            <a:avLst/>
          </a:prstGeom>
        </p:spPr>
      </p:pic>
      <p:pic>
        <p:nvPicPr>
          <p:cNvPr id="162" name="그림 161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8960" y="5157208"/>
            <a:ext cx="345594" cy="360040"/>
          </a:xfrm>
          <a:prstGeom prst="rect">
            <a:avLst/>
          </a:prstGeom>
        </p:spPr>
      </p:pic>
      <p:pic>
        <p:nvPicPr>
          <p:cNvPr id="163" name="그림 162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8960" y="5445240"/>
            <a:ext cx="345594" cy="360040"/>
          </a:xfrm>
          <a:prstGeom prst="rect">
            <a:avLst/>
          </a:prstGeom>
        </p:spPr>
      </p:pic>
      <p:pic>
        <p:nvPicPr>
          <p:cNvPr id="164" name="그림 163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8960" y="5724128"/>
            <a:ext cx="345594" cy="360040"/>
          </a:xfrm>
          <a:prstGeom prst="rect">
            <a:avLst/>
          </a:prstGeom>
        </p:spPr>
      </p:pic>
      <p:pic>
        <p:nvPicPr>
          <p:cNvPr id="165" name="그림 164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8960" y="6012160"/>
            <a:ext cx="345594" cy="360040"/>
          </a:xfrm>
          <a:prstGeom prst="rect">
            <a:avLst/>
          </a:prstGeom>
        </p:spPr>
      </p:pic>
      <p:pic>
        <p:nvPicPr>
          <p:cNvPr id="166" name="그림 165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7775" y="6336768"/>
            <a:ext cx="288032" cy="288032"/>
          </a:xfrm>
          <a:prstGeom prst="rect">
            <a:avLst/>
          </a:prstGeom>
        </p:spPr>
      </p:pic>
      <p:pic>
        <p:nvPicPr>
          <p:cNvPr id="167" name="그림 166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7775" y="6624800"/>
            <a:ext cx="288032" cy="288032"/>
          </a:xfrm>
          <a:prstGeom prst="rect">
            <a:avLst/>
          </a:prstGeom>
        </p:spPr>
      </p:pic>
      <p:pic>
        <p:nvPicPr>
          <p:cNvPr id="168" name="그림 167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8104" y="6939120"/>
            <a:ext cx="288032" cy="288032"/>
          </a:xfrm>
          <a:prstGeom prst="rect">
            <a:avLst/>
          </a:prstGeom>
        </p:spPr>
      </p:pic>
      <p:pic>
        <p:nvPicPr>
          <p:cNvPr id="169" name="그림 168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3087248" y="7254584"/>
            <a:ext cx="257517" cy="260600"/>
          </a:xfrm>
          <a:prstGeom prst="rect">
            <a:avLst/>
          </a:prstGeom>
        </p:spPr>
      </p:pic>
      <p:pic>
        <p:nvPicPr>
          <p:cNvPr id="170" name="그림 169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1048" y="4581144"/>
            <a:ext cx="345594" cy="360040"/>
          </a:xfrm>
          <a:prstGeom prst="rect">
            <a:avLst/>
          </a:prstGeom>
        </p:spPr>
      </p:pic>
      <p:pic>
        <p:nvPicPr>
          <p:cNvPr id="171" name="그림 170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1048" y="4869176"/>
            <a:ext cx="345594" cy="360040"/>
          </a:xfrm>
          <a:prstGeom prst="rect">
            <a:avLst/>
          </a:prstGeom>
        </p:spPr>
      </p:pic>
      <p:pic>
        <p:nvPicPr>
          <p:cNvPr id="172" name="그림 171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6062" y="5166352"/>
            <a:ext cx="345594" cy="360040"/>
          </a:xfrm>
          <a:prstGeom prst="rect">
            <a:avLst/>
          </a:prstGeom>
        </p:spPr>
      </p:pic>
      <p:pic>
        <p:nvPicPr>
          <p:cNvPr id="173" name="그림 172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6062" y="5454384"/>
            <a:ext cx="345594" cy="360040"/>
          </a:xfrm>
          <a:prstGeom prst="rect">
            <a:avLst/>
          </a:prstGeom>
        </p:spPr>
      </p:pic>
      <p:pic>
        <p:nvPicPr>
          <p:cNvPr id="174" name="그림 173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6062" y="5733272"/>
            <a:ext cx="345594" cy="360040"/>
          </a:xfrm>
          <a:prstGeom prst="rect">
            <a:avLst/>
          </a:prstGeom>
        </p:spPr>
      </p:pic>
      <p:pic>
        <p:nvPicPr>
          <p:cNvPr id="175" name="그림 174" descr="이디야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5206" y="6021304"/>
            <a:ext cx="345594" cy="360040"/>
          </a:xfrm>
          <a:prstGeom prst="rect">
            <a:avLst/>
          </a:prstGeom>
        </p:spPr>
      </p:pic>
      <p:pic>
        <p:nvPicPr>
          <p:cNvPr id="176" name="그림 175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2309" y="6345912"/>
            <a:ext cx="288032" cy="288032"/>
          </a:xfrm>
          <a:prstGeom prst="rect">
            <a:avLst/>
          </a:prstGeom>
        </p:spPr>
      </p:pic>
      <p:pic>
        <p:nvPicPr>
          <p:cNvPr id="177" name="그림 176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2309" y="6633944"/>
            <a:ext cx="288032" cy="288032"/>
          </a:xfrm>
          <a:prstGeom prst="rect">
            <a:avLst/>
          </a:prstGeom>
        </p:spPr>
      </p:pic>
      <p:pic>
        <p:nvPicPr>
          <p:cNvPr id="178" name="그림 177" descr="Starbucks-logo-2000px-png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638" y="6948264"/>
            <a:ext cx="288032" cy="288032"/>
          </a:xfrm>
          <a:prstGeom prst="rect">
            <a:avLst/>
          </a:prstGeom>
        </p:spPr>
      </p:pic>
      <p:pic>
        <p:nvPicPr>
          <p:cNvPr id="179" name="그림 178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3901782" y="7263728"/>
            <a:ext cx="257517" cy="260600"/>
          </a:xfrm>
          <a:prstGeom prst="rect">
            <a:avLst/>
          </a:prstGeom>
        </p:spPr>
      </p:pic>
      <p:grpSp>
        <p:nvGrpSpPr>
          <p:cNvPr id="187" name="그룹 186"/>
          <p:cNvGrpSpPr/>
          <p:nvPr/>
        </p:nvGrpSpPr>
        <p:grpSpPr>
          <a:xfrm rot="20426430">
            <a:off x="5081672" y="4902839"/>
            <a:ext cx="354738" cy="2052800"/>
            <a:chOff x="3504406" y="5021576"/>
            <a:chExt cx="354738" cy="2052800"/>
          </a:xfrm>
        </p:grpSpPr>
        <p:pic>
          <p:nvPicPr>
            <p:cNvPr id="180" name="그림 179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9392" y="5021576"/>
              <a:ext cx="345594" cy="360040"/>
            </a:xfrm>
            <a:prstGeom prst="rect">
              <a:avLst/>
            </a:prstGeom>
          </p:spPr>
        </p:pic>
        <p:pic>
          <p:nvPicPr>
            <p:cNvPr id="181" name="그림 180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4406" y="5318752"/>
              <a:ext cx="345594" cy="360040"/>
            </a:xfrm>
            <a:prstGeom prst="rect">
              <a:avLst/>
            </a:prstGeom>
          </p:spPr>
        </p:pic>
        <p:pic>
          <p:nvPicPr>
            <p:cNvPr id="182" name="그림 181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4406" y="5606784"/>
              <a:ext cx="345594" cy="360040"/>
            </a:xfrm>
            <a:prstGeom prst="rect">
              <a:avLst/>
            </a:prstGeom>
          </p:spPr>
        </p:pic>
        <p:pic>
          <p:nvPicPr>
            <p:cNvPr id="183" name="그림 182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4406" y="5885672"/>
              <a:ext cx="345594" cy="360040"/>
            </a:xfrm>
            <a:prstGeom prst="rect">
              <a:avLst/>
            </a:prstGeom>
          </p:spPr>
        </p:pic>
        <p:pic>
          <p:nvPicPr>
            <p:cNvPr id="184" name="그림 183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13550" y="6173704"/>
              <a:ext cx="345594" cy="360040"/>
            </a:xfrm>
            <a:prstGeom prst="rect">
              <a:avLst/>
            </a:prstGeom>
          </p:spPr>
        </p:pic>
        <p:pic>
          <p:nvPicPr>
            <p:cNvPr id="185" name="그림 184" descr="Starbucks-logo-2000px-png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50653" y="6498312"/>
              <a:ext cx="288032" cy="288032"/>
            </a:xfrm>
            <a:prstGeom prst="rect">
              <a:avLst/>
            </a:prstGeom>
          </p:spPr>
        </p:pic>
        <p:pic>
          <p:nvPicPr>
            <p:cNvPr id="186" name="그림 185" descr="Starbucks-logo-2000px-png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50653" y="6786344"/>
              <a:ext cx="288032" cy="288032"/>
            </a:xfrm>
            <a:prstGeom prst="rect">
              <a:avLst/>
            </a:prstGeom>
          </p:spPr>
        </p:pic>
      </p:grpSp>
      <p:pic>
        <p:nvPicPr>
          <p:cNvPr id="188" name="그림 187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5530343" y="6911688"/>
            <a:ext cx="257517" cy="260600"/>
          </a:xfrm>
          <a:prstGeom prst="rect">
            <a:avLst/>
          </a:prstGeom>
        </p:spPr>
      </p:pic>
      <p:pic>
        <p:nvPicPr>
          <p:cNvPr id="189" name="그림 188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5620639" y="7200864"/>
            <a:ext cx="257517" cy="260600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>
            <a:off x="5069282" y="4977678"/>
            <a:ext cx="949117" cy="2618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그룹 189"/>
          <p:cNvGrpSpPr/>
          <p:nvPr/>
        </p:nvGrpSpPr>
        <p:grpSpPr>
          <a:xfrm rot="20426430">
            <a:off x="5656852" y="4930271"/>
            <a:ext cx="354738" cy="2052800"/>
            <a:chOff x="3504406" y="5021576"/>
            <a:chExt cx="354738" cy="2052800"/>
          </a:xfrm>
        </p:grpSpPr>
        <p:pic>
          <p:nvPicPr>
            <p:cNvPr id="191" name="그림 190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9392" y="5021576"/>
              <a:ext cx="345594" cy="360040"/>
            </a:xfrm>
            <a:prstGeom prst="rect">
              <a:avLst/>
            </a:prstGeom>
          </p:spPr>
        </p:pic>
        <p:pic>
          <p:nvPicPr>
            <p:cNvPr id="192" name="그림 191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4406" y="5318752"/>
              <a:ext cx="345594" cy="360040"/>
            </a:xfrm>
            <a:prstGeom prst="rect">
              <a:avLst/>
            </a:prstGeom>
          </p:spPr>
        </p:pic>
        <p:pic>
          <p:nvPicPr>
            <p:cNvPr id="193" name="그림 192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4406" y="5606784"/>
              <a:ext cx="345594" cy="360040"/>
            </a:xfrm>
            <a:prstGeom prst="rect">
              <a:avLst/>
            </a:prstGeom>
          </p:spPr>
        </p:pic>
        <p:pic>
          <p:nvPicPr>
            <p:cNvPr id="194" name="그림 193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04406" y="5885672"/>
              <a:ext cx="345594" cy="360040"/>
            </a:xfrm>
            <a:prstGeom prst="rect">
              <a:avLst/>
            </a:prstGeom>
          </p:spPr>
        </p:pic>
        <p:pic>
          <p:nvPicPr>
            <p:cNvPr id="195" name="그림 194" descr="이디야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13550" y="6173704"/>
              <a:ext cx="345594" cy="360040"/>
            </a:xfrm>
            <a:prstGeom prst="rect">
              <a:avLst/>
            </a:prstGeom>
          </p:spPr>
        </p:pic>
        <p:pic>
          <p:nvPicPr>
            <p:cNvPr id="196" name="그림 195" descr="Starbucks-logo-2000px-png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50653" y="6498312"/>
              <a:ext cx="288032" cy="288032"/>
            </a:xfrm>
            <a:prstGeom prst="rect">
              <a:avLst/>
            </a:prstGeom>
          </p:spPr>
        </p:pic>
        <p:pic>
          <p:nvPicPr>
            <p:cNvPr id="197" name="그림 196" descr="Starbucks-logo-2000px-png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50653" y="6786344"/>
              <a:ext cx="288032" cy="288032"/>
            </a:xfrm>
            <a:prstGeom prst="rect">
              <a:avLst/>
            </a:prstGeom>
          </p:spPr>
        </p:pic>
      </p:grpSp>
      <p:pic>
        <p:nvPicPr>
          <p:cNvPr id="198" name="그림 197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6105523" y="6939120"/>
            <a:ext cx="257517" cy="260600"/>
          </a:xfrm>
          <a:prstGeom prst="rect">
            <a:avLst/>
          </a:prstGeom>
        </p:spPr>
      </p:pic>
      <p:pic>
        <p:nvPicPr>
          <p:cNvPr id="199" name="그림 198" descr="빽다방로고.pn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2624" t="30839" r="23350" b="31100"/>
          <a:stretch>
            <a:fillRect/>
          </a:stretch>
        </p:blipFill>
        <p:spPr>
          <a:xfrm>
            <a:off x="6195819" y="7228296"/>
            <a:ext cx="257517" cy="260600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>
            <a:off x="5344476" y="4969678"/>
            <a:ext cx="889947" cy="2554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" name="표 202"/>
          <p:cNvGraphicFramePr>
            <a:graphicFrameLocks noGrp="1"/>
          </p:cNvGraphicFramePr>
          <p:nvPr/>
        </p:nvGraphicFramePr>
        <p:xfrm>
          <a:off x="3789040" y="8028384"/>
          <a:ext cx="2692400" cy="88392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이디야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빽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677</Words>
  <Application>Microsoft Office PowerPoint</Application>
  <PresentationFormat>화면 슬라이드 쇼(4:3)</PresentationFormat>
  <Paragraphs>129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53</cp:revision>
  <dcterms:created xsi:type="dcterms:W3CDTF">2017-08-10T07:34:03Z</dcterms:created>
  <dcterms:modified xsi:type="dcterms:W3CDTF">2017-08-11T02:48:47Z</dcterms:modified>
</cp:coreProperties>
</file>