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382" r:id="rId3"/>
    <p:sldId id="38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user" initials="u [2]" lastIdx="3" clrIdx="1">
    <p:extLst>
      <p:ext uri="{19B8F6BF-5375-455C-9EA6-DF929625EA0E}">
        <p15:presenceInfo xmlns:p15="http://schemas.microsoft.com/office/powerpoint/2012/main" userId="b4cb58d56f3416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98"/>
    <a:srgbClr val="C9D6ED"/>
    <a:srgbClr val="BFCFEB"/>
    <a:srgbClr val="AF238C"/>
    <a:srgbClr val="FFFFFF"/>
    <a:srgbClr val="73C6BE"/>
    <a:srgbClr val="7D7D7D"/>
    <a:srgbClr val="3FB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86066" autoAdjust="0"/>
  </p:normalViewPr>
  <p:slideViewPr>
    <p:cSldViewPr snapToGrid="0">
      <p:cViewPr varScale="1">
        <p:scale>
          <a:sx n="98" d="100"/>
          <a:sy n="98" d="100"/>
        </p:scale>
        <p:origin x="1752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FA405-10C3-4E81-818E-901C0FDBA261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31582-E7B2-4E0F-9C50-1723209A2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85BD-72DC-4BF6-9E77-51B48B7CDD4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8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85BD-72DC-4BF6-9E77-51B48B7CDD4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94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85BD-72DC-4BF6-9E77-51B48B7CDD4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8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85BD-72DC-4BF6-9E77-51B48B7CDD4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5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85BD-72DC-4BF6-9E77-51B48B7CDD4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7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85BD-72DC-4BF6-9E77-51B48B7CDD4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02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85BD-72DC-4BF6-9E77-51B48B7CDD4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50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85BD-72DC-4BF6-9E77-51B48B7CDD4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1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85BD-72DC-4BF6-9E77-51B48B7CDD4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94CE8A-38B9-46C1-8B6F-1E378D2DDEA9}"/>
              </a:ext>
            </a:extLst>
          </p:cNvPr>
          <p:cNvSpPr/>
          <p:nvPr userDrawn="1"/>
        </p:nvSpPr>
        <p:spPr>
          <a:xfrm>
            <a:off x="0" y="0"/>
            <a:ext cx="9144000" cy="651353"/>
          </a:xfrm>
          <a:prstGeom prst="rect">
            <a:avLst/>
          </a:prstGeom>
          <a:solidFill>
            <a:srgbClr val="00A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67A2EB-CD67-413E-B582-E2F9BBE082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63" y="6132361"/>
            <a:ext cx="1172095" cy="64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7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85BD-72DC-4BF6-9E77-51B48B7CDD4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5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85BD-72DC-4BF6-9E77-51B48B7CDD4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0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85BD-72DC-4BF6-9E77-51B48B7CDD4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8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27FBAE-AAA3-429D-AB80-6AE216D8B9F5}"/>
              </a:ext>
            </a:extLst>
          </p:cNvPr>
          <p:cNvSpPr/>
          <p:nvPr/>
        </p:nvSpPr>
        <p:spPr>
          <a:xfrm>
            <a:off x="0" y="2908513"/>
            <a:ext cx="9144000" cy="1040973"/>
          </a:xfrm>
          <a:prstGeom prst="rect">
            <a:avLst/>
          </a:prstGeom>
          <a:solidFill>
            <a:srgbClr val="00A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B151F1-44D1-41A5-974F-A441BDEF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63" y="6132361"/>
            <a:ext cx="1172095" cy="647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DC7FF-4F9D-49FD-980F-4E8463C61A06}"/>
              </a:ext>
            </a:extLst>
          </p:cNvPr>
          <p:cNvSpPr txBox="1"/>
          <p:nvPr/>
        </p:nvSpPr>
        <p:spPr>
          <a:xfrm>
            <a:off x="216310" y="3136611"/>
            <a:ext cx="876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Weekly Report (2023.04.20)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8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C2212D-D170-4BE8-81BA-0CD471204D64}"/>
              </a:ext>
            </a:extLst>
          </p:cNvPr>
          <p:cNvSpPr txBox="1"/>
          <p:nvPr/>
        </p:nvSpPr>
        <p:spPr>
          <a:xfrm>
            <a:off x="0" y="57150"/>
            <a:ext cx="876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plan (w/o separation)</a:t>
            </a:r>
            <a:endParaRPr lang="ko-KR" altLang="en-US" sz="2800" b="1" baseline="-25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93537-42C0-4736-88F3-1036A8B82D9E}"/>
              </a:ext>
            </a:extLst>
          </p:cNvPr>
          <p:cNvSpPr txBox="1"/>
          <p:nvPr/>
        </p:nvSpPr>
        <p:spPr>
          <a:xfrm>
            <a:off x="122760" y="743338"/>
            <a:ext cx="7900384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Furnace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로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PVDF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를 사용하여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GO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의 환원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/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불소화 동시 진행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동시에 가능하다는 장점이 있으나 적은 양을 얻을 수 있음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심지어 많은 시간 소요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따라서 스펀지에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FG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를 </a:t>
            </a:r>
            <a:r>
              <a:rPr lang="ko-KR" altLang="en-US" sz="1200" dirty="0" err="1">
                <a:latin typeface="+mn-ea"/>
                <a:sym typeface="Wingdings" panose="05000000000000000000" pitchFamily="2" charset="2"/>
              </a:rPr>
              <a:t>함침시키는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 방법 적용하고자 함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실험 방법</a:t>
            </a: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1) PU sponge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를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NMP+FG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용액에 담가서 </a:t>
            </a:r>
            <a:r>
              <a:rPr lang="ko-KR" altLang="en-US" sz="1200" dirty="0" err="1">
                <a:latin typeface="+mn-ea"/>
                <a:sym typeface="Wingdings" panose="05000000000000000000" pitchFamily="2" charset="2"/>
              </a:rPr>
              <a:t>함침</a:t>
            </a: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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기존에 많이 사용하는 방법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물성도 좋지 않음</a:t>
            </a: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 PU sponge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가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NMP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에 의해 구조가 뭉개지는 현상 발생</a:t>
            </a: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2) Ethyl acrylate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로만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sponge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를 제작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, NMP+FG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용액에 담가서 </a:t>
            </a:r>
            <a:r>
              <a:rPr lang="ko-KR" altLang="en-US" sz="1200" dirty="0" err="1">
                <a:latin typeface="+mn-ea"/>
                <a:sym typeface="Wingdings" panose="05000000000000000000" pitchFamily="2" charset="2"/>
              </a:rPr>
              <a:t>함침</a:t>
            </a: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 Ethyl acrylate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가 가교 되었기 때문에 용매에 강하며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구조가 무너져 내리지 않음</a:t>
            </a: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 NMP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또한 유기 용매이므로 잘 흡수하여 내부까지 그래핀이 존재함을 확인</a:t>
            </a: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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그러나 가루가 묻어나올 수 있다는 점 등을 고려해야 함</a:t>
            </a: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3) Ethyl acrylate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로만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sponge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를 제작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, ethyl acrylate + AIBN + NMP + FG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용액에 담가서 </a:t>
            </a:r>
            <a:r>
              <a:rPr lang="ko-KR" altLang="en-US" sz="1200" dirty="0" err="1">
                <a:latin typeface="+mn-ea"/>
                <a:sym typeface="Wingdings" panose="05000000000000000000" pitchFamily="2" charset="2"/>
              </a:rPr>
              <a:t>함침</a:t>
            </a: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 FG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와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sponge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의 결합력을 </a:t>
            </a:r>
            <a:r>
              <a:rPr lang="ko-KR" altLang="en-US" sz="1200" dirty="0" err="1">
                <a:latin typeface="+mn-ea"/>
                <a:sym typeface="Wingdings" panose="05000000000000000000" pitchFamily="2" charset="2"/>
              </a:rPr>
              <a:t>올려주기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 위한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adhesive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로 </a:t>
            </a:r>
            <a:r>
              <a:rPr lang="ko-KR" altLang="en-US" sz="1200" dirty="0" err="1">
                <a:latin typeface="+mn-ea"/>
                <a:sym typeface="Wingdings" panose="05000000000000000000" pitchFamily="2" charset="2"/>
              </a:rPr>
              <a:t>함침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 용액에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ethyl acrylate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첨가</a:t>
            </a: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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현재 </a:t>
            </a:r>
            <a:r>
              <a:rPr lang="ko-KR" altLang="en-US" sz="1200" dirty="0" err="1">
                <a:latin typeface="+mn-ea"/>
                <a:sym typeface="Wingdings" panose="05000000000000000000" pitchFamily="2" charset="2"/>
              </a:rPr>
              <a:t>테스트중에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 있음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기존에 없던 스펀지를 제작하여 내화학성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내구성 모두 지닌 스펀지를 만들고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여기에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FG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를 코팅하여 표면 특성을 개선하였음을 어필할 계획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9471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C2212D-D170-4BE8-81BA-0CD471204D64}"/>
              </a:ext>
            </a:extLst>
          </p:cNvPr>
          <p:cNvSpPr txBox="1"/>
          <p:nvPr/>
        </p:nvSpPr>
        <p:spPr>
          <a:xfrm>
            <a:off x="0" y="57150"/>
            <a:ext cx="876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plan (pressure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sensor)</a:t>
            </a:r>
            <a:endParaRPr lang="ko-KR" altLang="en-US" sz="2800" b="1" baseline="-25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93537-42C0-4736-88F3-1036A8B82D9E}"/>
              </a:ext>
            </a:extLst>
          </p:cNvPr>
          <p:cNvSpPr txBox="1"/>
          <p:nvPr/>
        </p:nvSpPr>
        <p:spPr>
          <a:xfrm>
            <a:off x="122760" y="743338"/>
            <a:ext cx="8914236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Fluorinated graphene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은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pristine graphene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에 비해 전기 전도성이 감소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스펀지 골격의 고분자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matrix(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절연체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에 사용하려면 전도성이 있는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pristine graphene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을 사용해야 할 수도 있음</a:t>
            </a: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불소를 어디에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왜 사용할지 고민해야 하는 부분 존재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압력 센서인만큼 균일한 형태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간격으로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porous structure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를 만들 수 있어야 함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Matrix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자체에 전도성이 있는 경우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전도성이 없지만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ITO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전극을 이용하는 경우 등 다양한 방법들이 존재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1026" name="Picture 2" descr="Details are in the caption following the image">
            <a:extLst>
              <a:ext uri="{FF2B5EF4-FFF2-40B4-BE49-F238E27FC236}">
                <a16:creationId xmlns:a16="http://schemas.microsoft.com/office/drawing/2014/main" id="{26D68F12-2A9B-4280-89D8-CCB623F1C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0" y="4106828"/>
            <a:ext cx="2941453" cy="217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E5A4EF-BEC8-4E4E-9AB0-64625627C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0" y="2559652"/>
            <a:ext cx="3573751" cy="14090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34C680-AB66-49D9-BC1F-C6BE16DA3B91}"/>
              </a:ext>
            </a:extLst>
          </p:cNvPr>
          <p:cNvSpPr/>
          <p:nvPr/>
        </p:nvSpPr>
        <p:spPr>
          <a:xfrm>
            <a:off x="122760" y="627762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/>
              <a:t>https://onlinelibrary.wiley.com/doi/10.1002/aelm.201600356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D784CB-EC2D-4607-8A14-B07F15A7D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756" y="2559651"/>
            <a:ext cx="5566287" cy="1243863"/>
          </a:xfrm>
          <a:prstGeom prst="rect">
            <a:avLst/>
          </a:prstGeom>
        </p:spPr>
      </p:pic>
      <p:pic>
        <p:nvPicPr>
          <p:cNvPr id="1030" name="Picture 6" descr="https://pubs.acs.org/cms/10.1021/acsami.9b07636/asset/images/medium/am-2019-07636n_0001.gif">
            <a:extLst>
              <a:ext uri="{FF2B5EF4-FFF2-40B4-BE49-F238E27FC236}">
                <a16:creationId xmlns:a16="http://schemas.microsoft.com/office/drawing/2014/main" id="{E06BF112-0525-4212-A366-6EDC6645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19" y="3848038"/>
            <a:ext cx="3573751" cy="151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E5B2B2-0967-411C-A06D-F1CC287675BC}"/>
              </a:ext>
            </a:extLst>
          </p:cNvPr>
          <p:cNvSpPr/>
          <p:nvPr/>
        </p:nvSpPr>
        <p:spPr>
          <a:xfrm>
            <a:off x="4001319" y="536330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/>
              <a:t>https://pubs.acs.org/doi/10.1021/acsami.9b07636</a:t>
            </a:r>
          </a:p>
        </p:txBody>
      </p:sp>
    </p:spTree>
    <p:extLst>
      <p:ext uri="{BB962C8B-B14F-4D97-AF65-F5344CB8AC3E}">
        <p14:creationId xmlns:p14="http://schemas.microsoft.com/office/powerpoint/2010/main" val="95918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18397</TotalTime>
  <Words>312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579</cp:revision>
  <dcterms:created xsi:type="dcterms:W3CDTF">2022-09-14T04:48:29Z</dcterms:created>
  <dcterms:modified xsi:type="dcterms:W3CDTF">2023-04-20T10:18:01Z</dcterms:modified>
</cp:coreProperties>
</file>