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84" r:id="rId3"/>
    <p:sldId id="382" r:id="rId4"/>
    <p:sldId id="383" r:id="rId5"/>
    <p:sldId id="38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  <p:cmAuthor id="2" name="user" initials="u [2]" lastIdx="3" clrIdx="1">
    <p:extLst>
      <p:ext uri="{19B8F6BF-5375-455C-9EA6-DF929625EA0E}">
        <p15:presenceInfo xmlns:p15="http://schemas.microsoft.com/office/powerpoint/2012/main" userId="b4cb58d56f3416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98"/>
    <a:srgbClr val="C9D6ED"/>
    <a:srgbClr val="BFCFEB"/>
    <a:srgbClr val="AF238C"/>
    <a:srgbClr val="FFFFFF"/>
    <a:srgbClr val="73C6BE"/>
    <a:srgbClr val="7D7D7D"/>
    <a:srgbClr val="3FB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 autoAdjust="0"/>
    <p:restoredTop sz="86066" autoAdjust="0"/>
  </p:normalViewPr>
  <p:slideViewPr>
    <p:cSldViewPr snapToGrid="0">
      <p:cViewPr varScale="1">
        <p:scale>
          <a:sx n="98" d="100"/>
          <a:sy n="98" d="100"/>
        </p:scale>
        <p:origin x="2118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FA405-10C3-4E81-818E-901C0FDBA26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31582-E7B2-4E0F-9C50-1723209A2C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6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31582-E7B2-4E0F-9C50-1723209A2C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846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C31582-E7B2-4E0F-9C50-1723209A2C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67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8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94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95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27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2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0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1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94CE8A-38B9-46C1-8B6F-1E378D2DDEA9}"/>
              </a:ext>
            </a:extLst>
          </p:cNvPr>
          <p:cNvSpPr/>
          <p:nvPr userDrawn="1"/>
        </p:nvSpPr>
        <p:spPr>
          <a:xfrm>
            <a:off x="0" y="0"/>
            <a:ext cx="9144000" cy="651353"/>
          </a:xfrm>
          <a:prstGeom prst="rect">
            <a:avLst/>
          </a:prstGeom>
          <a:solidFill>
            <a:srgbClr val="00A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067A2EB-CD67-413E-B582-E2F9BBE082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63" y="6132361"/>
            <a:ext cx="1172095" cy="64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7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5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F85BD-72DC-4BF6-9E77-51B48B7CDD4B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80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85BD-72DC-4BF6-9E77-51B48B7CDD4B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4AAD-6824-448B-80E3-E2E4176B40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27FBAE-AAA3-429D-AB80-6AE216D8B9F5}"/>
              </a:ext>
            </a:extLst>
          </p:cNvPr>
          <p:cNvSpPr/>
          <p:nvPr/>
        </p:nvSpPr>
        <p:spPr>
          <a:xfrm>
            <a:off x="0" y="2908513"/>
            <a:ext cx="9144000" cy="1040973"/>
          </a:xfrm>
          <a:prstGeom prst="rect">
            <a:avLst/>
          </a:prstGeom>
          <a:solidFill>
            <a:srgbClr val="00A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151F1-44D1-41A5-974F-A441BDEFD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363" y="6132361"/>
            <a:ext cx="1172095" cy="647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DC7FF-4F9D-49FD-980F-4E8463C61A06}"/>
              </a:ext>
            </a:extLst>
          </p:cNvPr>
          <p:cNvSpPr txBox="1"/>
          <p:nvPr/>
        </p:nvSpPr>
        <p:spPr>
          <a:xfrm>
            <a:off x="216310" y="3136611"/>
            <a:ext cx="8763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Report (2023.05.04)</a:t>
            </a:r>
            <a:endParaRPr lang="ko-KR" altLang="en-US" sz="32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58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2212D-D170-4BE8-81BA-0CD471204D64}"/>
              </a:ext>
            </a:extLst>
          </p:cNvPr>
          <p:cNvSpPr txBox="1"/>
          <p:nvPr/>
        </p:nvSpPr>
        <p:spPr>
          <a:xfrm>
            <a:off x="0" y="57150"/>
            <a:ext cx="876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Isocyanatoethyl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methacrylate</a:t>
            </a:r>
            <a:endParaRPr lang="ko-KR" altLang="en-US" sz="2800" b="1" baseline="-25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93537-42C0-4736-88F3-1036A8B82D9E}"/>
              </a:ext>
            </a:extLst>
          </p:cNvPr>
          <p:cNvSpPr txBox="1"/>
          <p:nvPr/>
        </p:nvSpPr>
        <p:spPr>
          <a:xfrm>
            <a:off x="762606" y="1272192"/>
            <a:ext cx="7900384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Isocyanatoethyl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methacrylate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Methacrylate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isocyanate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가 공존하는 분자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Acrylate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기의 존재로 인해 광중합도 가능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NCO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기가 있으므로 우레탄 중합 또한 가능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NCO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기와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–OH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기를 반응시켜 중합한 논문 있었음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1030" name="Picture 6" descr="2-Isocyanatoethyl methacrylate BHT = 0.1 inhibitor, 98 30674-80-7">
            <a:extLst>
              <a:ext uri="{FF2B5EF4-FFF2-40B4-BE49-F238E27FC236}">
                <a16:creationId xmlns:a16="http://schemas.microsoft.com/office/drawing/2014/main" id="{E972A048-4259-69ED-4D39-40396589A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902" y="1603013"/>
            <a:ext cx="1930810" cy="9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7DC474C-0CBA-E878-323B-269D2DD62212}"/>
              </a:ext>
            </a:extLst>
          </p:cNvPr>
          <p:cNvSpPr/>
          <p:nvPr/>
        </p:nvSpPr>
        <p:spPr>
          <a:xfrm>
            <a:off x="5244661" y="1547467"/>
            <a:ext cx="1002820" cy="104306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B14882C-B8EC-0F14-2FF3-64EC27FB84EF}"/>
              </a:ext>
            </a:extLst>
          </p:cNvPr>
          <p:cNvSpPr/>
          <p:nvPr/>
        </p:nvSpPr>
        <p:spPr>
          <a:xfrm>
            <a:off x="6694939" y="1632466"/>
            <a:ext cx="596267" cy="620196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3193B9-23CC-8314-9DD8-5AFAB5EC6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225" y="3233102"/>
            <a:ext cx="5965652" cy="27064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795730-6626-AC17-01D6-406350785759}"/>
              </a:ext>
            </a:extLst>
          </p:cNvPr>
          <p:cNvSpPr txBox="1"/>
          <p:nvPr/>
        </p:nvSpPr>
        <p:spPr>
          <a:xfrm>
            <a:off x="911566" y="6041261"/>
            <a:ext cx="6379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Yilmaz, T., </a:t>
            </a:r>
            <a:r>
              <a:rPr lang="en-US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Özarslan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Ö., </a:t>
            </a:r>
            <a:r>
              <a:rPr lang="en-US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Yildiz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</a:t>
            </a:r>
            <a:r>
              <a:rPr lang="en-US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Kuyulu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US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Ekinci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E., &amp; </a:t>
            </a:r>
            <a:r>
              <a:rPr lang="en-US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Güngör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(1998). Effects of nonreactive resins on the properties of a UV‐curable </a:t>
            </a:r>
            <a:r>
              <a:rPr lang="en-US" altLang="ko-KR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methacrylated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urethane resin. </a:t>
            </a:r>
            <a:r>
              <a:rPr lang="en-US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applied polymer science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69</a:t>
            </a:r>
            <a:r>
              <a:rPr lang="en-US" altLang="ko-KR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(9), 1837-1845.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1997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6" descr="2-Isocyanatoethyl methacrylate BHT = 0.1 inhibitor, 98 30674-80-7">
            <a:extLst>
              <a:ext uri="{FF2B5EF4-FFF2-40B4-BE49-F238E27FC236}">
                <a16:creationId xmlns:a16="http://schemas.microsoft.com/office/drawing/2014/main" id="{079B71D2-34F6-F3F7-BBEF-DCE48C1F0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65739" y="4784724"/>
            <a:ext cx="1043064" cy="48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6" descr="2-Isocyanatoethyl methacrylate BHT = 0.1 inhibitor, 98 30674-80-7">
            <a:extLst>
              <a:ext uri="{FF2B5EF4-FFF2-40B4-BE49-F238E27FC236}">
                <a16:creationId xmlns:a16="http://schemas.microsoft.com/office/drawing/2014/main" id="{A64D9E1F-C913-98C4-03B1-FF85CD7D0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36364" y="4784723"/>
            <a:ext cx="1043064" cy="48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C2212D-D170-4BE8-81BA-0CD471204D64}"/>
              </a:ext>
            </a:extLst>
          </p:cNvPr>
          <p:cNvSpPr txBox="1"/>
          <p:nvPr/>
        </p:nvSpPr>
        <p:spPr>
          <a:xfrm>
            <a:off x="0" y="57150"/>
            <a:ext cx="876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Poly(urethane) arylate copolymer (reaction 1)</a:t>
            </a:r>
            <a:endParaRPr lang="ko-KR" altLang="en-US" sz="2800" b="1" baseline="-25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93537-42C0-4736-88F3-1036A8B82D9E}"/>
              </a:ext>
            </a:extLst>
          </p:cNvPr>
          <p:cNvSpPr txBox="1"/>
          <p:nvPr/>
        </p:nvSpPr>
        <p:spPr>
          <a:xfrm>
            <a:off x="122760" y="743338"/>
            <a:ext cx="7900384" cy="393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Materials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: </a:t>
            </a:r>
            <a:r>
              <a:rPr lang="en-US" altLang="ko-KR" sz="1200" b="0" i="0" dirty="0">
                <a:effectLst/>
                <a:latin typeface="+mn-ea"/>
              </a:rPr>
              <a:t>Methylene diphenyl diisocyanate, diol, catalyst, </a:t>
            </a:r>
            <a:r>
              <a:rPr lang="en-US" altLang="ko-KR" sz="1200" b="0" i="0" dirty="0" err="1">
                <a:effectLst/>
                <a:latin typeface="+mn-ea"/>
              </a:rPr>
              <a:t>isocyanatoethyl</a:t>
            </a:r>
            <a:r>
              <a:rPr lang="en-US" altLang="ko-KR" sz="1200" b="0" i="0" dirty="0">
                <a:effectLst/>
                <a:latin typeface="+mn-ea"/>
              </a:rPr>
              <a:t> methacrylate, ethyl acrylate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Poly(urethane) polymerization process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- </a:t>
            </a: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Isocynate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–OH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의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결합으로 중합이 이루어짐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+mn-ea"/>
                <a:sym typeface="Wingdings" panose="05000000000000000000" pitchFamily="2" charset="2"/>
              </a:rPr>
              <a:t>Isocyanatoethyl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methacrylate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- Methacrylate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isocyanate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가 공존하는 분자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- PU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와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ethyl acrylate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의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crosslinker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로 사용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1030" name="Picture 6" descr="2-Isocyanatoethyl methacrylate BHT = 0.1 inhibitor, 98 30674-80-7">
            <a:extLst>
              <a:ext uri="{FF2B5EF4-FFF2-40B4-BE49-F238E27FC236}">
                <a16:creationId xmlns:a16="http://schemas.microsoft.com/office/drawing/2014/main" id="{E972A048-4259-69ED-4D39-40396589A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76" y="4733487"/>
            <a:ext cx="2008296" cy="9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lyurethane - Wikipedia">
            <a:extLst>
              <a:ext uri="{FF2B5EF4-FFF2-40B4-BE49-F238E27FC236}">
                <a16:creationId xmlns:a16="http://schemas.microsoft.com/office/drawing/2014/main" id="{AB5EBC93-7676-41F9-49A3-AABDD974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8" y="1594177"/>
            <a:ext cx="4678236" cy="161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7DC474C-0CBA-E878-323B-269D2DD62212}"/>
              </a:ext>
            </a:extLst>
          </p:cNvPr>
          <p:cNvSpPr/>
          <p:nvPr/>
        </p:nvSpPr>
        <p:spPr>
          <a:xfrm>
            <a:off x="846276" y="4677941"/>
            <a:ext cx="1043065" cy="1043065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B14882C-B8EC-0F14-2FF3-64EC27FB84EF}"/>
              </a:ext>
            </a:extLst>
          </p:cNvPr>
          <p:cNvSpPr/>
          <p:nvPr/>
        </p:nvSpPr>
        <p:spPr>
          <a:xfrm>
            <a:off x="2312871" y="4762940"/>
            <a:ext cx="620196" cy="620196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E83671-E087-317F-D17A-91628CA0F13B}"/>
              </a:ext>
            </a:extLst>
          </p:cNvPr>
          <p:cNvSpPr/>
          <p:nvPr/>
        </p:nvSpPr>
        <p:spPr>
          <a:xfrm>
            <a:off x="5916570" y="1658437"/>
            <a:ext cx="882869" cy="346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F5BEDF3-A8DD-7D39-0AC4-E379B31C477B}"/>
              </a:ext>
            </a:extLst>
          </p:cNvPr>
          <p:cNvSpPr/>
          <p:nvPr/>
        </p:nvSpPr>
        <p:spPr>
          <a:xfrm>
            <a:off x="5916569" y="2249432"/>
            <a:ext cx="882869" cy="2732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각형 15">
            <a:extLst>
              <a:ext uri="{FF2B5EF4-FFF2-40B4-BE49-F238E27FC236}">
                <a16:creationId xmlns:a16="http://schemas.microsoft.com/office/drawing/2014/main" id="{7471972D-235C-18D0-F936-1820527DAA46}"/>
              </a:ext>
            </a:extLst>
          </p:cNvPr>
          <p:cNvSpPr/>
          <p:nvPr/>
        </p:nvSpPr>
        <p:spPr>
          <a:xfrm>
            <a:off x="5845625" y="2746957"/>
            <a:ext cx="998483" cy="346842"/>
          </a:xfrm>
          <a:prstGeom prst="pent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9A7B3-01F6-3F36-8046-A8578F51BC69}"/>
              </a:ext>
            </a:extLst>
          </p:cNvPr>
          <p:cNvSpPr txBox="1"/>
          <p:nvPr/>
        </p:nvSpPr>
        <p:spPr>
          <a:xfrm>
            <a:off x="6844108" y="1624881"/>
            <a:ext cx="1713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diisocyanate</a:t>
            </a:r>
          </a:p>
          <a:p>
            <a:endParaRPr lang="en-US" altLang="ko-KR" dirty="0"/>
          </a:p>
          <a:p>
            <a:r>
              <a:rPr lang="en-US" altLang="ko-KR" dirty="0"/>
              <a:t>: diol</a:t>
            </a:r>
          </a:p>
          <a:p>
            <a:endParaRPr lang="en-US" altLang="ko-KR" dirty="0"/>
          </a:p>
          <a:p>
            <a:r>
              <a:rPr lang="en-US" altLang="ko-KR" dirty="0"/>
              <a:t>: ethyl acrylate</a:t>
            </a:r>
          </a:p>
          <a:p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E43FFD-F6DC-82DC-7D8B-704043A1A560}"/>
              </a:ext>
            </a:extLst>
          </p:cNvPr>
          <p:cNvSpPr/>
          <p:nvPr/>
        </p:nvSpPr>
        <p:spPr>
          <a:xfrm>
            <a:off x="4572001" y="4250634"/>
            <a:ext cx="441434" cy="268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E254DA8-9D78-8DBD-C654-28E8FDA7EABC}"/>
              </a:ext>
            </a:extLst>
          </p:cNvPr>
          <p:cNvSpPr/>
          <p:nvPr/>
        </p:nvSpPr>
        <p:spPr>
          <a:xfrm>
            <a:off x="5013435" y="4242784"/>
            <a:ext cx="441434" cy="2732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7C85A4-E47C-9577-F86F-0898C447944B}"/>
              </a:ext>
            </a:extLst>
          </p:cNvPr>
          <p:cNvSpPr/>
          <p:nvPr/>
        </p:nvSpPr>
        <p:spPr>
          <a:xfrm>
            <a:off x="5475135" y="4250634"/>
            <a:ext cx="441434" cy="268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C6EDEAE-999E-FF06-FF58-20CEF59C5DB6}"/>
              </a:ext>
            </a:extLst>
          </p:cNvPr>
          <p:cNvSpPr/>
          <p:nvPr/>
        </p:nvSpPr>
        <p:spPr>
          <a:xfrm>
            <a:off x="5916569" y="4242784"/>
            <a:ext cx="441434" cy="2732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7177DDE-6AF9-4B88-3BEE-90DC40F35824}"/>
              </a:ext>
            </a:extLst>
          </p:cNvPr>
          <p:cNvSpPr/>
          <p:nvPr/>
        </p:nvSpPr>
        <p:spPr>
          <a:xfrm>
            <a:off x="6358003" y="4250634"/>
            <a:ext cx="441434" cy="268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B2ABEC5-47D5-279A-3B1A-9C45F67A1870}"/>
              </a:ext>
            </a:extLst>
          </p:cNvPr>
          <p:cNvSpPr/>
          <p:nvPr/>
        </p:nvSpPr>
        <p:spPr>
          <a:xfrm>
            <a:off x="6799437" y="4242784"/>
            <a:ext cx="441434" cy="2732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F34246-775F-9103-25D6-9EB78F38344E}"/>
              </a:ext>
            </a:extLst>
          </p:cNvPr>
          <p:cNvSpPr/>
          <p:nvPr/>
        </p:nvSpPr>
        <p:spPr>
          <a:xfrm>
            <a:off x="7240871" y="4250634"/>
            <a:ext cx="441434" cy="268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753711C-7D05-1EBD-3AA7-37C6AB1291B2}"/>
              </a:ext>
            </a:extLst>
          </p:cNvPr>
          <p:cNvSpPr/>
          <p:nvPr/>
        </p:nvSpPr>
        <p:spPr>
          <a:xfrm>
            <a:off x="7682305" y="4242784"/>
            <a:ext cx="441434" cy="2732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각형 26">
            <a:extLst>
              <a:ext uri="{FF2B5EF4-FFF2-40B4-BE49-F238E27FC236}">
                <a16:creationId xmlns:a16="http://schemas.microsoft.com/office/drawing/2014/main" id="{84EE750F-DAE7-DF70-724D-4807919DF79F}"/>
              </a:ext>
            </a:extLst>
          </p:cNvPr>
          <p:cNvSpPr/>
          <p:nvPr/>
        </p:nvSpPr>
        <p:spPr>
          <a:xfrm>
            <a:off x="4568618" y="5528780"/>
            <a:ext cx="441434" cy="346842"/>
          </a:xfrm>
          <a:prstGeom prst="pent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각형 27">
            <a:extLst>
              <a:ext uri="{FF2B5EF4-FFF2-40B4-BE49-F238E27FC236}">
                <a16:creationId xmlns:a16="http://schemas.microsoft.com/office/drawing/2014/main" id="{BBD189D6-5722-D9E2-CDB5-916C09DFFFF6}"/>
              </a:ext>
            </a:extLst>
          </p:cNvPr>
          <p:cNvSpPr/>
          <p:nvPr/>
        </p:nvSpPr>
        <p:spPr>
          <a:xfrm>
            <a:off x="5010052" y="5528780"/>
            <a:ext cx="441434" cy="346842"/>
          </a:xfrm>
          <a:prstGeom prst="pent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각형 28">
            <a:extLst>
              <a:ext uri="{FF2B5EF4-FFF2-40B4-BE49-F238E27FC236}">
                <a16:creationId xmlns:a16="http://schemas.microsoft.com/office/drawing/2014/main" id="{4163F6D6-D48B-521D-DBDB-8F9188E311CB}"/>
              </a:ext>
            </a:extLst>
          </p:cNvPr>
          <p:cNvSpPr/>
          <p:nvPr/>
        </p:nvSpPr>
        <p:spPr>
          <a:xfrm>
            <a:off x="5451486" y="5528780"/>
            <a:ext cx="441434" cy="346842"/>
          </a:xfrm>
          <a:prstGeom prst="pent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15995026-824B-32CB-2596-6A5BF53E1233}"/>
              </a:ext>
            </a:extLst>
          </p:cNvPr>
          <p:cNvSpPr/>
          <p:nvPr/>
        </p:nvSpPr>
        <p:spPr>
          <a:xfrm>
            <a:off x="5913186" y="5528780"/>
            <a:ext cx="441434" cy="346842"/>
          </a:xfrm>
          <a:prstGeom prst="pent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각형 30">
            <a:extLst>
              <a:ext uri="{FF2B5EF4-FFF2-40B4-BE49-F238E27FC236}">
                <a16:creationId xmlns:a16="http://schemas.microsoft.com/office/drawing/2014/main" id="{B2515A02-1819-7964-4CE2-8A0D32B6FB81}"/>
              </a:ext>
            </a:extLst>
          </p:cNvPr>
          <p:cNvSpPr/>
          <p:nvPr/>
        </p:nvSpPr>
        <p:spPr>
          <a:xfrm>
            <a:off x="6334354" y="5528780"/>
            <a:ext cx="441434" cy="346842"/>
          </a:xfrm>
          <a:prstGeom prst="pent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오각형 1023">
            <a:extLst>
              <a:ext uri="{FF2B5EF4-FFF2-40B4-BE49-F238E27FC236}">
                <a16:creationId xmlns:a16="http://schemas.microsoft.com/office/drawing/2014/main" id="{24F4D3E2-558F-A70A-39CF-B85D2A014B8B}"/>
              </a:ext>
            </a:extLst>
          </p:cNvPr>
          <p:cNvSpPr/>
          <p:nvPr/>
        </p:nvSpPr>
        <p:spPr>
          <a:xfrm>
            <a:off x="6796054" y="5528780"/>
            <a:ext cx="441434" cy="346842"/>
          </a:xfrm>
          <a:prstGeom prst="pent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오각형 1024">
            <a:extLst>
              <a:ext uri="{FF2B5EF4-FFF2-40B4-BE49-F238E27FC236}">
                <a16:creationId xmlns:a16="http://schemas.microsoft.com/office/drawing/2014/main" id="{E2C0429A-2AFB-64D3-7F1A-F1F36F2B9F16}"/>
              </a:ext>
            </a:extLst>
          </p:cNvPr>
          <p:cNvSpPr/>
          <p:nvPr/>
        </p:nvSpPr>
        <p:spPr>
          <a:xfrm>
            <a:off x="7257754" y="5528780"/>
            <a:ext cx="441434" cy="346842"/>
          </a:xfrm>
          <a:prstGeom prst="pent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오각형 1026">
            <a:extLst>
              <a:ext uri="{FF2B5EF4-FFF2-40B4-BE49-F238E27FC236}">
                <a16:creationId xmlns:a16="http://schemas.microsoft.com/office/drawing/2014/main" id="{AFA57957-0934-F991-FA72-C553811689D1}"/>
              </a:ext>
            </a:extLst>
          </p:cNvPr>
          <p:cNvSpPr/>
          <p:nvPr/>
        </p:nvSpPr>
        <p:spPr>
          <a:xfrm>
            <a:off x="7697318" y="5528780"/>
            <a:ext cx="441434" cy="346842"/>
          </a:xfrm>
          <a:prstGeom prst="pentag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71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2212D-D170-4BE8-81BA-0CD471204D64}"/>
              </a:ext>
            </a:extLst>
          </p:cNvPr>
          <p:cNvSpPr txBox="1"/>
          <p:nvPr/>
        </p:nvSpPr>
        <p:spPr>
          <a:xfrm>
            <a:off x="0" y="57150"/>
            <a:ext cx="876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Poly(urethane) arylate copolymer (reaction 2)</a:t>
            </a:r>
            <a:endParaRPr lang="ko-KR" altLang="en-US" sz="2800" b="1" baseline="-25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93537-42C0-4736-88F3-1036A8B82D9E}"/>
              </a:ext>
            </a:extLst>
          </p:cNvPr>
          <p:cNvSpPr txBox="1"/>
          <p:nvPr/>
        </p:nvSpPr>
        <p:spPr>
          <a:xfrm>
            <a:off x="0" y="608212"/>
            <a:ext cx="7900384" cy="33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Materials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: </a:t>
            </a:r>
            <a:r>
              <a:rPr lang="en-US" altLang="ko-KR" sz="1200" b="0" i="0" dirty="0">
                <a:effectLst/>
                <a:latin typeface="+mn-ea"/>
              </a:rPr>
              <a:t>Methylene diphenyl diisocyanate, (</a:t>
            </a:r>
            <a:r>
              <a:rPr lang="en-US" altLang="ko-KR" sz="1200" b="0" i="0" dirty="0" err="1">
                <a:effectLst/>
                <a:latin typeface="+mn-ea"/>
              </a:rPr>
              <a:t>fluoro</a:t>
            </a:r>
            <a:r>
              <a:rPr lang="en-US" altLang="ko-KR" sz="1200" b="0" i="0" dirty="0">
                <a:effectLst/>
                <a:latin typeface="+mn-ea"/>
              </a:rPr>
              <a:t>)diol, catalyst, </a:t>
            </a:r>
            <a:r>
              <a:rPr lang="en-US" altLang="ko-KR" sz="1200" b="0" i="0" dirty="0" err="1">
                <a:effectLst/>
                <a:latin typeface="+mn-ea"/>
              </a:rPr>
              <a:t>isocyanatoethyl</a:t>
            </a:r>
            <a:r>
              <a:rPr lang="en-US" altLang="ko-KR" sz="1200" b="0" i="0" dirty="0">
                <a:effectLst/>
                <a:latin typeface="+mn-ea"/>
              </a:rPr>
              <a:t> methacrylate, ethyl acrylate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Poly(urethane) polymerization process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일반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diol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대신에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F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가 중간에 달려있는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diol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을 사용하여 우레탄 중합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그러나 이미 연구된 바가 있음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)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-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여기에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앞의 방법과 동일하게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crosslinking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진행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1032" name="Picture 8" descr="Polyurethane - Wikipedia">
            <a:extLst>
              <a:ext uri="{FF2B5EF4-FFF2-40B4-BE49-F238E27FC236}">
                <a16:creationId xmlns:a16="http://schemas.microsoft.com/office/drawing/2014/main" id="{AB5EBC93-7676-41F9-49A3-AABDD9747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47" y="1492817"/>
            <a:ext cx="4678236" cy="161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90177-96-1 | 1H,1H,8H,8H-Perfluorooctane-1,8-diol - Fluoropharm">
            <a:extLst>
              <a:ext uri="{FF2B5EF4-FFF2-40B4-BE49-F238E27FC236}">
                <a16:creationId xmlns:a16="http://schemas.microsoft.com/office/drawing/2014/main" id="{57675384-C0B5-186E-1E4D-D2016E20C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7" r="3678" b="25821"/>
          <a:stretch/>
        </p:blipFill>
        <p:spPr bwMode="auto">
          <a:xfrm>
            <a:off x="5883910" y="1666240"/>
            <a:ext cx="2924892" cy="92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A49E6D-FCF5-BECB-974E-4EFD43F1AD50}"/>
              </a:ext>
            </a:extLst>
          </p:cNvPr>
          <p:cNvSpPr txBox="1"/>
          <p:nvPr/>
        </p:nvSpPr>
        <p:spPr>
          <a:xfrm>
            <a:off x="6096236" y="2638352"/>
            <a:ext cx="277942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900" b="0" i="0" dirty="0">
                <a:solidFill>
                  <a:srgbClr val="1A1A1A"/>
                </a:solidFill>
                <a:effectLst/>
                <a:latin typeface="Verdana" panose="020B0604030504040204" pitchFamily="34" charset="0"/>
              </a:rPr>
              <a:t>Ex) 1H,1H,8H,8H-Perfluorooctane-1,8-diol</a:t>
            </a:r>
          </a:p>
        </p:txBody>
      </p:sp>
      <p:pic>
        <p:nvPicPr>
          <p:cNvPr id="2052" name="Picture 4" descr="Molecules 21 00904 sch001 550">
            <a:extLst>
              <a:ext uri="{FF2B5EF4-FFF2-40B4-BE49-F238E27FC236}">
                <a16:creationId xmlns:a16="http://schemas.microsoft.com/office/drawing/2014/main" id="{392BC390-84E8-DEE2-464C-1A403B4D0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3" y="3697193"/>
            <a:ext cx="3143567" cy="316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7DB376-8D70-987F-0E11-442B8D8CC746}"/>
              </a:ext>
            </a:extLst>
          </p:cNvPr>
          <p:cNvSpPr txBox="1"/>
          <p:nvPr/>
        </p:nvSpPr>
        <p:spPr>
          <a:xfrm>
            <a:off x="3251200" y="6442502"/>
            <a:ext cx="463296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latin typeface="+mn-ea"/>
              </a:rPr>
              <a:t>Smirnova, O.,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+mn-ea"/>
              </a:rPr>
              <a:t>Glazkov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n-ea"/>
              </a:rPr>
              <a:t>, A.,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+mn-ea"/>
              </a:rPr>
              <a:t>Yarosh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n-ea"/>
              </a:rPr>
              <a:t>, A., &amp; Sakharov, A. (2016). Fluorinated polyurethanes, synthesis and properties.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+mn-ea"/>
              </a:rPr>
              <a:t>Molecules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n-ea"/>
              </a:rPr>
              <a:t>,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+mn-ea"/>
              </a:rPr>
              <a:t>21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+mn-ea"/>
              </a:rPr>
              <a:t>(7), 904.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14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0F78BF-8167-C352-11B5-17CF4BA45C21}"/>
              </a:ext>
            </a:extLst>
          </p:cNvPr>
          <p:cNvSpPr txBox="1"/>
          <p:nvPr/>
        </p:nvSpPr>
        <p:spPr>
          <a:xfrm>
            <a:off x="0" y="57150"/>
            <a:ext cx="8763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Photo-</a:t>
            </a:r>
            <a:r>
              <a:rPr lang="en-US" altLang="ko-KR" sz="2800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crosslinkable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PCL</a:t>
            </a:r>
            <a:endParaRPr lang="ko-KR" altLang="en-US" sz="2800" b="1" baseline="-25000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3BC3D-4BB4-C4F4-7227-F28E7F9132CD}"/>
              </a:ext>
            </a:extLst>
          </p:cNvPr>
          <p:cNvSpPr txBox="1"/>
          <p:nvPr/>
        </p:nvSpPr>
        <p:spPr>
          <a:xfrm>
            <a:off x="0" y="718246"/>
            <a:ext cx="8457585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PCL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을 먼저 중합한 후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(post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polymerization)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양 끝에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allyl isocyanate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를 달아서 광중합이 가능하게 함</a:t>
            </a:r>
            <a:br>
              <a:rPr lang="en-US" altLang="ko-KR" sz="12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논문에서는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allyl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을 사용하였으나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acrylate 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또한 광중합이 가능하므로 다양한 변형이 가능할 것으로 예상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 광중합 뿐만 아니라 열을 사용한 중합도 가능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그러나 반응 </a:t>
            </a:r>
            <a:r>
              <a:rPr lang="en-US" altLang="ko-KR" sz="1200" dirty="0">
                <a:latin typeface="+mn-ea"/>
                <a:sym typeface="Wingdings" panose="05000000000000000000" pitchFamily="2" charset="2"/>
              </a:rPr>
              <a:t>site</a:t>
            </a:r>
            <a:r>
              <a:rPr lang="ko-KR" altLang="en-US" sz="1200" dirty="0">
                <a:latin typeface="+mn-ea"/>
                <a:sym typeface="Wingdings" panose="05000000000000000000" pitchFamily="2" charset="2"/>
              </a:rPr>
              <a:t>가 적다는 게 단점</a:t>
            </a:r>
            <a:endParaRPr lang="en-US" altLang="ko-KR" sz="1200" dirty="0"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E8A95A-951D-45D5-A318-EDF23F9D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38" y="4470758"/>
            <a:ext cx="5369668" cy="17620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FEE98A-26CD-414C-BFBE-0CF4580EF68F}"/>
              </a:ext>
            </a:extLst>
          </p:cNvPr>
          <p:cNvPicPr/>
          <p:nvPr/>
        </p:nvPicPr>
        <p:blipFill rotWithShape="1">
          <a:blip r:embed="rId3"/>
          <a:srcRect r="288"/>
          <a:stretch/>
        </p:blipFill>
        <p:spPr bwMode="auto">
          <a:xfrm>
            <a:off x="333172" y="2387242"/>
            <a:ext cx="5715000" cy="19456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6907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18648</TotalTime>
  <Words>335</Words>
  <Application>Microsoft Office PowerPoint</Application>
  <PresentationFormat>화면 슬라이드 쇼(4:3)</PresentationFormat>
  <Paragraphs>28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Times New Roman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585</cp:revision>
  <dcterms:created xsi:type="dcterms:W3CDTF">2022-09-14T04:48:29Z</dcterms:created>
  <dcterms:modified xsi:type="dcterms:W3CDTF">2023-05-04T08:21:33Z</dcterms:modified>
</cp:coreProperties>
</file>