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</p:sldMasterIdLst>
  <p:notesMasterIdLst>
    <p:notesMasterId r:id="rId23"/>
  </p:notesMasterIdLst>
  <p:sldIdLst>
    <p:sldId id="256" r:id="rId4"/>
    <p:sldId id="262" r:id="rId5"/>
    <p:sldId id="271" r:id="rId6"/>
    <p:sldId id="258" r:id="rId7"/>
    <p:sldId id="267" r:id="rId8"/>
    <p:sldId id="275" r:id="rId9"/>
    <p:sldId id="260" r:id="rId10"/>
    <p:sldId id="269" r:id="rId11"/>
    <p:sldId id="279" r:id="rId12"/>
    <p:sldId id="283" r:id="rId13"/>
    <p:sldId id="284" r:id="rId14"/>
    <p:sldId id="282" r:id="rId15"/>
    <p:sldId id="287" r:id="rId16"/>
    <p:sldId id="278" r:id="rId17"/>
    <p:sldId id="288" r:id="rId18"/>
    <p:sldId id="289" r:id="rId19"/>
    <p:sldId id="285" r:id="rId20"/>
    <p:sldId id="290" r:id="rId21"/>
    <p:sldId id="259" r:id="rId22"/>
  </p:sldIdLst>
  <p:sldSz cx="1188085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250"/>
    <a:srgbClr val="EDE88B"/>
    <a:srgbClr val="CAA3DA"/>
    <a:srgbClr val="7F5C8E"/>
    <a:srgbClr val="E18B8B"/>
    <a:srgbClr val="64C4B4"/>
    <a:srgbClr val="EFC1C1"/>
    <a:srgbClr val="8DFFEC"/>
    <a:srgbClr val="6C5858"/>
    <a:srgbClr val="319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8" y="-90"/>
      </p:cViewPr>
      <p:guideLst>
        <p:guide orient="horz" pos="2160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03980-2679-46F7-A9D5-1F4B5BD657AA}" type="datetimeFigureOut">
              <a:rPr lang="ko-KR" altLang="en-US" smtClean="0"/>
              <a:pPr/>
              <a:t>2020-07-05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1F52F-4E2D-462D-8DFD-4738BB55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3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1F52F-4E2D-462D-8DFD-4738BB55222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98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1064" y="2130427"/>
            <a:ext cx="10098723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2129" y="3886200"/>
            <a:ext cx="831659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 smtClean="0"/>
              <a:pPr/>
              <a:t>2020-07-05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9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 smtClean="0"/>
              <a:pPr/>
              <a:t>2020-07-05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5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175042" y="274640"/>
            <a:ext cx="315791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1300" y="274640"/>
            <a:ext cx="9275727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 smtClean="0"/>
              <a:pPr/>
              <a:t>2020-07-05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45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1064" y="2130427"/>
            <a:ext cx="10098723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2129" y="3886200"/>
            <a:ext cx="831659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35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56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8505" y="4406902"/>
            <a:ext cx="1009872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38505" y="2906713"/>
            <a:ext cx="1009872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22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1301" y="1600202"/>
            <a:ext cx="621681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116135" y="1600202"/>
            <a:ext cx="621681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9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4044" y="274638"/>
            <a:ext cx="1069276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94043" y="1535113"/>
            <a:ext cx="5249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4043" y="2174875"/>
            <a:ext cx="52494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35308" y="1535113"/>
            <a:ext cx="52515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035308" y="2174875"/>
            <a:ext cx="52515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24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27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9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4043" y="273050"/>
            <a:ext cx="39087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5083" y="273052"/>
            <a:ext cx="664172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4043" y="1435102"/>
            <a:ext cx="39087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3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 smtClean="0"/>
              <a:pPr/>
              <a:t>2020-07-05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008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8730" y="4800600"/>
            <a:ext cx="71285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28730" y="612775"/>
            <a:ext cx="71285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28730" y="5367338"/>
            <a:ext cx="71285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19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73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175042" y="274640"/>
            <a:ext cx="315791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1300" y="274640"/>
            <a:ext cx="9275727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30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1064" y="2130427"/>
            <a:ext cx="10098723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2129" y="3886200"/>
            <a:ext cx="831659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05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08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8505" y="4406902"/>
            <a:ext cx="1009872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38505" y="2906713"/>
            <a:ext cx="1009872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553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1301" y="1600202"/>
            <a:ext cx="621681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116135" y="1600202"/>
            <a:ext cx="621681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030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4044" y="274638"/>
            <a:ext cx="1069276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94043" y="1535113"/>
            <a:ext cx="5249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4043" y="2174875"/>
            <a:ext cx="52494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35308" y="1535113"/>
            <a:ext cx="52515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035308" y="2174875"/>
            <a:ext cx="52515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0368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12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39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8505" y="4406902"/>
            <a:ext cx="1009872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38505" y="2906713"/>
            <a:ext cx="1009872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 smtClean="0"/>
              <a:pPr/>
              <a:t>2020-07-05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776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4043" y="273050"/>
            <a:ext cx="39087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5083" y="273052"/>
            <a:ext cx="664172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4043" y="1435102"/>
            <a:ext cx="39087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033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8730" y="4800600"/>
            <a:ext cx="71285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28730" y="612775"/>
            <a:ext cx="71285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28730" y="5367338"/>
            <a:ext cx="71285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929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36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175042" y="274640"/>
            <a:ext cx="3157913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1300" y="274640"/>
            <a:ext cx="9275727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0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1301" y="1600202"/>
            <a:ext cx="621681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116135" y="1600202"/>
            <a:ext cx="621681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 smtClean="0"/>
              <a:pPr/>
              <a:t>2020-07-05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6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4044" y="274638"/>
            <a:ext cx="1069276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94043" y="1535113"/>
            <a:ext cx="5249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4043" y="2174875"/>
            <a:ext cx="52494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35308" y="1535113"/>
            <a:ext cx="52515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035308" y="2174875"/>
            <a:ext cx="52515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 smtClean="0"/>
              <a:pPr/>
              <a:t>2020-07-05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3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 smtClean="0"/>
              <a:pPr/>
              <a:t>2020-07-05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0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 smtClean="0"/>
              <a:pPr/>
              <a:t>2020-07-05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4043" y="273050"/>
            <a:ext cx="39087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5083" y="273052"/>
            <a:ext cx="664172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4043" y="1435102"/>
            <a:ext cx="39087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 smtClean="0"/>
              <a:pPr/>
              <a:t>2020-07-05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5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8730" y="4800600"/>
            <a:ext cx="71285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28730" y="612775"/>
            <a:ext cx="71285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28730" y="5367338"/>
            <a:ext cx="71285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2D3-E59D-40D5-A3FA-89506FC34BCA}" type="datetimeFigureOut">
              <a:rPr lang="ko-KR" altLang="en-US" smtClean="0"/>
              <a:pPr/>
              <a:t>2020-07-05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B585-3285-4F83-9BBD-74D2BB9633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0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94044" y="274638"/>
            <a:ext cx="106927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94044" y="1600202"/>
            <a:ext cx="106927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94044" y="6356352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B2D3-E59D-40D5-A3FA-89506FC34BCA}" type="datetimeFigureOut">
              <a:rPr lang="ko-KR" altLang="en-US" smtClean="0"/>
              <a:pPr/>
              <a:t>2020-07-05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59290" y="6356352"/>
            <a:ext cx="3762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14610" y="6356352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0B585-3285-4F83-9BBD-74D2BB9633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94044" y="274638"/>
            <a:ext cx="106927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94044" y="1600202"/>
            <a:ext cx="106927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94044" y="6356352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59290" y="6356352"/>
            <a:ext cx="3762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14610" y="6356352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5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94044" y="274638"/>
            <a:ext cx="1069276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94044" y="1600202"/>
            <a:ext cx="1069276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94044" y="6356352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B2D3-E59D-40D5-A3FA-89506FC34BC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59290" y="6356352"/>
            <a:ext cx="3762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14610" y="6356352"/>
            <a:ext cx="2772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0B585-3285-4F83-9BBD-74D2BB96339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6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2700000" flipH="1" flipV="1">
            <a:off x="8344418" y="-1420931"/>
            <a:ext cx="3707540" cy="1956821"/>
          </a:xfrm>
          <a:prstGeom prst="rect">
            <a:avLst/>
          </a:prstGeom>
          <a:solidFill>
            <a:srgbClr val="EC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2700000">
            <a:off x="10898355" y="1376378"/>
            <a:ext cx="4375214" cy="2022129"/>
          </a:xfrm>
          <a:prstGeom prst="rect">
            <a:avLst/>
          </a:prstGeom>
          <a:solidFill>
            <a:srgbClr val="F1D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1029718" y="3039119"/>
            <a:ext cx="6618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rgbClr val="ECC345"/>
                </a:solidFill>
                <a:latin typeface="+mj-ea"/>
                <a:ea typeface="+mj-ea"/>
                <a:cs typeface="Times New Roman" panose="02020603050405020304" pitchFamily="18" charset="0"/>
              </a:rPr>
              <a:t>카페 </a:t>
            </a:r>
            <a:r>
              <a:rPr lang="en-US" altLang="ko-KR" sz="6000" b="1" dirty="0" smtClean="0">
                <a:solidFill>
                  <a:srgbClr val="ECC345"/>
                </a:solidFill>
                <a:latin typeface="+mj-ea"/>
                <a:ea typeface="+mj-ea"/>
                <a:cs typeface="Times New Roman" panose="02020603050405020304" pitchFamily="18" charset="0"/>
              </a:rPr>
              <a:t>POS </a:t>
            </a:r>
            <a:r>
              <a:rPr lang="ko-KR" altLang="en-US" sz="6000" b="1" dirty="0" smtClean="0">
                <a:solidFill>
                  <a:srgbClr val="ECC345"/>
                </a:solidFill>
                <a:latin typeface="+mj-ea"/>
                <a:ea typeface="+mj-ea"/>
                <a:cs typeface="Times New Roman" panose="02020603050405020304" pitchFamily="18" charset="0"/>
              </a:rPr>
              <a:t>구현</a:t>
            </a:r>
            <a:endParaRPr lang="en-US" altLang="zh-CN" sz="6000" b="1" dirty="0" smtClean="0">
              <a:solidFill>
                <a:srgbClr val="ECC345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 rot="2700000" flipH="1" flipV="1">
            <a:off x="9055099" y="2540369"/>
            <a:ext cx="4270537" cy="3042777"/>
          </a:xfrm>
          <a:prstGeom prst="rect">
            <a:avLst/>
          </a:prstGeom>
          <a:solidFill>
            <a:srgbClr val="7F5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2700000">
            <a:off x="4895438" y="-912312"/>
            <a:ext cx="5683329" cy="3045590"/>
          </a:xfrm>
          <a:prstGeom prst="rect">
            <a:avLst/>
          </a:prstGeom>
          <a:solidFill>
            <a:srgbClr val="56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956649" y="5429007"/>
            <a:ext cx="194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오혜빈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652393" y="-243408"/>
            <a:ext cx="3522103" cy="3456384"/>
          </a:xfrm>
          <a:prstGeom prst="line">
            <a:avLst/>
          </a:prstGeom>
          <a:ln w="101600">
            <a:solidFill>
              <a:schemeClr val="bg2">
                <a:lumMod val="25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12700" dir="17940000" sx="95000" sy="95000" algn="ctr" rotWithShape="0">
              <a:srgbClr val="000000">
                <a:alpha val="69000"/>
              </a:srgbClr>
            </a:outerShdw>
            <a:reflection stA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8661490" y="-99392"/>
            <a:ext cx="3831663" cy="3802890"/>
          </a:xfrm>
          <a:prstGeom prst="line">
            <a:avLst/>
          </a:prstGeom>
          <a:ln w="101600">
            <a:solidFill>
              <a:schemeClr val="bg2">
                <a:lumMod val="25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12700" dir="17940000" sx="95000" sy="95000" algn="ctr" rotWithShape="0">
              <a:srgbClr val="000000">
                <a:alpha val="69000"/>
              </a:srgbClr>
            </a:outerShdw>
            <a:reflection stA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5" y="1556793"/>
            <a:ext cx="6336704" cy="515179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1880850" cy="1019636"/>
          </a:xfrm>
          <a:prstGeom prst="rect">
            <a:avLst/>
          </a:prstGeom>
          <a:solidFill>
            <a:srgbClr val="56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849" y="404664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0800000" flipH="1" flipV="1">
            <a:off x="829032" y="476672"/>
            <a:ext cx="1080120" cy="1080120"/>
          </a:xfrm>
          <a:prstGeom prst="ellipse">
            <a:avLst/>
          </a:prstGeom>
          <a:solidFill>
            <a:srgbClr val="8DF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01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9021" y="188639"/>
            <a:ext cx="61936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POS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Times New Roman" panose="02020603050405020304" pitchFamily="18" charset="0"/>
              </a:rPr>
              <a:t>– </a:t>
            </a:r>
            <a:r>
              <a:rPr lang="ko-KR" altLang="en-US" sz="4800" b="1" dirty="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Times New Roman" panose="02020603050405020304" pitchFamily="18" charset="0"/>
              </a:rPr>
              <a:t>선택 취소</a:t>
            </a:r>
            <a:endParaRPr lang="zh-CN" altLang="en-US" sz="4800" b="1" dirty="0">
              <a:solidFill>
                <a:schemeClr val="bg1"/>
              </a:solidFill>
              <a:latin typeface="Impact" panose="020B080603090205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60105" y="5733256"/>
            <a:ext cx="856085" cy="792088"/>
          </a:xfrm>
          <a:prstGeom prst="rect">
            <a:avLst/>
          </a:prstGeom>
          <a:noFill/>
          <a:ln>
            <a:solidFill>
              <a:srgbClr val="E1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96209" y="2276872"/>
            <a:ext cx="2555697" cy="616714"/>
          </a:xfrm>
          <a:prstGeom prst="rect">
            <a:avLst/>
          </a:prstGeom>
          <a:noFill/>
          <a:ln>
            <a:solidFill>
              <a:srgbClr val="E1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96209" y="5157192"/>
            <a:ext cx="1439658" cy="432048"/>
          </a:xfrm>
          <a:prstGeom prst="rect">
            <a:avLst/>
          </a:prstGeom>
          <a:noFill/>
          <a:ln>
            <a:solidFill>
              <a:srgbClr val="E1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092553" y="1412776"/>
            <a:ext cx="4536503" cy="5112568"/>
            <a:chOff x="7516337" y="2132856"/>
            <a:chExt cx="3818103" cy="5112568"/>
          </a:xfrm>
        </p:grpSpPr>
        <p:grpSp>
          <p:nvGrpSpPr>
            <p:cNvPr id="10" name="그룹 9"/>
            <p:cNvGrpSpPr/>
            <p:nvPr/>
          </p:nvGrpSpPr>
          <p:grpSpPr>
            <a:xfrm>
              <a:off x="7516337" y="2132856"/>
              <a:ext cx="3818103" cy="5112568"/>
              <a:chOff x="7516337" y="1772816"/>
              <a:chExt cx="3818103" cy="5112568"/>
            </a:xfrm>
          </p:grpSpPr>
          <p:sp>
            <p:nvSpPr>
              <p:cNvPr id="2" name="왼쪽 대괄호 1"/>
              <p:cNvSpPr/>
              <p:nvPr/>
            </p:nvSpPr>
            <p:spPr>
              <a:xfrm>
                <a:off x="7516337" y="1772816"/>
                <a:ext cx="440312" cy="5112568"/>
              </a:xfrm>
              <a:prstGeom prst="leftBracket">
                <a:avLst>
                  <a:gd name="adj" fmla="val 93838"/>
                </a:avLst>
              </a:prstGeom>
              <a:ln w="22225">
                <a:solidFill>
                  <a:srgbClr val="E18B8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왼쪽 대괄호 17"/>
              <p:cNvSpPr/>
              <p:nvPr/>
            </p:nvSpPr>
            <p:spPr>
              <a:xfrm rot="10800000">
                <a:off x="10986117" y="1772816"/>
                <a:ext cx="348323" cy="5112568"/>
              </a:xfrm>
              <a:prstGeom prst="leftBracket">
                <a:avLst>
                  <a:gd name="adj" fmla="val 93838"/>
                </a:avLst>
              </a:prstGeom>
              <a:ln w="22225">
                <a:solidFill>
                  <a:srgbClr val="E18B8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8226702" y="2540165"/>
              <a:ext cx="2759416" cy="1319722"/>
              <a:chOff x="8298716" y="2055272"/>
              <a:chExt cx="2759416" cy="131972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8320483" y="2055272"/>
                <a:ext cx="2479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선택취소 </a:t>
                </a:r>
                <a:r>
                  <a:rPr lang="ko-KR" altLang="en-US" b="1" dirty="0" smtClean="0"/>
                  <a:t>버튼 클릭</a:t>
                </a:r>
                <a:endParaRPr lang="ko-KR" altLang="en-US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298716" y="2420887"/>
                <a:ext cx="275941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주문 내역의 메뉴를 선택한 후 </a:t>
                </a:r>
                <a:endParaRPr lang="en-US" altLang="ko-KR" sz="1400" dirty="0" smtClean="0"/>
              </a:p>
              <a:p>
                <a:r>
                  <a:rPr lang="ko-KR" altLang="en-US" sz="1400" dirty="0" smtClean="0"/>
                  <a:t>선택 취소 버튼을 클릭하면 </a:t>
                </a:r>
                <a:endParaRPr lang="en-US" altLang="ko-KR" sz="1400" dirty="0" smtClean="0"/>
              </a:p>
              <a:p>
                <a:r>
                  <a:rPr lang="ko-KR" altLang="en-US" sz="1400" dirty="0" smtClean="0"/>
                  <a:t>선택 메뉴 삭제</a:t>
                </a:r>
                <a:endParaRPr lang="en-US" altLang="ko-KR" sz="1400" dirty="0" smtClean="0"/>
              </a:p>
              <a:p>
                <a:r>
                  <a:rPr lang="ko-KR" altLang="en-US" sz="1400" dirty="0" smtClean="0"/>
                  <a:t>총 결제 금액 변동</a:t>
                </a:r>
                <a:endParaRPr lang="en-US" altLang="ko-KR" sz="1400" dirty="0" smtClean="0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7596609" y="3415640"/>
            <a:ext cx="37873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00C0"/>
                </a:solidFill>
                <a:latin typeface="Consolas"/>
              </a:rPr>
              <a:t>btnCancel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.addActionListener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ActionListener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actionPerformed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row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table_1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.getSelectedRow();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row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== -1)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 err="1">
                <a:solidFill>
                  <a:srgbClr val="0000C0"/>
                </a:solidFill>
                <a:latin typeface="Consolas"/>
              </a:rPr>
              <a:t>dt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DefaultTableModel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 dirty="0">
                <a:solidFill>
                  <a:srgbClr val="0000C0"/>
                </a:solidFill>
                <a:latin typeface="Consolas"/>
              </a:rPr>
              <a:t>table_1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.getModel();</a:t>
            </a:r>
          </a:p>
          <a:p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 (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table_1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.getValueAt(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row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, 2);</a:t>
            </a:r>
          </a:p>
          <a:p>
            <a:r>
              <a:rPr lang="en-US" altLang="ko-KR" sz="1200" dirty="0" err="1">
                <a:solidFill>
                  <a:srgbClr val="0000C0"/>
                </a:solidFill>
                <a:latin typeface="Consolas"/>
              </a:rPr>
              <a:t>dt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.removeRow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row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>
                <a:solidFill>
                  <a:srgbClr val="0000C0"/>
                </a:solidFill>
                <a:latin typeface="Consolas"/>
              </a:rPr>
              <a:t>sum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dirty="0">
                <a:solidFill>
                  <a:srgbClr val="0000C0"/>
                </a:solidFill>
                <a:latin typeface="Consolas"/>
              </a:rPr>
              <a:t>sum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-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 err="1">
                <a:solidFill>
                  <a:srgbClr val="0000C0"/>
                </a:solidFill>
                <a:latin typeface="Consolas"/>
              </a:rPr>
              <a:t>tfPrice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.setText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/>
              </a:rPr>
              <a:t>결제 금액 </a:t>
            </a:r>
            <a:r>
              <a:rPr lang="en-US" altLang="ko-KR" sz="1200" dirty="0">
                <a:solidFill>
                  <a:srgbClr val="2A00FF"/>
                </a:solidFill>
                <a:latin typeface="Consolas"/>
              </a:rPr>
              <a:t>:"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ko-KR" sz="1200" dirty="0">
                <a:solidFill>
                  <a:srgbClr val="0000C0"/>
                </a:solidFill>
                <a:latin typeface="Consolas"/>
              </a:rPr>
              <a:t>sum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43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6" y="1628800"/>
            <a:ext cx="6228105" cy="50871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1880850" cy="1019636"/>
          </a:xfrm>
          <a:prstGeom prst="rect">
            <a:avLst/>
          </a:prstGeom>
          <a:solidFill>
            <a:srgbClr val="56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849" y="404664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0800000" flipH="1" flipV="1">
            <a:off x="829032" y="476672"/>
            <a:ext cx="1080120" cy="1080120"/>
          </a:xfrm>
          <a:prstGeom prst="ellipse">
            <a:avLst/>
          </a:prstGeom>
          <a:solidFill>
            <a:srgbClr val="8DF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01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9021" y="188639"/>
            <a:ext cx="61936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POS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Times New Roman" panose="02020603050405020304" pitchFamily="18" charset="0"/>
              </a:rPr>
              <a:t>– </a:t>
            </a:r>
            <a:r>
              <a:rPr lang="ko-KR" altLang="en-US" sz="4800" b="1" dirty="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Times New Roman" panose="02020603050405020304" pitchFamily="18" charset="0"/>
              </a:rPr>
              <a:t>전체취소</a:t>
            </a:r>
            <a:endParaRPr lang="zh-CN" altLang="en-US" sz="4800" b="1" dirty="0">
              <a:solidFill>
                <a:schemeClr val="bg1"/>
              </a:solidFill>
              <a:latin typeface="Impact" panose="020B080603090205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76084" y="5719188"/>
            <a:ext cx="856085" cy="792088"/>
          </a:xfrm>
          <a:prstGeom prst="rect">
            <a:avLst/>
          </a:prstGeom>
          <a:noFill/>
          <a:ln>
            <a:solidFill>
              <a:srgbClr val="E1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96209" y="2452246"/>
            <a:ext cx="2555697" cy="616714"/>
          </a:xfrm>
          <a:prstGeom prst="rect">
            <a:avLst/>
          </a:prstGeom>
          <a:noFill/>
          <a:ln>
            <a:solidFill>
              <a:srgbClr val="E1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96209" y="5244936"/>
            <a:ext cx="1439658" cy="432048"/>
          </a:xfrm>
          <a:prstGeom prst="rect">
            <a:avLst/>
          </a:prstGeom>
          <a:noFill/>
          <a:ln>
            <a:solidFill>
              <a:srgbClr val="E1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092553" y="1412776"/>
            <a:ext cx="4619760" cy="5112568"/>
            <a:chOff x="7516337" y="2132856"/>
            <a:chExt cx="3827422" cy="5112568"/>
          </a:xfrm>
        </p:grpSpPr>
        <p:grpSp>
          <p:nvGrpSpPr>
            <p:cNvPr id="10" name="그룹 9"/>
            <p:cNvGrpSpPr/>
            <p:nvPr/>
          </p:nvGrpSpPr>
          <p:grpSpPr>
            <a:xfrm>
              <a:off x="7516337" y="2132856"/>
              <a:ext cx="3818103" cy="5112568"/>
              <a:chOff x="7516337" y="1772816"/>
              <a:chExt cx="3818103" cy="5112568"/>
            </a:xfrm>
          </p:grpSpPr>
          <p:sp>
            <p:nvSpPr>
              <p:cNvPr id="2" name="왼쪽 대괄호 1"/>
              <p:cNvSpPr/>
              <p:nvPr/>
            </p:nvSpPr>
            <p:spPr>
              <a:xfrm>
                <a:off x="7516337" y="1772816"/>
                <a:ext cx="440312" cy="5112568"/>
              </a:xfrm>
              <a:prstGeom prst="leftBracket">
                <a:avLst>
                  <a:gd name="adj" fmla="val 93838"/>
                </a:avLst>
              </a:prstGeom>
              <a:ln w="22225">
                <a:solidFill>
                  <a:srgbClr val="E18B8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왼쪽 대괄호 17"/>
              <p:cNvSpPr/>
              <p:nvPr/>
            </p:nvSpPr>
            <p:spPr>
              <a:xfrm rot="10800000">
                <a:off x="10986117" y="1772816"/>
                <a:ext cx="348323" cy="5112568"/>
              </a:xfrm>
              <a:prstGeom prst="leftBracket">
                <a:avLst>
                  <a:gd name="adj" fmla="val 93838"/>
                </a:avLst>
              </a:prstGeom>
              <a:ln w="22225">
                <a:solidFill>
                  <a:srgbClr val="E18B8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7993600" y="2699628"/>
              <a:ext cx="3350159" cy="945396"/>
              <a:chOff x="8065614" y="2214735"/>
              <a:chExt cx="3350159" cy="945396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8079956" y="2214735"/>
                <a:ext cx="320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전</a:t>
                </a:r>
                <a:r>
                  <a:rPr lang="ko-KR" altLang="en-US" b="1" dirty="0"/>
                  <a:t>체</a:t>
                </a:r>
                <a:r>
                  <a:rPr lang="ko-KR" altLang="en-US" b="1" dirty="0" smtClean="0"/>
                  <a:t>취소 </a:t>
                </a:r>
                <a:r>
                  <a:rPr lang="ko-KR" altLang="en-US" b="1" dirty="0" smtClean="0"/>
                  <a:t>버튼 클릭</a:t>
                </a:r>
                <a:endParaRPr lang="ko-KR" altLang="en-US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065614" y="2636911"/>
                <a:ext cx="33501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전체 취소 버튼을 클릭하면  메뉴 삭제</a:t>
                </a:r>
                <a:endParaRPr lang="en-US" altLang="ko-KR" sz="1400" dirty="0" smtClean="0"/>
              </a:p>
              <a:p>
                <a:r>
                  <a:rPr lang="ko-KR" altLang="en-US" sz="1400" dirty="0" smtClean="0"/>
                  <a:t>총 결제 금액 </a:t>
                </a:r>
                <a:r>
                  <a:rPr lang="en-US" altLang="ko-KR" sz="1400" dirty="0" smtClean="0"/>
                  <a:t>reset</a:t>
                </a: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7596609" y="3415640"/>
            <a:ext cx="37873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00C0"/>
                </a:solidFill>
                <a:latin typeface="Consolas"/>
              </a:rPr>
              <a:t>btnCancelAll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.addActionListener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ActionListener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actionPerformed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 </a:t>
            </a:r>
            <a:r>
              <a:rPr lang="en-US" altLang="ko-KR" sz="1200" dirty="0" err="1" smtClean="0">
                <a:solidFill>
                  <a:srgbClr val="0000C0"/>
                </a:solidFill>
                <a:latin typeface="Consolas"/>
              </a:rPr>
              <a:t>dt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 (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DefaultTableModel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table_1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.getModel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 </a:t>
            </a:r>
            <a:r>
              <a:rPr lang="en-US" altLang="ko-KR" sz="1200" dirty="0" err="1" smtClean="0">
                <a:solidFill>
                  <a:srgbClr val="0000C0"/>
                </a:solidFill>
                <a:latin typeface="Consolas"/>
              </a:rPr>
              <a:t>dt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.setRowCount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(0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 sum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=0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 smtClean="0">
                <a:latin typeface="Consolas"/>
              </a:rPr>
              <a:t> </a:t>
            </a:r>
            <a:r>
              <a:rPr lang="en-US" altLang="ko-KR" sz="1200" dirty="0" err="1" smtClean="0">
                <a:solidFill>
                  <a:srgbClr val="0000C0"/>
                </a:solidFill>
                <a:latin typeface="Consolas"/>
              </a:rPr>
              <a:t>tfPrice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.setText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String.</a:t>
            </a:r>
            <a:r>
              <a:rPr lang="en-US" altLang="ko-KR" sz="1200" i="1" dirty="0" err="1" smtClean="0">
                <a:solidFill>
                  <a:srgbClr val="000000"/>
                </a:solidFill>
                <a:latin typeface="Consolas"/>
              </a:rPr>
              <a:t>valueOf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""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94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1880850" cy="1019636"/>
          </a:xfrm>
          <a:prstGeom prst="rect">
            <a:avLst/>
          </a:prstGeom>
          <a:solidFill>
            <a:srgbClr val="56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849" y="404664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0800000" flipH="1" flipV="1">
            <a:off x="829032" y="476672"/>
            <a:ext cx="1080120" cy="1080120"/>
          </a:xfrm>
          <a:prstGeom prst="ellipse">
            <a:avLst/>
          </a:prstGeom>
          <a:solidFill>
            <a:srgbClr val="8DF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01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9021" y="188639"/>
            <a:ext cx="61936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POS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Times New Roman" panose="02020603050405020304" pitchFamily="18" charset="0"/>
              </a:rPr>
              <a:t>– </a:t>
            </a:r>
            <a:r>
              <a:rPr lang="ko-KR" altLang="en-US" sz="4800" b="1" dirty="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Times New Roman" panose="02020603050405020304" pitchFamily="18" charset="0"/>
              </a:rPr>
              <a:t>카드 </a:t>
            </a:r>
            <a:r>
              <a:rPr lang="en-US" altLang="ko-KR" sz="4800" b="1" dirty="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Times New Roman" panose="02020603050405020304" pitchFamily="18" charset="0"/>
              </a:rPr>
              <a:t>/ </a:t>
            </a:r>
            <a:r>
              <a:rPr lang="ko-KR" altLang="en-US" sz="4800" b="1" dirty="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Times New Roman" panose="02020603050405020304" pitchFamily="18" charset="0"/>
              </a:rPr>
              <a:t>현금 결제</a:t>
            </a:r>
            <a:endParaRPr lang="zh-CN" altLang="en-US" sz="4800" b="1" dirty="0">
              <a:solidFill>
                <a:schemeClr val="bg1"/>
              </a:solidFill>
              <a:latin typeface="Impact" panose="020B080603090205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86198" y="5719188"/>
            <a:ext cx="1728192" cy="792088"/>
          </a:xfrm>
          <a:prstGeom prst="rect">
            <a:avLst/>
          </a:prstGeom>
          <a:noFill/>
          <a:ln>
            <a:solidFill>
              <a:srgbClr val="E1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588496" y="1196752"/>
            <a:ext cx="5328591" cy="5589240"/>
            <a:chOff x="7350333" y="2132856"/>
            <a:chExt cx="4094778" cy="5589240"/>
          </a:xfrm>
        </p:grpSpPr>
        <p:grpSp>
          <p:nvGrpSpPr>
            <p:cNvPr id="10" name="그룹 9"/>
            <p:cNvGrpSpPr/>
            <p:nvPr/>
          </p:nvGrpSpPr>
          <p:grpSpPr>
            <a:xfrm>
              <a:off x="7350333" y="2132856"/>
              <a:ext cx="4039444" cy="5589240"/>
              <a:chOff x="7350333" y="1772816"/>
              <a:chExt cx="4039444" cy="5589240"/>
            </a:xfrm>
          </p:grpSpPr>
          <p:sp>
            <p:nvSpPr>
              <p:cNvPr id="2" name="왼쪽 대괄호 1"/>
              <p:cNvSpPr/>
              <p:nvPr/>
            </p:nvSpPr>
            <p:spPr>
              <a:xfrm>
                <a:off x="7350333" y="1772816"/>
                <a:ext cx="440312" cy="5589240"/>
              </a:xfrm>
              <a:prstGeom prst="leftBracket">
                <a:avLst>
                  <a:gd name="adj" fmla="val 93838"/>
                </a:avLst>
              </a:prstGeom>
              <a:ln w="22225">
                <a:solidFill>
                  <a:srgbClr val="E18B8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왼쪽 대괄호 17"/>
              <p:cNvSpPr/>
              <p:nvPr/>
            </p:nvSpPr>
            <p:spPr>
              <a:xfrm rot="10800000">
                <a:off x="11041454" y="1772816"/>
                <a:ext cx="348323" cy="5589240"/>
              </a:xfrm>
              <a:prstGeom prst="leftBracket">
                <a:avLst>
                  <a:gd name="adj" fmla="val 93838"/>
                </a:avLst>
              </a:prstGeom>
              <a:ln w="22225">
                <a:solidFill>
                  <a:srgbClr val="E18B8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8058635" y="2348880"/>
              <a:ext cx="3386476" cy="1314147"/>
              <a:chOff x="8130649" y="1863987"/>
              <a:chExt cx="3386476" cy="13141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8130649" y="1863987"/>
                <a:ext cx="338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카드결제 </a:t>
                </a:r>
                <a:r>
                  <a:rPr lang="en-US" altLang="ko-KR" b="1" dirty="0" smtClean="0"/>
                  <a:t>/ </a:t>
                </a:r>
                <a:r>
                  <a:rPr lang="ko-KR" altLang="en-US" b="1" dirty="0" smtClean="0"/>
                  <a:t>현금결제 버튼 클릭</a:t>
                </a:r>
                <a:endParaRPr lang="ko-KR" altLang="en-US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166966" y="2224027"/>
                <a:ext cx="33501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메뉴 선택 후 결제 버튼 클릭</a:t>
                </a:r>
                <a:endParaRPr lang="en-US" altLang="ko-KR" sz="1400" dirty="0" smtClean="0"/>
              </a:p>
              <a:p>
                <a:r>
                  <a:rPr lang="en-US" altLang="ko-KR" sz="1400" dirty="0" smtClean="0"/>
                  <a:t>&lt;</a:t>
                </a:r>
                <a:r>
                  <a:rPr lang="ko-KR" altLang="en-US" sz="1400" dirty="0" smtClean="0"/>
                  <a:t>주문시간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메뉴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온도구분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가격</a:t>
                </a:r>
                <a:r>
                  <a:rPr lang="en-US" altLang="ko-KR" sz="1400" dirty="0"/>
                  <a:t>, </a:t>
                </a:r>
                <a:endParaRPr lang="en-US" altLang="ko-KR" sz="1400" dirty="0" smtClean="0"/>
              </a:p>
              <a:p>
                <a:r>
                  <a:rPr lang="ko-KR" altLang="en-US" sz="1400" dirty="0" smtClean="0"/>
                  <a:t>결제 </a:t>
                </a:r>
                <a:r>
                  <a:rPr lang="ko-KR" altLang="en-US" sz="1400" dirty="0"/>
                  <a:t>수단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카드</a:t>
                </a:r>
                <a:r>
                  <a:rPr lang="en-US" altLang="ko-KR" sz="1400" dirty="0"/>
                  <a:t>/</a:t>
                </a:r>
                <a:r>
                  <a:rPr lang="ko-KR" altLang="en-US" sz="1400" dirty="0"/>
                  <a:t>현금</a:t>
                </a:r>
                <a:r>
                  <a:rPr lang="en-US" altLang="ko-KR" sz="1400" dirty="0" smtClean="0"/>
                  <a:t>)&gt;</a:t>
                </a:r>
              </a:p>
              <a:p>
                <a:r>
                  <a:rPr lang="ko-KR" altLang="en-US" sz="1400" dirty="0" smtClean="0"/>
                  <a:t>데이터베이스</a:t>
                </a:r>
                <a:r>
                  <a:rPr lang="en-US" altLang="ko-KR" sz="1400" dirty="0"/>
                  <a:t>(table cafe)</a:t>
                </a:r>
                <a:r>
                  <a:rPr lang="ko-KR" altLang="en-US" sz="1400" dirty="0"/>
                  <a:t>에 저장</a:t>
                </a:r>
                <a:endParaRPr lang="en-US" altLang="ko-KR" sz="1400" dirty="0" smtClean="0"/>
              </a:p>
            </p:txBody>
          </p:sp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1" y="1673454"/>
            <a:ext cx="6120679" cy="501946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552148" y="5719188"/>
            <a:ext cx="1748317" cy="792088"/>
          </a:xfrm>
          <a:prstGeom prst="rect">
            <a:avLst/>
          </a:prstGeom>
          <a:noFill/>
          <a:ln>
            <a:solidFill>
              <a:srgbClr val="E1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60505" y="2708920"/>
            <a:ext cx="5760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00C0"/>
                </a:solidFill>
                <a:latin typeface="Consolas"/>
              </a:rPr>
              <a:t>btnCard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.addActionListener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ActionListener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actionPerformed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Cafe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f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Cafe();</a:t>
            </a:r>
          </a:p>
          <a:p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rows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 err="1">
                <a:solidFill>
                  <a:srgbClr val="0000C0"/>
                </a:solidFill>
                <a:latin typeface="Consolas"/>
              </a:rPr>
              <a:t>table_OrderList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.getRowCount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=0 ;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rows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j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++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Calendar 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cal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GregorianCalendar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Timestamp 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ts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Timestamp(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cal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.getTimeInMillis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/>
              </a:rPr>
              <a:t>temList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 err="1" smtClean="0">
                <a:solidFill>
                  <a:srgbClr val="0000C0"/>
                </a:solidFill>
                <a:latin typeface="Consolas"/>
              </a:rPr>
              <a:t>table_OrderList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.getValueAt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j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 0).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/>
              </a:rPr>
              <a:t>menuList</a:t>
            </a:r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=</a:t>
            </a:r>
            <a:r>
              <a:rPr lang="en-US" altLang="ko-KR" sz="1200" dirty="0" err="1" smtClean="0">
                <a:solidFill>
                  <a:srgbClr val="0000C0"/>
                </a:solidFill>
                <a:latin typeface="Consolas"/>
              </a:rPr>
              <a:t>table_OrderList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.getValueAt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j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 1).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priceList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 b="1" dirty="0" err="1">
                <a:solidFill>
                  <a:srgbClr val="0000C0"/>
                </a:solidFill>
                <a:latin typeface="Consolas"/>
              </a:rPr>
              <a:t>table_OrderList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.getValueAt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, 2);</a:t>
            </a:r>
          </a:p>
          <a:p>
            <a:r>
              <a:rPr lang="en-US" altLang="ko-KR" sz="1200" dirty="0" err="1" smtClean="0">
                <a:solidFill>
                  <a:srgbClr val="6A3E3E"/>
                </a:solidFill>
                <a:latin typeface="Consolas"/>
              </a:rPr>
              <a:t>f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.setTime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err="1" smtClean="0">
                <a:solidFill>
                  <a:srgbClr val="6A3E3E"/>
                </a:solidFill>
                <a:latin typeface="Consolas"/>
              </a:rPr>
              <a:t>ts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.setMenu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menuList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.setTemperture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temList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.setPrice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priceList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f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.setPay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/>
              </a:rPr>
              <a:t>카드</a:t>
            </a:r>
            <a:r>
              <a:rPr lang="en-US" altLang="ko-KR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err="1">
                <a:solidFill>
                  <a:srgbClr val="0000C0"/>
                </a:solidFill>
                <a:latin typeface="Consolas"/>
              </a:rPr>
              <a:t>dao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.OrderCard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f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sum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=0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err="1">
                <a:solidFill>
                  <a:srgbClr val="0000C0"/>
                </a:solidFill>
                <a:latin typeface="Consolas"/>
              </a:rPr>
              <a:t>dt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DefaultTableModel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1200" dirty="0" err="1">
                <a:solidFill>
                  <a:srgbClr val="0000C0"/>
                </a:solidFill>
                <a:latin typeface="Consolas"/>
              </a:rPr>
              <a:t>table_OrderList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.getModel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ko-KR" sz="1200" dirty="0" err="1">
                <a:solidFill>
                  <a:srgbClr val="0000C0"/>
                </a:solidFill>
                <a:latin typeface="Consolas"/>
              </a:rPr>
              <a:t>dt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.setRowCount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(0);</a:t>
            </a:r>
          </a:p>
          <a:p>
            <a:r>
              <a:rPr lang="en-US" altLang="ko-KR" sz="1200" dirty="0" err="1">
                <a:solidFill>
                  <a:srgbClr val="0000C0"/>
                </a:solidFill>
                <a:latin typeface="Consolas"/>
              </a:rPr>
              <a:t>tfPrice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.setText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String.</a:t>
            </a:r>
            <a:r>
              <a:rPr lang="en-US" altLang="ko-KR" sz="1200" i="1" dirty="0" err="1">
                <a:solidFill>
                  <a:srgbClr val="000000"/>
                </a:solidFill>
                <a:latin typeface="Consolas"/>
              </a:rPr>
              <a:t>valueOf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""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));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686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904"/>
            <a:ext cx="11880850" cy="1019636"/>
          </a:xfrm>
          <a:prstGeom prst="rect">
            <a:avLst/>
          </a:prstGeom>
          <a:solidFill>
            <a:srgbClr val="56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849" y="404664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0800000" flipH="1" flipV="1">
            <a:off x="829032" y="476672"/>
            <a:ext cx="1080120" cy="1080120"/>
          </a:xfrm>
          <a:prstGeom prst="ellipse">
            <a:avLst/>
          </a:prstGeom>
          <a:solidFill>
            <a:srgbClr val="8DF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02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9020" y="188639"/>
            <a:ext cx="9290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당일 </a:t>
            </a:r>
            <a:r>
              <a:rPr lang="ko-KR" altLang="en-US" sz="4800" b="1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판매현황 </a:t>
            </a:r>
            <a:r>
              <a:rPr lang="en-US" altLang="ko-KR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</a:t>
            </a:r>
            <a:r>
              <a:rPr lang="ko-KR" alt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오늘 판매량 조회</a:t>
            </a:r>
            <a:endParaRPr lang="zh-CN" altLang="en-US" sz="4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092553" y="1340768"/>
            <a:ext cx="4536503" cy="5328591"/>
            <a:chOff x="7435154" y="1340768"/>
            <a:chExt cx="2195117" cy="2454750"/>
          </a:xfrm>
        </p:grpSpPr>
        <p:sp>
          <p:nvSpPr>
            <p:cNvPr id="12" name="왼쪽 대괄호 11"/>
            <p:cNvSpPr/>
            <p:nvPr/>
          </p:nvSpPr>
          <p:spPr>
            <a:xfrm>
              <a:off x="7435154" y="1340768"/>
              <a:ext cx="216195" cy="2448272"/>
            </a:xfrm>
            <a:prstGeom prst="leftBracket">
              <a:avLst>
                <a:gd name="adj" fmla="val 93838"/>
              </a:avLst>
            </a:prstGeom>
            <a:ln w="22225">
              <a:solidFill>
                <a:srgbClr val="7F5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왼쪽 대괄호 12"/>
            <p:cNvSpPr/>
            <p:nvPr/>
          </p:nvSpPr>
          <p:spPr>
            <a:xfrm rot="10800000">
              <a:off x="9379198" y="1340768"/>
              <a:ext cx="251072" cy="2448272"/>
            </a:xfrm>
            <a:prstGeom prst="leftBracket">
              <a:avLst>
                <a:gd name="adj" fmla="val 93838"/>
              </a:avLst>
            </a:prstGeom>
            <a:ln w="22225">
              <a:solidFill>
                <a:srgbClr val="7F5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39654" y="1402832"/>
              <a:ext cx="1990617" cy="17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오늘 판매량 조회 버튼 클릭</a:t>
              </a:r>
              <a:endParaRPr lang="ko-KR" alt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62195" y="1572974"/>
              <a:ext cx="1879082" cy="34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cafe </a:t>
              </a:r>
              <a:r>
                <a:rPr lang="ko-KR" altLang="en-US" sz="1400" dirty="0"/>
                <a:t>테이블에 저장된 주문 내역 </a:t>
              </a:r>
              <a:r>
                <a:rPr lang="ko-KR" altLang="en-US" sz="1400" dirty="0" smtClean="0"/>
                <a:t>표시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조회 시점의 결제 완료된 매출 표시</a:t>
              </a:r>
              <a:endParaRPr lang="en-US" altLang="ko-KR" sz="1400" dirty="0" smtClean="0"/>
            </a:p>
            <a:p>
              <a:endParaRPr lang="en-US" altLang="ko-KR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44213" y="1796347"/>
              <a:ext cx="1879082" cy="199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0000C0"/>
                  </a:solidFill>
                  <a:latin typeface="Consolas"/>
                </a:rPr>
                <a:t>btnSellToday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.addActionListener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b="1" dirty="0">
                  <a:solidFill>
                    <a:srgbClr val="7F0055"/>
                  </a:solidFill>
                  <a:latin typeface="Consolas"/>
                </a:rPr>
                <a:t>new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b="1" dirty="0" err="1">
                  <a:solidFill>
                    <a:srgbClr val="000000"/>
                  </a:solidFill>
                  <a:latin typeface="Consolas"/>
                </a:rPr>
                <a:t>ActionListener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() {</a:t>
              </a:r>
            </a:p>
            <a:p>
              <a:r>
                <a:rPr lang="en-US" altLang="ko-KR" sz="1200" b="1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b="1" dirty="0">
                  <a:solidFill>
                    <a:srgbClr val="7F0055"/>
                  </a:solidFill>
                  <a:latin typeface="Consolas"/>
                </a:rPr>
                <a:t>void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b="1" dirty="0" err="1">
                  <a:solidFill>
                    <a:srgbClr val="000000"/>
                  </a:solidFill>
                  <a:latin typeface="Consolas"/>
                </a:rPr>
                <a:t>actionPerformed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b="1" dirty="0" err="1">
                  <a:solidFill>
                    <a:srgbClr val="000000"/>
                  </a:solidFill>
                  <a:latin typeface="Consolas"/>
                </a:rPr>
                <a:t>ActionEvent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b="1" dirty="0">
                  <a:solidFill>
                    <a:srgbClr val="6A3E3E"/>
                  </a:solidFill>
                  <a:latin typeface="Consolas"/>
                </a:rPr>
                <a:t>e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) {</a:t>
              </a:r>
            </a:p>
            <a:p>
              <a:r>
                <a:rPr lang="en-US" altLang="ko-KR" sz="1200" dirty="0">
                  <a:solidFill>
                    <a:srgbClr val="0000C0"/>
                  </a:solidFill>
                  <a:latin typeface="Consolas"/>
                </a:rPr>
                <a:t>ca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 = </a:t>
              </a:r>
              <a:r>
                <a:rPr lang="en-US" altLang="ko-KR" sz="1200" dirty="0" err="1">
                  <a:solidFill>
                    <a:srgbClr val="0000C0"/>
                  </a:solidFill>
                  <a:latin typeface="Consolas"/>
                </a:rPr>
                <a:t>dao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.SellList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();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String[] </a:t>
              </a:r>
              <a:r>
                <a:rPr lang="en-US" altLang="ko-KR" sz="1200" dirty="0">
                  <a:solidFill>
                    <a:srgbClr val="6A3E3E"/>
                  </a:solidFill>
                  <a:latin typeface="Consolas"/>
                </a:rPr>
                <a:t>cols</a:t>
              </a:r>
              <a:r>
                <a:rPr lang="ko-KR" altLang="en-US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= { </a:t>
              </a:r>
              <a:r>
                <a:rPr lang="en-US" altLang="ko-KR" sz="1200" dirty="0">
                  <a:solidFill>
                    <a:srgbClr val="2A00FF"/>
                  </a:solidFill>
                  <a:latin typeface="Consolas"/>
                </a:rPr>
                <a:t>"No"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altLang="ko-KR" sz="1200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ko-KR" altLang="en-US" sz="1200" dirty="0">
                  <a:solidFill>
                    <a:srgbClr val="2A00FF"/>
                  </a:solidFill>
                  <a:latin typeface="Consolas"/>
                </a:rPr>
                <a:t>주문시간</a:t>
              </a:r>
              <a:r>
                <a:rPr lang="en-US" altLang="ko-KR" sz="1200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altLang="ko-KR" sz="1200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ko-KR" altLang="en-US" sz="1200" dirty="0">
                  <a:solidFill>
                    <a:srgbClr val="2A00FF"/>
                  </a:solidFill>
                  <a:latin typeface="Consolas"/>
                </a:rPr>
                <a:t>메뉴</a:t>
              </a:r>
              <a:r>
                <a:rPr lang="en-US" altLang="ko-KR" sz="1200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altLang="ko-KR" sz="1200" dirty="0">
                  <a:solidFill>
                    <a:srgbClr val="2A00FF"/>
                  </a:solidFill>
                  <a:latin typeface="Consolas"/>
                </a:rPr>
                <a:t>"Hot/Ice"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altLang="ko-KR" sz="1200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ko-KR" altLang="en-US" sz="1200" dirty="0">
                  <a:solidFill>
                    <a:srgbClr val="2A00FF"/>
                  </a:solidFill>
                  <a:latin typeface="Consolas"/>
                </a:rPr>
                <a:t>가격</a:t>
              </a:r>
              <a:r>
                <a:rPr lang="en-US" altLang="ko-KR" sz="1200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altLang="ko-KR" sz="1200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ko-KR" altLang="en-US" sz="1200" dirty="0">
                  <a:solidFill>
                    <a:srgbClr val="2A00FF"/>
                  </a:solidFill>
                  <a:latin typeface="Consolas"/>
                </a:rPr>
                <a:t>결제수단</a:t>
              </a:r>
              <a:r>
                <a:rPr lang="en-US" altLang="ko-KR" sz="1200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};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DefaultTableModel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dt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 = </a:t>
              </a:r>
              <a:r>
                <a:rPr lang="en-US" altLang="ko-KR" sz="1200" b="1" dirty="0">
                  <a:solidFill>
                    <a:srgbClr val="7F0055"/>
                  </a:solidFill>
                  <a:latin typeface="Consolas"/>
                </a:rPr>
                <a:t>new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b="1" dirty="0" err="1">
                  <a:solidFill>
                    <a:srgbClr val="000000"/>
                  </a:solidFill>
                  <a:latin typeface="Consolas"/>
                </a:rPr>
                <a:t>DefaultTableModel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b="1" dirty="0">
                  <a:solidFill>
                    <a:srgbClr val="6A3E3E"/>
                  </a:solidFill>
                  <a:latin typeface="Consolas"/>
                </a:rPr>
                <a:t>cols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altLang="ko-KR" sz="1200" b="1" dirty="0" err="1">
                  <a:solidFill>
                    <a:srgbClr val="0000C0"/>
                  </a:solidFill>
                  <a:latin typeface="Consolas"/>
                </a:rPr>
                <a:t>ca</a:t>
              </a:r>
              <a:r>
                <a:rPr lang="en-US" altLang="ko-KR" sz="1200" b="1" dirty="0" err="1">
                  <a:solidFill>
                    <a:srgbClr val="000000"/>
                  </a:solidFill>
                  <a:latin typeface="Consolas"/>
                </a:rPr>
                <a:t>.size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());</a:t>
              </a:r>
            </a:p>
            <a:p>
              <a:endParaRPr lang="ko-KR" altLang="en-US" sz="1200" dirty="0">
                <a:latin typeface="Consolas"/>
              </a:endParaRPr>
            </a:p>
            <a:p>
              <a:r>
                <a:rPr lang="en-US" altLang="ko-KR" sz="1200" b="1" dirty="0" err="1">
                  <a:solidFill>
                    <a:srgbClr val="7F0055"/>
                  </a:solidFill>
                  <a:latin typeface="Consolas"/>
                </a:rPr>
                <a:t>int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b="1" dirty="0">
                  <a:solidFill>
                    <a:srgbClr val="6A3E3E"/>
                  </a:solidFill>
                  <a:latin typeface="Consolas"/>
                </a:rPr>
                <a:t>total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 = 0;</a:t>
              </a:r>
            </a:p>
            <a:p>
              <a:r>
                <a:rPr lang="nn-NO" altLang="ko-KR" sz="1200" b="1" dirty="0">
                  <a:solidFill>
                    <a:srgbClr val="7F0055"/>
                  </a:solidFill>
                  <a:latin typeface="Consolas"/>
                </a:rPr>
                <a:t>for</a:t>
              </a:r>
              <a:r>
                <a:rPr lang="nn-NO" altLang="ko-KR" sz="1200" b="1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nn-NO" altLang="ko-KR" sz="1200" b="1" dirty="0">
                  <a:solidFill>
                    <a:srgbClr val="7F0055"/>
                  </a:solidFill>
                  <a:latin typeface="Consolas"/>
                </a:rPr>
                <a:t>int</a:t>
              </a:r>
              <a:r>
                <a:rPr lang="nn-NO" altLang="ko-KR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nn-NO" altLang="ko-KR" sz="1200" b="1" dirty="0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nn-NO" altLang="ko-KR" sz="1200" b="1" dirty="0">
                  <a:solidFill>
                    <a:srgbClr val="000000"/>
                  </a:solidFill>
                  <a:latin typeface="Consolas"/>
                </a:rPr>
                <a:t> = 0 ; </a:t>
              </a:r>
              <a:r>
                <a:rPr lang="nn-NO" altLang="ko-KR" sz="1200" b="1" dirty="0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nn-NO" altLang="ko-KR" sz="1200" b="1" dirty="0">
                  <a:solidFill>
                    <a:srgbClr val="000000"/>
                  </a:solidFill>
                  <a:latin typeface="Consolas"/>
                </a:rPr>
                <a:t> &lt;</a:t>
              </a:r>
              <a:r>
                <a:rPr lang="nn-NO" altLang="ko-KR" sz="1200" b="1" dirty="0">
                  <a:solidFill>
                    <a:srgbClr val="0000C0"/>
                  </a:solidFill>
                  <a:latin typeface="Consolas"/>
                </a:rPr>
                <a:t>ca</a:t>
              </a:r>
              <a:r>
                <a:rPr lang="nn-NO" altLang="ko-KR" sz="1200" b="1" dirty="0">
                  <a:solidFill>
                    <a:srgbClr val="000000"/>
                  </a:solidFill>
                  <a:latin typeface="Consolas"/>
                </a:rPr>
                <a:t>.size() ; </a:t>
              </a:r>
              <a:r>
                <a:rPr lang="nn-NO" altLang="ko-KR" sz="1200" b="1" dirty="0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nn-NO" altLang="ko-KR" sz="1200" b="1" dirty="0">
                  <a:solidFill>
                    <a:srgbClr val="000000"/>
                  </a:solidFill>
                  <a:latin typeface="Consolas"/>
                </a:rPr>
                <a:t>++) {</a:t>
              </a:r>
            </a:p>
            <a:p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dt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.setValueAt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+1, </a:t>
              </a:r>
              <a:r>
                <a:rPr lang="en-US" altLang="ko-KR" sz="1200" dirty="0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,0);</a:t>
              </a:r>
            </a:p>
            <a:p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dt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.setValueAt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0000C0"/>
                  </a:solidFill>
                  <a:latin typeface="Consolas"/>
                </a:rPr>
                <a:t>ca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.get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).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getTime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(), </a:t>
              </a:r>
              <a:r>
                <a:rPr lang="en-US" altLang="ko-KR" sz="1200" dirty="0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,1);</a:t>
              </a:r>
            </a:p>
            <a:p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dt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.setValueAt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0000C0"/>
                  </a:solidFill>
                  <a:latin typeface="Consolas"/>
                </a:rPr>
                <a:t>ca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.get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).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getMenu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(), </a:t>
              </a:r>
              <a:r>
                <a:rPr lang="en-US" altLang="ko-KR" sz="1200" dirty="0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,2);</a:t>
              </a:r>
            </a:p>
            <a:p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dt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.setValueAt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0000C0"/>
                  </a:solidFill>
                  <a:latin typeface="Consolas"/>
                </a:rPr>
                <a:t>ca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.get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).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getTemperture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(), </a:t>
              </a:r>
              <a:r>
                <a:rPr lang="en-US" altLang="ko-KR" sz="1200" dirty="0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,3);</a:t>
              </a:r>
            </a:p>
            <a:p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dt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.setValueAt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0000C0"/>
                  </a:solidFill>
                  <a:latin typeface="Consolas"/>
                </a:rPr>
                <a:t>ca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.get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).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getPrice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(), </a:t>
              </a:r>
              <a:r>
                <a:rPr lang="en-US" altLang="ko-KR" sz="1200" dirty="0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,4);</a:t>
              </a:r>
            </a:p>
            <a:p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dt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.setValueAt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0000C0"/>
                  </a:solidFill>
                  <a:latin typeface="Consolas"/>
                </a:rPr>
                <a:t>ca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.get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).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getPay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(), </a:t>
              </a:r>
              <a:r>
                <a:rPr lang="en-US" altLang="ko-KR" sz="1200" dirty="0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,5);</a:t>
              </a:r>
            </a:p>
            <a:p>
              <a:endParaRPr lang="ko-KR" altLang="en-US" sz="1200" dirty="0">
                <a:latin typeface="Consolas"/>
              </a:endParaRPr>
            </a:p>
            <a:p>
              <a:r>
                <a:rPr lang="en-US" altLang="ko-KR" sz="1200" b="1" dirty="0" err="1">
                  <a:solidFill>
                    <a:srgbClr val="7F0055"/>
                  </a:solidFill>
                  <a:latin typeface="Consolas"/>
                </a:rPr>
                <a:t>int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b="1" dirty="0">
                  <a:solidFill>
                    <a:srgbClr val="6A3E3E"/>
                  </a:solidFill>
                  <a:latin typeface="Consolas"/>
                </a:rPr>
                <a:t>to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 = (</a:t>
              </a:r>
              <a:r>
                <a:rPr lang="en-US" altLang="ko-KR" sz="1200" b="1" dirty="0" err="1">
                  <a:solidFill>
                    <a:srgbClr val="7F0055"/>
                  </a:solidFill>
                  <a:latin typeface="Consolas"/>
                </a:rPr>
                <a:t>int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) </a:t>
              </a:r>
              <a:r>
                <a:rPr lang="en-US" altLang="ko-KR" sz="1200" b="1" dirty="0" err="1">
                  <a:solidFill>
                    <a:srgbClr val="6A3E3E"/>
                  </a:solidFill>
                  <a:latin typeface="Consolas"/>
                </a:rPr>
                <a:t>dt</a:t>
              </a:r>
              <a:r>
                <a:rPr lang="en-US" altLang="ko-KR" sz="1200" b="1" dirty="0" err="1">
                  <a:solidFill>
                    <a:srgbClr val="000000"/>
                  </a:solidFill>
                  <a:latin typeface="Consolas"/>
                </a:rPr>
                <a:t>.getValueAt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b="1" dirty="0" err="1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, 4);</a:t>
              </a:r>
            </a:p>
            <a:p>
              <a:r>
                <a:rPr lang="en-US" altLang="ko-KR" sz="1200" dirty="0">
                  <a:solidFill>
                    <a:srgbClr val="6A3E3E"/>
                  </a:solidFill>
                  <a:latin typeface="Consolas"/>
                </a:rPr>
                <a:t>total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 += </a:t>
              </a:r>
              <a:r>
                <a:rPr lang="en-US" altLang="ko-KR" sz="1200" dirty="0">
                  <a:solidFill>
                    <a:srgbClr val="6A3E3E"/>
                  </a:solidFill>
                  <a:latin typeface="Consolas"/>
                </a:rPr>
                <a:t>to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r>
                <a:rPr lang="en-US" altLang="ko-KR" sz="1200" dirty="0" err="1">
                  <a:solidFill>
                    <a:srgbClr val="0000C0"/>
                  </a:solidFill>
                  <a:latin typeface="Consolas"/>
                </a:rPr>
                <a:t>tableSellList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.setModel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dt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);</a:t>
              </a:r>
              <a:endParaRPr lang="en-US" altLang="ko-KR" sz="1200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2" y="1572259"/>
            <a:ext cx="6426222" cy="516910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348036" y="6007220"/>
            <a:ext cx="1360141" cy="648072"/>
          </a:xfrm>
          <a:prstGeom prst="rect">
            <a:avLst/>
          </a:prstGeom>
          <a:noFill/>
          <a:ln>
            <a:solidFill>
              <a:srgbClr val="7F5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7765" y="6007220"/>
            <a:ext cx="1708067" cy="648072"/>
          </a:xfrm>
          <a:prstGeom prst="rect">
            <a:avLst/>
          </a:prstGeom>
          <a:noFill/>
          <a:ln>
            <a:solidFill>
              <a:srgbClr val="7F5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1833" y="2060848"/>
            <a:ext cx="5904656" cy="2232248"/>
          </a:xfrm>
          <a:prstGeom prst="rect">
            <a:avLst/>
          </a:prstGeom>
          <a:noFill/>
          <a:ln>
            <a:solidFill>
              <a:srgbClr val="7F5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56" y="1628800"/>
            <a:ext cx="6372057" cy="516123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1880850" cy="1019636"/>
          </a:xfrm>
          <a:prstGeom prst="rect">
            <a:avLst/>
          </a:prstGeom>
          <a:solidFill>
            <a:srgbClr val="56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849" y="404664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0800000" flipH="1" flipV="1">
            <a:off x="829032" y="476672"/>
            <a:ext cx="1080120" cy="1080120"/>
          </a:xfrm>
          <a:prstGeom prst="ellipse">
            <a:avLst/>
          </a:prstGeom>
          <a:solidFill>
            <a:srgbClr val="8DF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02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79985" y="188639"/>
            <a:ext cx="99008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당일 </a:t>
            </a:r>
            <a:r>
              <a:rPr lang="ko-KR" altLang="en-US" sz="4800" b="1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판매현황 </a:t>
            </a:r>
            <a:r>
              <a:rPr lang="en-US" altLang="ko-KR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</a:t>
            </a:r>
            <a:r>
              <a:rPr lang="ko-KR" alt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제품별 판매량 조회</a:t>
            </a:r>
            <a:endParaRPr lang="zh-CN" altLang="en-US" sz="4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092553" y="1340768"/>
            <a:ext cx="4536503" cy="5314524"/>
            <a:chOff x="7435154" y="1340768"/>
            <a:chExt cx="2195117" cy="2448272"/>
          </a:xfrm>
        </p:grpSpPr>
        <p:sp>
          <p:nvSpPr>
            <p:cNvPr id="12" name="왼쪽 대괄호 11"/>
            <p:cNvSpPr/>
            <p:nvPr/>
          </p:nvSpPr>
          <p:spPr>
            <a:xfrm>
              <a:off x="7435154" y="1340768"/>
              <a:ext cx="216195" cy="2448272"/>
            </a:xfrm>
            <a:prstGeom prst="leftBracket">
              <a:avLst>
                <a:gd name="adj" fmla="val 93838"/>
              </a:avLst>
            </a:prstGeom>
            <a:ln w="22225">
              <a:solidFill>
                <a:srgbClr val="7F5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왼쪽 대괄호 12"/>
            <p:cNvSpPr/>
            <p:nvPr/>
          </p:nvSpPr>
          <p:spPr>
            <a:xfrm rot="10800000">
              <a:off x="9379198" y="1340768"/>
              <a:ext cx="251072" cy="2448272"/>
            </a:xfrm>
            <a:prstGeom prst="leftBracket">
              <a:avLst>
                <a:gd name="adj" fmla="val 93838"/>
              </a:avLst>
            </a:prstGeom>
            <a:ln w="22225">
              <a:solidFill>
                <a:srgbClr val="7F5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39654" y="1535522"/>
              <a:ext cx="1990617" cy="17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제품</a:t>
              </a:r>
              <a:r>
                <a:rPr lang="ko-KR" altLang="en-US" b="1" dirty="0"/>
                <a:t>별</a:t>
              </a:r>
              <a:r>
                <a:rPr lang="ko-KR" altLang="en-US" b="1" dirty="0" smtClean="0"/>
                <a:t> 판매량 조회 버튼 클릭</a:t>
              </a:r>
              <a:endParaRPr lang="ko-KR" alt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62195" y="1762913"/>
              <a:ext cx="1879082" cy="14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메뉴별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결제수단별 주문수와 합계가 조회</a:t>
              </a:r>
              <a:endParaRPr lang="en-US" altLang="ko-KR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68617" y="2773377"/>
              <a:ext cx="1879082" cy="127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ㄴㄴ</a:t>
              </a:r>
              <a:endParaRPr lang="en-US" altLang="ko-KR" sz="12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664305" y="6021288"/>
            <a:ext cx="1360141" cy="648072"/>
          </a:xfrm>
          <a:prstGeom prst="rect">
            <a:avLst/>
          </a:prstGeom>
          <a:noFill/>
          <a:ln>
            <a:solidFill>
              <a:srgbClr val="7F5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9825" y="4365104"/>
            <a:ext cx="5904656" cy="1584176"/>
          </a:xfrm>
          <a:prstGeom prst="rect">
            <a:avLst/>
          </a:prstGeom>
          <a:noFill/>
          <a:ln>
            <a:solidFill>
              <a:srgbClr val="7F5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162238" y="2861642"/>
            <a:ext cx="453882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btnSellMenu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.addActionListener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dao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.SellMenu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메뉴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주문수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"Hot/Ice"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합계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결제수단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DefaultTableModel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DefaultTableModel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endParaRPr lang="ko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 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nn-NO" altLang="ko-KR" sz="12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.size() 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.setValueAt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getMenu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,0);</a:t>
            </a:r>
          </a:p>
          <a:p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.setValueAt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getCountMenu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,1);</a:t>
            </a:r>
          </a:p>
          <a:p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.setValueAt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getTemperture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,2);</a:t>
            </a:r>
          </a:p>
          <a:p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.setValueAt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getSumPrice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,3);</a:t>
            </a:r>
          </a:p>
          <a:p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.setValueAt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getPay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,4);</a:t>
            </a:r>
          </a:p>
          <a:p>
            <a:endParaRPr lang="ko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tableSellMenu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0" y="1604537"/>
            <a:ext cx="6352037" cy="51561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1880850" cy="1019636"/>
          </a:xfrm>
          <a:prstGeom prst="rect">
            <a:avLst/>
          </a:prstGeom>
          <a:solidFill>
            <a:srgbClr val="56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849" y="404664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0800000" flipH="1" flipV="1">
            <a:off x="829032" y="476672"/>
            <a:ext cx="1080120" cy="1080120"/>
          </a:xfrm>
          <a:prstGeom prst="ellipse">
            <a:avLst/>
          </a:prstGeom>
          <a:solidFill>
            <a:srgbClr val="8DF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02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16224" y="188639"/>
            <a:ext cx="99008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당일 판매현황 </a:t>
            </a:r>
            <a:r>
              <a:rPr lang="en-US" altLang="ko-KR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</a:t>
            </a:r>
            <a:r>
              <a:rPr lang="ko-KR" alt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마</a:t>
            </a:r>
            <a:r>
              <a:rPr lang="ko-KR" altLang="en-US" sz="4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감</a:t>
            </a:r>
            <a:endParaRPr lang="zh-CN" altLang="en-US" sz="4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092553" y="1340768"/>
            <a:ext cx="4536503" cy="5314524"/>
            <a:chOff x="7435154" y="1340768"/>
            <a:chExt cx="2195117" cy="2448272"/>
          </a:xfrm>
        </p:grpSpPr>
        <p:sp>
          <p:nvSpPr>
            <p:cNvPr id="12" name="왼쪽 대괄호 11"/>
            <p:cNvSpPr/>
            <p:nvPr/>
          </p:nvSpPr>
          <p:spPr>
            <a:xfrm>
              <a:off x="7435154" y="1340768"/>
              <a:ext cx="216195" cy="2448272"/>
            </a:xfrm>
            <a:prstGeom prst="leftBracket">
              <a:avLst>
                <a:gd name="adj" fmla="val 93838"/>
              </a:avLst>
            </a:prstGeom>
            <a:ln w="22225">
              <a:solidFill>
                <a:srgbClr val="7F5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왼쪽 대괄호 12"/>
            <p:cNvSpPr/>
            <p:nvPr/>
          </p:nvSpPr>
          <p:spPr>
            <a:xfrm rot="10800000">
              <a:off x="9379198" y="1340768"/>
              <a:ext cx="251072" cy="2448272"/>
            </a:xfrm>
            <a:prstGeom prst="leftBracket">
              <a:avLst>
                <a:gd name="adj" fmla="val 93838"/>
              </a:avLst>
            </a:prstGeom>
            <a:ln w="22225">
              <a:solidFill>
                <a:srgbClr val="7F5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39654" y="1535522"/>
              <a:ext cx="1990617" cy="17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마감 버튼 클릭</a:t>
              </a:r>
              <a:endParaRPr lang="ko-KR" alt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62195" y="1762913"/>
              <a:ext cx="1879082" cy="241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POS </a:t>
              </a:r>
              <a:r>
                <a:rPr lang="ko-KR" altLang="en-US" sz="1400" dirty="0" smtClean="0"/>
                <a:t>종료 메시지 박스 표시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예 </a:t>
              </a:r>
              <a:r>
                <a:rPr lang="en-US" altLang="ko-KR" sz="1400" dirty="0" smtClean="0"/>
                <a:t>– </a:t>
              </a:r>
              <a:r>
                <a:rPr lang="ko-KR" altLang="en-US" sz="1400" dirty="0" smtClean="0"/>
                <a:t>화면 종료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아니요 </a:t>
              </a:r>
              <a:r>
                <a:rPr lang="en-US" altLang="ko-KR" sz="1400" dirty="0" smtClean="0"/>
                <a:t>– </a:t>
              </a:r>
              <a:r>
                <a:rPr lang="ko-KR" altLang="en-US" sz="1400" dirty="0" smtClean="0"/>
                <a:t>메시지 박스 종료</a:t>
              </a:r>
              <a:endParaRPr lang="en-US" altLang="ko-KR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4956060" y="5977416"/>
            <a:ext cx="1360141" cy="648072"/>
          </a:xfrm>
          <a:prstGeom prst="rect">
            <a:avLst/>
          </a:prstGeom>
          <a:noFill/>
          <a:ln>
            <a:solidFill>
              <a:srgbClr val="7F5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681628" y="3390526"/>
            <a:ext cx="2952328" cy="1584176"/>
          </a:xfrm>
          <a:prstGeom prst="rect">
            <a:avLst/>
          </a:prstGeom>
          <a:noFill/>
          <a:ln>
            <a:solidFill>
              <a:srgbClr val="7F5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162238" y="3140968"/>
            <a:ext cx="45388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C0"/>
                </a:solidFill>
                <a:latin typeface="Consolas"/>
              </a:rPr>
              <a:t>btnClose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.addActionListener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ActionListener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actionPerformed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end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showConfirmDialog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마감하시겠습니까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?"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"POS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종료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/>
              </a:rPr>
              <a:t>YES_NO_OPTION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end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/>
              </a:rPr>
              <a:t>YES_OPTION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) {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i="1" dirty="0" err="1">
                <a:solidFill>
                  <a:srgbClr val="000000"/>
                </a:solidFill>
                <a:latin typeface="Consolas"/>
              </a:rPr>
              <a:t>exit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(0);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});</a:t>
            </a:r>
            <a:endParaRPr lang="ko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1880850" cy="1019636"/>
          </a:xfrm>
          <a:prstGeom prst="rect">
            <a:avLst/>
          </a:prstGeom>
          <a:solidFill>
            <a:srgbClr val="56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849" y="404664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0800000" flipH="1" flipV="1">
            <a:off x="829032" y="476672"/>
            <a:ext cx="1080120" cy="1080120"/>
          </a:xfrm>
          <a:prstGeom prst="ellipse">
            <a:avLst/>
          </a:prstGeom>
          <a:solidFill>
            <a:srgbClr val="8DF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03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16224" y="188639"/>
            <a:ext cx="99008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매출 조회 </a:t>
            </a:r>
            <a:r>
              <a:rPr lang="en-US" altLang="ko-KR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</a:t>
            </a:r>
            <a:r>
              <a:rPr lang="ko-KR" alt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연도 선택 조회</a:t>
            </a:r>
            <a:r>
              <a:rPr lang="en-US" altLang="ko-KR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zh-CN" altLang="en-US" sz="4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7777" y="1628800"/>
            <a:ext cx="6365459" cy="5130370"/>
            <a:chOff x="295046" y="1628800"/>
            <a:chExt cx="6365459" cy="513037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046" y="1628800"/>
              <a:ext cx="6365459" cy="513037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683841" y="6151236"/>
              <a:ext cx="2376264" cy="460184"/>
            </a:xfrm>
            <a:prstGeom prst="rect">
              <a:avLst/>
            </a:prstGeom>
            <a:noFill/>
            <a:ln>
              <a:solidFill>
                <a:srgbClr val="EDE8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0322" y="1962258"/>
              <a:ext cx="2047735" cy="400690"/>
            </a:xfrm>
            <a:prstGeom prst="rect">
              <a:avLst/>
            </a:prstGeom>
            <a:noFill/>
            <a:ln>
              <a:solidFill>
                <a:srgbClr val="EDE8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62382" y="2578972"/>
              <a:ext cx="2397723" cy="2146172"/>
            </a:xfrm>
            <a:prstGeom prst="rect">
              <a:avLst/>
            </a:prstGeom>
            <a:noFill/>
            <a:ln>
              <a:solidFill>
                <a:srgbClr val="EDE8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516489" y="1196752"/>
            <a:ext cx="5616624" cy="5544616"/>
            <a:chOff x="6516489" y="1196752"/>
            <a:chExt cx="5616624" cy="5544616"/>
          </a:xfrm>
        </p:grpSpPr>
        <p:sp>
          <p:nvSpPr>
            <p:cNvPr id="12" name="왼쪽 대괄호 11"/>
            <p:cNvSpPr/>
            <p:nvPr/>
          </p:nvSpPr>
          <p:spPr>
            <a:xfrm>
              <a:off x="6516489" y="1196752"/>
              <a:ext cx="446796" cy="5458540"/>
            </a:xfrm>
            <a:prstGeom prst="leftBracket">
              <a:avLst>
                <a:gd name="adj" fmla="val 93838"/>
              </a:avLst>
            </a:prstGeom>
            <a:ln w="22225">
              <a:solidFill>
                <a:srgbClr val="EDE8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왼쪽 대괄호 12"/>
            <p:cNvSpPr/>
            <p:nvPr/>
          </p:nvSpPr>
          <p:spPr>
            <a:xfrm rot="10800000">
              <a:off x="11326209" y="1196752"/>
              <a:ext cx="518874" cy="5458540"/>
            </a:xfrm>
            <a:prstGeom prst="leftBracket">
              <a:avLst>
                <a:gd name="adj" fmla="val 93838"/>
              </a:avLst>
            </a:prstGeom>
            <a:ln w="22225">
              <a:solidFill>
                <a:srgbClr val="EDE8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36569" y="1412776"/>
              <a:ext cx="411387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/>
                <a:t>콤보박스</a:t>
              </a:r>
              <a:r>
                <a:rPr lang="ko-KR" altLang="en-US" b="1" dirty="0" smtClean="0"/>
                <a:t> 연도 선택 후 조회 </a:t>
              </a:r>
              <a:r>
                <a:rPr lang="ko-KR" altLang="en-US" b="1" dirty="0" smtClean="0"/>
                <a:t>클릭</a:t>
              </a:r>
              <a:endParaRPr lang="ko-KR" alt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6569" y="1844824"/>
              <a:ext cx="3883377" cy="738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연도가 적힌 </a:t>
              </a:r>
              <a:r>
                <a:rPr lang="ko-KR" altLang="en-US" sz="1400" dirty="0" err="1" smtClean="0"/>
                <a:t>콤보박스에서</a:t>
              </a:r>
              <a:r>
                <a:rPr lang="ko-KR" altLang="en-US" sz="1400" dirty="0" smtClean="0"/>
                <a:t> 조회할 연도를 선택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해당 연도의 </a:t>
              </a:r>
              <a:r>
                <a:rPr lang="ko-KR" altLang="en-US" sz="1400" dirty="0" smtClean="0"/>
                <a:t>월별 </a:t>
              </a:r>
              <a:r>
                <a:rPr lang="en-US" altLang="ko-KR" sz="1400" dirty="0" smtClean="0"/>
                <a:t>&lt;</a:t>
              </a:r>
              <a:r>
                <a:rPr lang="ko-KR" altLang="en-US" sz="1400" dirty="0" smtClean="0"/>
                <a:t>판매량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매출</a:t>
              </a:r>
              <a:r>
                <a:rPr lang="en-US" altLang="ko-KR" sz="1400" dirty="0" smtClean="0"/>
                <a:t>&gt; </a:t>
              </a:r>
              <a:r>
                <a:rPr lang="ko-KR" altLang="en-US" sz="1400" dirty="0" smtClean="0"/>
                <a:t>표</a:t>
              </a:r>
              <a:r>
                <a:rPr lang="ko-KR" altLang="en-US" sz="1400" dirty="0"/>
                <a:t>시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해당 </a:t>
              </a:r>
              <a:r>
                <a:rPr lang="ko-KR" altLang="en-US" sz="1400" dirty="0" smtClean="0"/>
                <a:t>연도의 전체 매출액 표시</a:t>
              </a:r>
              <a:endParaRPr lang="en-US" altLang="ko-KR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16489" y="2586384"/>
              <a:ext cx="5616624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u="sng" dirty="0" err="1">
                  <a:solidFill>
                    <a:srgbClr val="000000"/>
                  </a:solidFill>
                  <a:latin typeface="Consolas"/>
                </a:rPr>
                <a:t>btnSelect.addActionListener</a:t>
              </a:r>
              <a:r>
                <a:rPr lang="en-US" altLang="ko-KR" sz="1200" u="sng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b="1" u="sng" dirty="0">
                  <a:solidFill>
                    <a:srgbClr val="7F0055"/>
                  </a:solidFill>
                  <a:latin typeface="Consolas"/>
                </a:rPr>
                <a:t>new</a:t>
              </a:r>
              <a:r>
                <a:rPr lang="en-US" altLang="ko-KR" sz="1200" b="1" u="sng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b="1" u="sng" dirty="0" err="1">
                  <a:solidFill>
                    <a:srgbClr val="000000"/>
                  </a:solidFill>
                  <a:latin typeface="Consolas"/>
                </a:rPr>
                <a:t>ActionListener</a:t>
              </a:r>
              <a:r>
                <a:rPr lang="en-US" altLang="ko-KR" sz="1200" b="1" u="sng" dirty="0">
                  <a:solidFill>
                    <a:srgbClr val="000000"/>
                  </a:solidFill>
                  <a:latin typeface="Consolas"/>
                </a:rPr>
                <a:t>() {</a:t>
              </a:r>
            </a:p>
            <a:p>
              <a:r>
                <a:rPr lang="en-US" altLang="ko-KR" sz="1200" b="1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b="1" dirty="0">
                  <a:solidFill>
                    <a:srgbClr val="7F0055"/>
                  </a:solidFill>
                  <a:latin typeface="Consolas"/>
                </a:rPr>
                <a:t>void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b="1" dirty="0" err="1">
                  <a:solidFill>
                    <a:srgbClr val="000000"/>
                  </a:solidFill>
                  <a:latin typeface="Consolas"/>
                </a:rPr>
                <a:t>actionPerformed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b="1" dirty="0" err="1">
                  <a:solidFill>
                    <a:srgbClr val="000000"/>
                  </a:solidFill>
                  <a:latin typeface="Consolas"/>
                </a:rPr>
                <a:t>ActionEvent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b="1" dirty="0">
                  <a:solidFill>
                    <a:srgbClr val="6A3E3E"/>
                  </a:solidFill>
                  <a:latin typeface="Consolas"/>
                </a:rPr>
                <a:t>arg0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) {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String </a:t>
              </a:r>
              <a:r>
                <a:rPr lang="en-US" altLang="ko-KR" sz="1200" u="sng" dirty="0">
                  <a:solidFill>
                    <a:srgbClr val="6A3E3E"/>
                  </a:solidFill>
                  <a:latin typeface="Consolas"/>
                </a:rPr>
                <a:t>year</a:t>
              </a:r>
              <a:r>
                <a:rPr lang="en-US" altLang="ko-KR" sz="1200" u="sng" dirty="0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r>
                <a:rPr lang="en-US" altLang="ko-KR" sz="1200" b="1" dirty="0" err="1">
                  <a:solidFill>
                    <a:srgbClr val="7F0055"/>
                  </a:solidFill>
                  <a:latin typeface="Consolas"/>
                </a:rPr>
                <a:t>int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b="1" dirty="0" err="1">
                  <a:solidFill>
                    <a:srgbClr val="6A3E3E"/>
                  </a:solidFill>
                  <a:latin typeface="Consolas"/>
                </a:rPr>
                <a:t>idx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 = </a:t>
              </a:r>
              <a:r>
                <a:rPr lang="en-US" altLang="ko-KR" sz="1200" b="1" dirty="0" err="1">
                  <a:solidFill>
                    <a:srgbClr val="0000C0"/>
                  </a:solidFill>
                  <a:latin typeface="Consolas"/>
                </a:rPr>
                <a:t>cmbYear</a:t>
              </a:r>
              <a:r>
                <a:rPr lang="en-US" altLang="ko-KR" sz="1200" b="1" dirty="0" err="1">
                  <a:solidFill>
                    <a:srgbClr val="000000"/>
                  </a:solidFill>
                  <a:latin typeface="Consolas"/>
                </a:rPr>
                <a:t>.getSelectedIndex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();</a:t>
              </a:r>
            </a:p>
            <a:p>
              <a:r>
                <a:rPr lang="en-US" altLang="ko-KR" sz="1200" b="1" dirty="0">
                  <a:solidFill>
                    <a:srgbClr val="7F0055"/>
                  </a:solidFill>
                  <a:latin typeface="Consolas"/>
                </a:rPr>
                <a:t>if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b="1" dirty="0" err="1">
                  <a:solidFill>
                    <a:srgbClr val="6A3E3E"/>
                  </a:solidFill>
                  <a:latin typeface="Consolas"/>
                </a:rPr>
                <a:t>idx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==0) {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JOptionPane.</a:t>
              </a:r>
              <a:r>
                <a:rPr lang="en-US" altLang="ko-KR" sz="1200" i="1" dirty="0" err="1">
                  <a:solidFill>
                    <a:srgbClr val="000000"/>
                  </a:solidFill>
                  <a:latin typeface="Consolas"/>
                </a:rPr>
                <a:t>showMessageDialog</a:t>
              </a:r>
              <a:r>
                <a:rPr lang="en-US" altLang="ko-KR" sz="1200" i="1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b="1" i="1" dirty="0">
                  <a:solidFill>
                    <a:srgbClr val="7F0055"/>
                  </a:solidFill>
                  <a:latin typeface="Consolas"/>
                </a:rPr>
                <a:t>null</a:t>
              </a:r>
              <a:r>
                <a:rPr lang="en-US" altLang="ko-KR" sz="1200" b="1" i="1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altLang="ko-KR" sz="1200" b="1" i="1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ko-KR" altLang="en-US" sz="1200" b="1" i="1" dirty="0">
                  <a:solidFill>
                    <a:srgbClr val="2A00FF"/>
                  </a:solidFill>
                  <a:latin typeface="Consolas"/>
                </a:rPr>
                <a:t>년도를 선택하세요</a:t>
              </a:r>
              <a:r>
                <a:rPr lang="en-US" altLang="ko-KR" sz="1200" b="1" i="1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en-US" altLang="ko-KR" sz="1200" b="1" i="1" dirty="0">
                  <a:solidFill>
                    <a:srgbClr val="000000"/>
                  </a:solidFill>
                  <a:latin typeface="Consolas"/>
                </a:rPr>
                <a:t>);</a:t>
              </a:r>
            </a:p>
            <a:p>
              <a:r>
                <a:rPr lang="en-US" altLang="ko-KR" sz="1200" b="1" dirty="0">
                  <a:solidFill>
                    <a:srgbClr val="7F0055"/>
                  </a:solidFill>
                  <a:latin typeface="Consolas"/>
                </a:rPr>
                <a:t>return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; </a:t>
              </a:r>
              <a:endParaRPr lang="ko-KR" altLang="en-US" sz="1200" b="1" dirty="0">
                <a:solidFill>
                  <a:srgbClr val="3F7F5F"/>
                </a:solidFill>
                <a:latin typeface="Consolas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}</a:t>
              </a:r>
              <a:r>
                <a:rPr lang="en-US" altLang="ko-KR" sz="1200" b="1" dirty="0">
                  <a:solidFill>
                    <a:srgbClr val="7F0055"/>
                  </a:solidFill>
                  <a:latin typeface="Consolas"/>
                </a:rPr>
                <a:t>else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b="1" dirty="0">
                  <a:solidFill>
                    <a:srgbClr val="7F0055"/>
                  </a:solidFill>
                  <a:latin typeface="Consolas"/>
                </a:rPr>
                <a:t>if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b="1" dirty="0" err="1">
                  <a:solidFill>
                    <a:srgbClr val="6A3E3E"/>
                  </a:solidFill>
                  <a:latin typeface="Consolas"/>
                </a:rPr>
                <a:t>idx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==1) </a:t>
              </a:r>
              <a:r>
                <a:rPr lang="en-US" altLang="ko-KR" sz="1200" b="1" dirty="0" smtClean="0">
                  <a:solidFill>
                    <a:srgbClr val="000000"/>
                  </a:solidFill>
                  <a:latin typeface="Consolas"/>
                </a:rPr>
                <a:t>{ </a:t>
              </a:r>
              <a:r>
                <a:rPr lang="en-US" altLang="ko-KR" sz="1200" dirty="0" smtClean="0">
                  <a:solidFill>
                    <a:srgbClr val="6A3E3E"/>
                  </a:solidFill>
                  <a:latin typeface="Consolas"/>
                </a:rPr>
                <a:t>year</a:t>
              </a:r>
              <a:r>
                <a:rPr lang="en-US" altLang="ko-KR" sz="12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= </a:t>
              </a:r>
              <a:r>
                <a:rPr lang="en-US" altLang="ko-KR" sz="1200" dirty="0">
                  <a:solidFill>
                    <a:srgbClr val="2A00FF"/>
                  </a:solidFill>
                  <a:latin typeface="Consolas"/>
                </a:rPr>
                <a:t>"2020"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}</a:t>
              </a:r>
              <a:r>
                <a:rPr lang="en-US" altLang="ko-KR" sz="1200" b="1" dirty="0">
                  <a:solidFill>
                    <a:srgbClr val="7F0055"/>
                  </a:solidFill>
                  <a:latin typeface="Consolas"/>
                </a:rPr>
                <a:t>else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b="1" dirty="0">
                  <a:solidFill>
                    <a:srgbClr val="7F0055"/>
                  </a:solidFill>
                  <a:latin typeface="Consolas"/>
                </a:rPr>
                <a:t>if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b="1" dirty="0" err="1">
                  <a:solidFill>
                    <a:srgbClr val="6A3E3E"/>
                  </a:solidFill>
                  <a:latin typeface="Consolas"/>
                </a:rPr>
                <a:t>idx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==2) </a:t>
              </a:r>
              <a:r>
                <a:rPr lang="en-US" altLang="ko-KR" sz="1200" b="1" dirty="0" smtClean="0">
                  <a:solidFill>
                    <a:srgbClr val="000000"/>
                  </a:solidFill>
                  <a:latin typeface="Consolas"/>
                </a:rPr>
                <a:t>{ </a:t>
              </a:r>
              <a:r>
                <a:rPr lang="en-US" altLang="ko-KR" sz="1200" dirty="0" smtClean="0">
                  <a:solidFill>
                    <a:srgbClr val="6A3E3E"/>
                  </a:solidFill>
                  <a:latin typeface="Consolas"/>
                </a:rPr>
                <a:t>year</a:t>
              </a:r>
              <a:r>
                <a:rPr lang="en-US" altLang="ko-KR" sz="12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= </a:t>
              </a:r>
              <a:r>
                <a:rPr lang="en-US" altLang="ko-KR" sz="1200" dirty="0">
                  <a:solidFill>
                    <a:srgbClr val="2A00FF"/>
                  </a:solidFill>
                  <a:latin typeface="Consolas"/>
                </a:rPr>
                <a:t>"2019"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}</a:t>
              </a:r>
              <a:r>
                <a:rPr lang="en-US" altLang="ko-KR" sz="1200" b="1" dirty="0">
                  <a:solidFill>
                    <a:srgbClr val="7F0055"/>
                  </a:solidFill>
                  <a:latin typeface="Consolas"/>
                </a:rPr>
                <a:t>else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b="1" dirty="0">
                  <a:solidFill>
                    <a:srgbClr val="7F0055"/>
                  </a:solidFill>
                  <a:latin typeface="Consolas"/>
                </a:rPr>
                <a:t>if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b="1" dirty="0" err="1">
                  <a:solidFill>
                    <a:srgbClr val="6A3E3E"/>
                  </a:solidFill>
                  <a:latin typeface="Consolas"/>
                </a:rPr>
                <a:t>idx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==3) </a:t>
              </a:r>
              <a:r>
                <a:rPr lang="en-US" altLang="ko-KR" sz="1200" b="1" dirty="0" smtClean="0">
                  <a:solidFill>
                    <a:srgbClr val="000000"/>
                  </a:solidFill>
                  <a:latin typeface="Consolas"/>
                </a:rPr>
                <a:t>{ </a:t>
              </a:r>
              <a:r>
                <a:rPr lang="en-US" altLang="ko-KR" sz="1200" dirty="0" smtClean="0">
                  <a:solidFill>
                    <a:srgbClr val="6A3E3E"/>
                  </a:solidFill>
                  <a:latin typeface="Consolas"/>
                </a:rPr>
                <a:t>year</a:t>
              </a:r>
              <a:r>
                <a:rPr lang="en-US" altLang="ko-KR" sz="12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= </a:t>
              </a:r>
              <a:r>
                <a:rPr lang="en-US" altLang="ko-KR" sz="1200" dirty="0">
                  <a:solidFill>
                    <a:srgbClr val="2A00FF"/>
                  </a:solidFill>
                  <a:latin typeface="Consolas"/>
                </a:rPr>
                <a:t>"2018"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r>
                <a:rPr lang="en-US" altLang="ko-KR" sz="1200" dirty="0" smtClean="0">
                  <a:solidFill>
                    <a:srgbClr val="000000"/>
                  </a:solidFill>
                  <a:latin typeface="Consolas"/>
                </a:rPr>
                <a:t>}</a:t>
              </a:r>
              <a:endParaRPr lang="ko-KR" altLang="en-US" sz="1200" dirty="0">
                <a:latin typeface="Consolas"/>
              </a:endParaRP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ArrayList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&lt;Cafe&gt; </a:t>
              </a:r>
              <a:r>
                <a:rPr lang="en-US" altLang="ko-KR" sz="1200" dirty="0">
                  <a:solidFill>
                    <a:srgbClr val="6A3E3E"/>
                  </a:solidFill>
                  <a:latin typeface="Consolas"/>
                </a:rPr>
                <a:t>ca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 = </a:t>
              </a:r>
              <a:r>
                <a:rPr lang="en-US" altLang="ko-KR" sz="1200" dirty="0" err="1">
                  <a:solidFill>
                    <a:srgbClr val="0000C0"/>
                  </a:solidFill>
                  <a:latin typeface="Consolas"/>
                </a:rPr>
                <a:t>dao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.YearDetail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0000C0"/>
                  </a:solidFill>
                  <a:latin typeface="Consolas"/>
                </a:rPr>
                <a:t>cmbYear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.getSelectedItem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());</a:t>
              </a: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String[] </a:t>
              </a:r>
              <a:r>
                <a:rPr lang="en-US" altLang="ko-KR" sz="1200" dirty="0">
                  <a:solidFill>
                    <a:srgbClr val="6A3E3E"/>
                  </a:solidFill>
                  <a:latin typeface="Consolas"/>
                </a:rPr>
                <a:t>cols</a:t>
              </a:r>
              <a:r>
                <a:rPr lang="ko-KR" altLang="en-US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= { </a:t>
              </a:r>
              <a:r>
                <a:rPr lang="en-US" altLang="ko-KR" sz="1200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ko-KR" altLang="en-US" sz="1200" dirty="0">
                  <a:solidFill>
                    <a:srgbClr val="2A00FF"/>
                  </a:solidFill>
                  <a:latin typeface="Consolas"/>
                </a:rPr>
                <a:t>월</a:t>
              </a:r>
              <a:r>
                <a:rPr lang="en-US" altLang="ko-KR" sz="1200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altLang="ko-KR" sz="1200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ko-KR" altLang="en-US" sz="1200" dirty="0">
                  <a:solidFill>
                    <a:srgbClr val="2A00FF"/>
                  </a:solidFill>
                  <a:latin typeface="Consolas"/>
                </a:rPr>
                <a:t>전체 판매량</a:t>
              </a:r>
              <a:r>
                <a:rPr lang="en-US" altLang="ko-KR" sz="1200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altLang="ko-KR" sz="1200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ko-KR" altLang="en-US" sz="1200" dirty="0">
                  <a:solidFill>
                    <a:srgbClr val="2A00FF"/>
                  </a:solidFill>
                  <a:latin typeface="Consolas"/>
                </a:rPr>
                <a:t>매출</a:t>
              </a:r>
              <a:r>
                <a:rPr lang="en-US" altLang="ko-KR" sz="1200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};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DefaultTableModel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dt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 = </a:t>
              </a:r>
              <a:r>
                <a:rPr lang="en-US" altLang="ko-KR" sz="1200" b="1" dirty="0">
                  <a:solidFill>
                    <a:srgbClr val="7F0055"/>
                  </a:solidFill>
                  <a:latin typeface="Consolas"/>
                </a:rPr>
                <a:t>new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ko-KR" sz="1200" b="1" dirty="0" err="1">
                  <a:solidFill>
                    <a:srgbClr val="000000"/>
                  </a:solidFill>
                  <a:latin typeface="Consolas"/>
                </a:rPr>
                <a:t>DefaultTableModel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b="1" dirty="0">
                  <a:solidFill>
                    <a:srgbClr val="6A3E3E"/>
                  </a:solidFill>
                  <a:latin typeface="Consolas"/>
                </a:rPr>
                <a:t>cols</a:t>
              </a:r>
              <a:r>
                <a:rPr lang="en-US" altLang="ko-KR" sz="1200" b="1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altLang="ko-KR" sz="1200" b="1" dirty="0" err="1">
                  <a:solidFill>
                    <a:srgbClr val="6A3E3E"/>
                  </a:solidFill>
                  <a:latin typeface="Consolas"/>
                </a:rPr>
                <a:t>ca</a:t>
              </a:r>
              <a:r>
                <a:rPr lang="en-US" altLang="ko-KR" sz="1200" b="1" dirty="0" err="1">
                  <a:solidFill>
                    <a:srgbClr val="000000"/>
                  </a:solidFill>
                  <a:latin typeface="Consolas"/>
                </a:rPr>
                <a:t>.size</a:t>
              </a:r>
              <a:r>
                <a:rPr lang="en-US" altLang="ko-KR" sz="1200" b="1" dirty="0" smtClean="0">
                  <a:solidFill>
                    <a:srgbClr val="000000"/>
                  </a:solidFill>
                  <a:latin typeface="Consolas"/>
                </a:rPr>
                <a:t>());</a:t>
              </a:r>
              <a:endParaRPr lang="ko-KR" altLang="en-US" sz="1200" dirty="0">
                <a:latin typeface="Consolas"/>
              </a:endParaRPr>
            </a:p>
            <a:p>
              <a:r>
                <a:rPr lang="en-US" altLang="ko-KR" sz="1200" dirty="0">
                  <a:solidFill>
                    <a:srgbClr val="0000C0"/>
                  </a:solidFill>
                  <a:latin typeface="Consolas"/>
                </a:rPr>
                <a:t>sum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=0</a:t>
              </a:r>
              <a:r>
                <a:rPr lang="en-US" altLang="ko-KR" sz="1200" dirty="0" smtClean="0">
                  <a:solidFill>
                    <a:srgbClr val="000000"/>
                  </a:solidFill>
                  <a:latin typeface="Consolas"/>
                </a:rPr>
                <a:t>;</a:t>
              </a:r>
              <a:endParaRPr lang="ko-KR" altLang="en-US" sz="1200" dirty="0">
                <a:latin typeface="Consolas"/>
              </a:endParaRPr>
            </a:p>
            <a:p>
              <a:r>
                <a:rPr lang="nn-NO" altLang="ko-KR" sz="1200" b="1" dirty="0">
                  <a:solidFill>
                    <a:srgbClr val="7F0055"/>
                  </a:solidFill>
                  <a:latin typeface="Consolas"/>
                </a:rPr>
                <a:t>for</a:t>
              </a:r>
              <a:r>
                <a:rPr lang="nn-NO" altLang="ko-KR" sz="1200" b="1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nn-NO" altLang="ko-KR" sz="1200" b="1" dirty="0">
                  <a:solidFill>
                    <a:srgbClr val="7F0055"/>
                  </a:solidFill>
                  <a:latin typeface="Consolas"/>
                </a:rPr>
                <a:t>int</a:t>
              </a:r>
              <a:r>
                <a:rPr lang="nn-NO" altLang="ko-KR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nn-NO" altLang="ko-KR" sz="1200" b="1" dirty="0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nn-NO" altLang="ko-KR" sz="1200" b="1" dirty="0">
                  <a:solidFill>
                    <a:srgbClr val="000000"/>
                  </a:solidFill>
                  <a:latin typeface="Consolas"/>
                </a:rPr>
                <a:t> = 0 ; </a:t>
              </a:r>
              <a:r>
                <a:rPr lang="nn-NO" altLang="ko-KR" sz="1200" b="1" dirty="0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nn-NO" altLang="ko-KR" sz="1200" b="1" dirty="0">
                  <a:solidFill>
                    <a:srgbClr val="000000"/>
                  </a:solidFill>
                  <a:latin typeface="Consolas"/>
                </a:rPr>
                <a:t> &lt;</a:t>
              </a:r>
              <a:r>
                <a:rPr lang="nn-NO" altLang="ko-KR" sz="1200" b="1" dirty="0">
                  <a:solidFill>
                    <a:srgbClr val="6A3E3E"/>
                  </a:solidFill>
                  <a:latin typeface="Consolas"/>
                </a:rPr>
                <a:t>ca</a:t>
              </a:r>
              <a:r>
                <a:rPr lang="nn-NO" altLang="ko-KR" sz="1200" b="1" dirty="0">
                  <a:solidFill>
                    <a:srgbClr val="000000"/>
                  </a:solidFill>
                  <a:latin typeface="Consolas"/>
                </a:rPr>
                <a:t>.size() ; </a:t>
              </a:r>
              <a:r>
                <a:rPr lang="nn-NO" altLang="ko-KR" sz="1200" b="1" dirty="0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nn-NO" altLang="ko-KR" sz="1200" b="1" dirty="0">
                  <a:solidFill>
                    <a:srgbClr val="000000"/>
                  </a:solidFill>
                  <a:latin typeface="Consolas"/>
                </a:rPr>
                <a:t>++) {</a:t>
              </a:r>
            </a:p>
            <a:p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dt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.setValueAt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ca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.get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).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getMonth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(), </a:t>
              </a:r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, 0);</a:t>
              </a:r>
            </a:p>
            <a:p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dt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.setValueAt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ca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.get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).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getCountMenu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(), </a:t>
              </a:r>
              <a:r>
                <a:rPr lang="en-US" altLang="ko-KR" sz="1200" dirty="0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,1);</a:t>
              </a:r>
            </a:p>
            <a:p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dt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.setValueAt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ca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.get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).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getSumPrice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(), </a:t>
              </a:r>
              <a:r>
                <a:rPr lang="en-US" altLang="ko-KR" sz="1200" dirty="0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,2</a:t>
              </a:r>
              <a:r>
                <a:rPr lang="en-US" altLang="ko-KR" sz="1200" dirty="0" smtClean="0">
                  <a:solidFill>
                    <a:srgbClr val="000000"/>
                  </a:solidFill>
                  <a:latin typeface="Consolas"/>
                </a:rPr>
                <a:t>);</a:t>
              </a:r>
              <a:endParaRPr lang="ko-KR" altLang="en-US" sz="1200" dirty="0">
                <a:latin typeface="Consolas"/>
              </a:endParaRPr>
            </a:p>
            <a:p>
              <a:r>
                <a:rPr lang="en-US" altLang="ko-KR" sz="1200" dirty="0" err="1">
                  <a:solidFill>
                    <a:srgbClr val="0000C0"/>
                  </a:solidFill>
                  <a:latin typeface="Consolas"/>
                </a:rPr>
                <a:t>tableYear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.setModel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dt</a:t>
              </a:r>
              <a:r>
                <a:rPr lang="en-US" altLang="ko-KR" sz="1200" dirty="0" smtClean="0">
                  <a:solidFill>
                    <a:srgbClr val="000000"/>
                  </a:solidFill>
                  <a:latin typeface="Consolas"/>
                </a:rPr>
                <a:t>);</a:t>
              </a:r>
              <a:endParaRPr lang="ko-KR" altLang="en-US" sz="1200" dirty="0">
                <a:latin typeface="Consolas"/>
              </a:endParaRPr>
            </a:p>
            <a:p>
              <a:r>
                <a:rPr lang="en-US" altLang="ko-KR" sz="1200" dirty="0">
                  <a:solidFill>
                    <a:srgbClr val="0000C0"/>
                  </a:solidFill>
                  <a:latin typeface="Consolas"/>
                </a:rPr>
                <a:t>sum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 += </a:t>
              </a:r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ca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.get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ko-KR" sz="1200" dirty="0" err="1">
                  <a:solidFill>
                    <a:srgbClr val="6A3E3E"/>
                  </a:solidFill>
                  <a:latin typeface="Consolas"/>
                </a:rPr>
                <a:t>i</a:t>
              </a:r>
              <a:r>
                <a:rPr lang="en-US" altLang="ko-KR" sz="1200" dirty="0">
                  <a:solidFill>
                    <a:srgbClr val="000000"/>
                  </a:solidFill>
                  <a:latin typeface="Consolas"/>
                </a:rPr>
                <a:t>).</a:t>
              </a:r>
              <a:r>
                <a:rPr lang="en-US" altLang="ko-KR" sz="1200" dirty="0" err="1">
                  <a:solidFill>
                    <a:srgbClr val="000000"/>
                  </a:solidFill>
                  <a:latin typeface="Consolas"/>
                </a:rPr>
                <a:t>getSumPrice</a:t>
              </a:r>
              <a:r>
                <a:rPr lang="en-US" altLang="ko-KR" sz="1200" dirty="0" smtClean="0">
                  <a:solidFill>
                    <a:srgbClr val="000000"/>
                  </a:solidFill>
                  <a:latin typeface="Consolas"/>
                </a:rPr>
                <a:t>();</a:t>
              </a:r>
            </a:p>
            <a:p>
              <a:r>
                <a:rPr lang="en-US" altLang="ko-KR" sz="1200" dirty="0" smtClean="0">
                  <a:solidFill>
                    <a:srgbClr val="000000"/>
                  </a:solidFill>
                  <a:latin typeface="Consolas"/>
                </a:rPr>
                <a:t>}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6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1880850" cy="1268760"/>
          </a:xfrm>
          <a:prstGeom prst="rect">
            <a:avLst/>
          </a:prstGeom>
          <a:solidFill>
            <a:srgbClr val="56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849" y="656692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0800000" flipH="1" flipV="1">
            <a:off x="829032" y="721114"/>
            <a:ext cx="1080120" cy="1080120"/>
          </a:xfrm>
          <a:prstGeom prst="ellipse">
            <a:avLst/>
          </a:prstGeom>
          <a:solidFill>
            <a:srgbClr val="8DF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03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9021" y="188639"/>
            <a:ext cx="9146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매출 조회 </a:t>
            </a:r>
            <a:r>
              <a:rPr lang="en-US" altLang="ko-KR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월</a:t>
            </a:r>
            <a:r>
              <a:rPr lang="ko-KR" alt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상세 매출 내역 </a:t>
            </a:r>
            <a:endParaRPr lang="zh-CN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264698" y="1340768"/>
            <a:ext cx="5508374" cy="5314524"/>
            <a:chOff x="7435154" y="1340768"/>
            <a:chExt cx="2195116" cy="2448272"/>
          </a:xfrm>
        </p:grpSpPr>
        <p:sp>
          <p:nvSpPr>
            <p:cNvPr id="12" name="왼쪽 대괄호 11"/>
            <p:cNvSpPr/>
            <p:nvPr/>
          </p:nvSpPr>
          <p:spPr>
            <a:xfrm>
              <a:off x="7435154" y="1340768"/>
              <a:ext cx="216195" cy="2448272"/>
            </a:xfrm>
            <a:prstGeom prst="leftBracket">
              <a:avLst>
                <a:gd name="adj" fmla="val 93838"/>
              </a:avLst>
            </a:prstGeom>
            <a:ln w="22225">
              <a:solidFill>
                <a:srgbClr val="EDE8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왼쪽 대괄호 12"/>
            <p:cNvSpPr/>
            <p:nvPr/>
          </p:nvSpPr>
          <p:spPr>
            <a:xfrm rot="10800000">
              <a:off x="9379198" y="1340768"/>
              <a:ext cx="251072" cy="2448272"/>
            </a:xfrm>
            <a:prstGeom prst="leftBracket">
              <a:avLst>
                <a:gd name="adj" fmla="val 93838"/>
              </a:avLst>
            </a:prstGeom>
            <a:ln w="22225">
              <a:solidFill>
                <a:srgbClr val="EDE8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54436" y="1535522"/>
              <a:ext cx="1388010" cy="17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월 선택 </a:t>
              </a:r>
              <a:endParaRPr lang="ko-KR" alt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69790" y="1738836"/>
              <a:ext cx="1717003" cy="34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월별 매출에서 월을 선택하면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해당 월의 상세 매출 내역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&lt;</a:t>
              </a:r>
              <a:r>
                <a:rPr lang="ko-KR" altLang="en-US" sz="1400" dirty="0" smtClean="0"/>
                <a:t>메뉴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판매량</a:t>
              </a:r>
              <a:r>
                <a:rPr lang="en-US" altLang="ko-KR" sz="1400" dirty="0" smtClean="0"/>
                <a:t>, Hot/Ice, </a:t>
              </a:r>
              <a:r>
                <a:rPr lang="ko-KR" altLang="en-US" sz="1400" dirty="0" smtClean="0"/>
                <a:t>매출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결제수단</a:t>
              </a:r>
              <a:r>
                <a:rPr lang="en-US" altLang="ko-KR" sz="1400" dirty="0" smtClean="0"/>
                <a:t>&gt;</a:t>
              </a:r>
              <a:r>
                <a:rPr lang="ko-KR" altLang="en-US" sz="1400" dirty="0" smtClean="0"/>
                <a:t> 표시</a:t>
              </a:r>
              <a:endParaRPr lang="en-US" altLang="ko-KR" sz="1400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2" y="1858481"/>
            <a:ext cx="5955746" cy="490082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11832" y="4221088"/>
            <a:ext cx="757259" cy="252028"/>
          </a:xfrm>
          <a:prstGeom prst="rect">
            <a:avLst/>
          </a:prstGeom>
          <a:noFill/>
          <a:ln>
            <a:solidFill>
              <a:srgbClr val="EDE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71955" y="2764122"/>
            <a:ext cx="3068470" cy="2825118"/>
          </a:xfrm>
          <a:prstGeom prst="rect">
            <a:avLst/>
          </a:prstGeom>
          <a:noFill/>
          <a:ln>
            <a:solidFill>
              <a:srgbClr val="EDE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871955" y="6165304"/>
            <a:ext cx="3068470" cy="489988"/>
          </a:xfrm>
          <a:prstGeom prst="rect">
            <a:avLst/>
          </a:prstGeom>
          <a:noFill/>
          <a:ln>
            <a:solidFill>
              <a:srgbClr val="EDE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64697" y="2996952"/>
            <a:ext cx="56161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C0"/>
                </a:solidFill>
                <a:latin typeface="Consolas"/>
              </a:rPr>
              <a:t>tableYear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.addMouseListener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MouseAdapter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ko-KR" sz="12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mouseClicked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MouseEvent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num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Integer.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parseInt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((String) 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/>
              </a:rPr>
              <a:t>tableYear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.getValueAt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/>
              </a:rPr>
              <a:t>tableYear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.getSelectedRow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(), 0));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Object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year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/>
              </a:rPr>
              <a:t>cmbYear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.getSelectedItem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&lt;Cafe&gt;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ca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/>
              </a:rPr>
              <a:t>dao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.MonthDetail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year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num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cols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 { </a:t>
            </a:r>
            <a:r>
              <a:rPr lang="en-US" altLang="ko-KR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/>
              </a:rPr>
              <a:t>메뉴</a:t>
            </a:r>
            <a:r>
              <a:rPr lang="en-US" altLang="ko-KR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/>
              </a:rPr>
              <a:t>판매량</a:t>
            </a:r>
            <a:r>
              <a:rPr lang="en-US" altLang="ko-KR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/>
              </a:rPr>
              <a:t>"Hot/Ice"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/>
              </a:rPr>
              <a:t>매출</a:t>
            </a:r>
            <a:r>
              <a:rPr lang="en-US" altLang="ko-KR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altLang="ko-KR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/>
              </a:rPr>
              <a:t>결제수단</a:t>
            </a:r>
            <a:r>
              <a:rPr lang="en-US" altLang="ko-KR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DefaultTableModel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dt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DefaultTableModel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cols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ca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.size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sum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=0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nn-NO" altLang="ko-KR" sz="12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nn-NO" altLang="ko-KR" sz="1200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altLang="ko-KR" sz="12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/>
              </a:rPr>
              <a:t> = 0 ; </a:t>
            </a:r>
            <a:r>
              <a:rPr lang="nn-NO" altLang="ko-KR" sz="12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nn-NO" altLang="ko-KR" sz="1200" b="1" dirty="0">
                <a:solidFill>
                  <a:srgbClr val="6A3E3E"/>
                </a:solidFill>
                <a:latin typeface="Consolas"/>
              </a:rPr>
              <a:t>ca</a:t>
            </a:r>
            <a:r>
              <a:rPr lang="nn-NO" altLang="ko-KR" sz="1200" b="1" dirty="0">
                <a:solidFill>
                  <a:srgbClr val="000000"/>
                </a:solidFill>
                <a:latin typeface="Consolas"/>
              </a:rPr>
              <a:t>.size() ; </a:t>
            </a:r>
            <a:r>
              <a:rPr lang="nn-NO" altLang="ko-KR" sz="12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dt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.setValueAt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ca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getMenu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 0);</a:t>
            </a:r>
          </a:p>
          <a:p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dt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.setValueAt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ca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getCountMenu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,1);</a:t>
            </a:r>
          </a:p>
          <a:p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dt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.setValueAt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ca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getTemperture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 2);</a:t>
            </a:r>
          </a:p>
          <a:p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dt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.setValueAt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ca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getSumPrice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,3);</a:t>
            </a:r>
          </a:p>
          <a:p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dt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.setValueAt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ca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getPay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 4);</a:t>
            </a:r>
          </a:p>
          <a:p>
            <a:r>
              <a:rPr lang="en-US" altLang="ko-KR" sz="1200" dirty="0" err="1">
                <a:solidFill>
                  <a:srgbClr val="0000C0"/>
                </a:solidFill>
                <a:latin typeface="Consolas"/>
              </a:rPr>
              <a:t>tableMonth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.setModel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dt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sum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 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ca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getSumPrice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331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0" y="1604537"/>
            <a:ext cx="6352037" cy="51561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1880850" cy="1019636"/>
          </a:xfrm>
          <a:prstGeom prst="rect">
            <a:avLst/>
          </a:prstGeom>
          <a:solidFill>
            <a:srgbClr val="56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849" y="404664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0800000" flipH="1" flipV="1">
            <a:off x="829032" y="476672"/>
            <a:ext cx="1080120" cy="1080120"/>
          </a:xfrm>
          <a:prstGeom prst="ellipse">
            <a:avLst/>
          </a:prstGeom>
          <a:solidFill>
            <a:srgbClr val="8DF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02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16224" y="188639"/>
            <a:ext cx="99008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당일 판매현황 </a:t>
            </a:r>
            <a:r>
              <a:rPr lang="en-US" altLang="ko-KR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</a:t>
            </a:r>
            <a:r>
              <a:rPr lang="ko-KR" alt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마</a:t>
            </a:r>
            <a:r>
              <a:rPr lang="ko-KR" altLang="en-US" sz="4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감</a:t>
            </a:r>
            <a:endParaRPr lang="zh-CN" altLang="en-US" sz="4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092553" y="1340768"/>
            <a:ext cx="4536503" cy="5314524"/>
            <a:chOff x="7435154" y="1340768"/>
            <a:chExt cx="2195117" cy="2448272"/>
          </a:xfrm>
        </p:grpSpPr>
        <p:sp>
          <p:nvSpPr>
            <p:cNvPr id="12" name="왼쪽 대괄호 11"/>
            <p:cNvSpPr/>
            <p:nvPr/>
          </p:nvSpPr>
          <p:spPr>
            <a:xfrm>
              <a:off x="7435154" y="1340768"/>
              <a:ext cx="216195" cy="2448272"/>
            </a:xfrm>
            <a:prstGeom prst="leftBracket">
              <a:avLst>
                <a:gd name="adj" fmla="val 93838"/>
              </a:avLst>
            </a:prstGeom>
            <a:ln w="22225">
              <a:solidFill>
                <a:srgbClr val="7F5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왼쪽 대괄호 12"/>
            <p:cNvSpPr/>
            <p:nvPr/>
          </p:nvSpPr>
          <p:spPr>
            <a:xfrm rot="10800000">
              <a:off x="9379198" y="1340768"/>
              <a:ext cx="251072" cy="2448272"/>
            </a:xfrm>
            <a:prstGeom prst="leftBracket">
              <a:avLst>
                <a:gd name="adj" fmla="val 93838"/>
              </a:avLst>
            </a:prstGeom>
            <a:ln w="22225">
              <a:solidFill>
                <a:srgbClr val="7F5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39654" y="1535522"/>
              <a:ext cx="1990617" cy="17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마감 버튼 클릭</a:t>
              </a:r>
              <a:endParaRPr lang="ko-KR" alt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62195" y="1762913"/>
              <a:ext cx="1879082" cy="241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POS </a:t>
              </a:r>
              <a:r>
                <a:rPr lang="ko-KR" altLang="en-US" sz="1400" dirty="0" smtClean="0"/>
                <a:t>종료 메시지 박스 표시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예 </a:t>
              </a:r>
              <a:r>
                <a:rPr lang="en-US" altLang="ko-KR" sz="1400" dirty="0" smtClean="0"/>
                <a:t>– </a:t>
              </a:r>
              <a:r>
                <a:rPr lang="ko-KR" altLang="en-US" sz="1400" dirty="0" smtClean="0"/>
                <a:t>화면 종료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아니요 </a:t>
              </a:r>
              <a:r>
                <a:rPr lang="en-US" altLang="ko-KR" sz="1400" dirty="0" smtClean="0"/>
                <a:t>– </a:t>
              </a:r>
              <a:r>
                <a:rPr lang="ko-KR" altLang="en-US" sz="1400" dirty="0" smtClean="0"/>
                <a:t>메시지 박스 종료</a:t>
              </a:r>
              <a:endParaRPr lang="en-US" altLang="ko-KR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4956060" y="5977416"/>
            <a:ext cx="1360141" cy="648072"/>
          </a:xfrm>
          <a:prstGeom prst="rect">
            <a:avLst/>
          </a:prstGeom>
          <a:noFill/>
          <a:ln>
            <a:solidFill>
              <a:srgbClr val="7F5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681628" y="3390526"/>
            <a:ext cx="2952328" cy="1584176"/>
          </a:xfrm>
          <a:prstGeom prst="rect">
            <a:avLst/>
          </a:prstGeom>
          <a:noFill/>
          <a:ln>
            <a:solidFill>
              <a:srgbClr val="7F5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162238" y="3140968"/>
            <a:ext cx="45388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C0"/>
                </a:solidFill>
                <a:latin typeface="Consolas"/>
              </a:rPr>
              <a:t>btnClose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.addActionListener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ActionListener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actionPerformed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end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showConfirmDialog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마감하시겠습니까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?"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"POS </a:t>
            </a:r>
            <a:r>
              <a:rPr lang="ko-KR" altLang="en-US" sz="1200" b="1" i="1" dirty="0">
                <a:solidFill>
                  <a:srgbClr val="2A00FF"/>
                </a:solidFill>
                <a:latin typeface="Consolas"/>
              </a:rPr>
              <a:t>종료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/>
              </a:rPr>
              <a:t>YES_NO_OPTION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end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altLang="ko-KR" sz="1200" b="1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/>
              </a:rPr>
              <a:t>YES_OPTION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) {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i="1" dirty="0" err="1">
                <a:solidFill>
                  <a:srgbClr val="000000"/>
                </a:solidFill>
                <a:latin typeface="Consolas"/>
              </a:rPr>
              <a:t>exit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(0);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});</a:t>
            </a:r>
            <a:endParaRPr lang="ko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 rot="16200000">
            <a:off x="-1646918" y="1646917"/>
            <a:ext cx="6858002" cy="3564160"/>
          </a:xfrm>
          <a:prstGeom prst="rect">
            <a:avLst/>
          </a:prstGeom>
          <a:solidFill>
            <a:srgbClr val="56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H="1" flipV="1">
            <a:off x="-4" y="-5"/>
            <a:ext cx="395813" cy="6857999"/>
          </a:xfrm>
          <a:prstGeom prst="rect">
            <a:avLst/>
          </a:prstGeom>
          <a:solidFill>
            <a:srgbClr val="EC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68217" y="1988840"/>
            <a:ext cx="35136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Thank You~</a:t>
            </a:r>
            <a:endParaRPr lang="ko-KR" altLang="en-US" sz="6600" dirty="0">
              <a:solidFill>
                <a:schemeClr val="accent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 flipH="1" flipV="1">
            <a:off x="827186" y="-9"/>
            <a:ext cx="425098" cy="6858008"/>
          </a:xfrm>
          <a:prstGeom prst="rect">
            <a:avLst/>
          </a:prstGeom>
          <a:solidFill>
            <a:srgbClr val="7F5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6200000">
            <a:off x="-2817164" y="3212973"/>
            <a:ext cx="6857994" cy="432048"/>
          </a:xfrm>
          <a:prstGeom prst="rect">
            <a:avLst/>
          </a:prstGeom>
          <a:solidFill>
            <a:srgbClr val="F1D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72072" y="0"/>
            <a:ext cx="910877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475929" y="1412776"/>
            <a:ext cx="2592288" cy="2592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12233" y="2104980"/>
            <a:ext cx="64087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solidFill>
                  <a:srgbClr val="D96D6D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Overview</a:t>
            </a:r>
            <a:endParaRPr lang="ko-KR" altLang="en-US" sz="6600" b="1" dirty="0">
              <a:solidFill>
                <a:srgbClr val="D96D6D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63004" y="1514920"/>
            <a:ext cx="2418136" cy="2418136"/>
          </a:xfrm>
          <a:prstGeom prst="ellipse">
            <a:avLst/>
          </a:prstGeom>
          <a:solidFill>
            <a:srgbClr val="EF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01</a:t>
            </a:r>
            <a:endParaRPr lang="ko-KR" altLang="en-US" sz="96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1880850" cy="1268760"/>
          </a:xfrm>
          <a:prstGeom prst="rect">
            <a:avLst/>
          </a:prstGeom>
          <a:solidFill>
            <a:srgbClr val="EC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849" y="656692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16185" y="3247131"/>
            <a:ext cx="5712872" cy="286232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카페 주문 위한 </a:t>
            </a:r>
            <a:r>
              <a:rPr lang="en-US" altLang="ko-KR" dirty="0"/>
              <a:t>POS</a:t>
            </a:r>
            <a:r>
              <a:rPr lang="ko-KR" altLang="en-US" dirty="0"/>
              <a:t>를 구성</a:t>
            </a:r>
          </a:p>
          <a:p>
            <a:pPr algn="just">
              <a:lnSpc>
                <a:spcPct val="20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당일 전체 판매 현황과 제품별 </a:t>
            </a:r>
            <a:r>
              <a:rPr lang="ko-KR" altLang="en-US" dirty="0" smtClean="0"/>
              <a:t>판매량 조회</a:t>
            </a:r>
            <a:endParaRPr lang="ko-KR" altLang="en-US" dirty="0"/>
          </a:p>
          <a:p>
            <a:pPr algn="just">
              <a:lnSpc>
                <a:spcPct val="200000"/>
              </a:lnSpc>
            </a:pPr>
            <a:r>
              <a:rPr lang="en-US" altLang="ko-KR" dirty="0"/>
              <a:t>- </a:t>
            </a:r>
            <a:r>
              <a:rPr lang="ko-KR" altLang="en-US" dirty="0" smtClean="0"/>
              <a:t>연도 </a:t>
            </a:r>
            <a:r>
              <a:rPr lang="ko-KR" altLang="en-US" dirty="0"/>
              <a:t>선택하면 월별 전체판매량과 </a:t>
            </a:r>
            <a:r>
              <a:rPr lang="ko-KR" altLang="en-US" dirty="0" smtClean="0"/>
              <a:t>매출 조회</a:t>
            </a:r>
            <a:endParaRPr lang="ko-KR" altLang="en-US" dirty="0"/>
          </a:p>
          <a:p>
            <a:pPr algn="just">
              <a:lnSpc>
                <a:spcPct val="20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월을 선택하면 월별 상세 매출 </a:t>
            </a:r>
            <a:r>
              <a:rPr lang="ko-KR" altLang="en-US" dirty="0" smtClean="0"/>
              <a:t>내역 조회</a:t>
            </a:r>
            <a:endParaRPr lang="en-US" altLang="ko-KR" dirty="0"/>
          </a:p>
          <a:p>
            <a:pPr algn="just"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2233" y="2124145"/>
            <a:ext cx="1760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C7878"/>
                </a:solidFill>
              </a:rPr>
              <a:t>개</a:t>
            </a:r>
            <a:r>
              <a:rPr lang="ko-KR" altLang="en-US" sz="3200" b="1" dirty="0">
                <a:solidFill>
                  <a:srgbClr val="EC7878"/>
                </a:solidFill>
              </a:rPr>
              <a:t>요</a:t>
            </a:r>
            <a:endParaRPr lang="ko-KR" altLang="en-US" sz="3200" b="1" dirty="0">
              <a:solidFill>
                <a:srgbClr val="EC7878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012433" y="2924944"/>
            <a:ext cx="4224233" cy="0"/>
          </a:xfrm>
          <a:prstGeom prst="line">
            <a:avLst/>
          </a:prstGeom>
          <a:ln w="15875">
            <a:solidFill>
              <a:srgbClr val="EC787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 rot="10800000" flipH="1" flipV="1">
            <a:off x="829032" y="721114"/>
            <a:ext cx="1080120" cy="1080120"/>
          </a:xfrm>
          <a:prstGeom prst="ellipse">
            <a:avLst/>
          </a:prstGeom>
          <a:solidFill>
            <a:srgbClr val="EF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01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4105" y="486916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Slide main title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矩形 8"/>
          <p:cNvSpPr/>
          <p:nvPr/>
        </p:nvSpPr>
        <p:spPr>
          <a:xfrm>
            <a:off x="2339021" y="188639"/>
            <a:ext cx="61936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CN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49" y="2088232"/>
            <a:ext cx="4456293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C2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0225" y="1268760"/>
            <a:ext cx="19442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dirty="0" smtClean="0">
                <a:solidFill>
                  <a:srgbClr val="354659"/>
                </a:solidFill>
                <a:latin typeface="Impact" panose="020B0806030902050204" pitchFamily="34" charset="0"/>
              </a:rPr>
              <a:t>01</a:t>
            </a:r>
            <a:endParaRPr lang="ko-KR" altLang="en-US" sz="13800" b="1" dirty="0">
              <a:solidFill>
                <a:srgbClr val="354659"/>
              </a:solidFill>
              <a:latin typeface="Impact" panose="020B080603090205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72073" y="0"/>
            <a:ext cx="910877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475929" y="940086"/>
            <a:ext cx="2592288" cy="2592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356249" y="3429000"/>
            <a:ext cx="1944216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흐름</a:t>
            </a:r>
            <a:endParaRPr lang="en-US" altLang="ko-KR" sz="2000" b="1" dirty="0" smtClean="0"/>
          </a:p>
          <a:p>
            <a:pPr>
              <a:lnSpc>
                <a:spcPct val="250000"/>
              </a:lnSpc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테이블구조</a:t>
            </a:r>
            <a:endParaRPr lang="ko-KR" altLang="en-US" sz="2000" b="1" dirty="0"/>
          </a:p>
        </p:txBody>
      </p:sp>
      <p:sp>
        <p:nvSpPr>
          <p:cNvPr id="15" name="타원 14"/>
          <p:cNvSpPr/>
          <p:nvPr/>
        </p:nvSpPr>
        <p:spPr>
          <a:xfrm>
            <a:off x="1563004" y="1022350"/>
            <a:ext cx="2418136" cy="2418136"/>
          </a:xfrm>
          <a:prstGeom prst="ellipse">
            <a:avLst/>
          </a:prstGeom>
          <a:solidFill>
            <a:srgbClr val="F1D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02</a:t>
            </a:r>
            <a:endParaRPr lang="ko-KR" altLang="en-US" sz="96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2233" y="1682232"/>
            <a:ext cx="64087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solidFill>
                  <a:srgbClr val="F1D250"/>
                </a:solidFill>
                <a:latin typeface="+mj-ea"/>
                <a:ea typeface="+mj-ea"/>
              </a:rPr>
              <a:t>구조</a:t>
            </a:r>
            <a:endParaRPr lang="ko-KR" altLang="en-US" sz="6600" b="1" dirty="0">
              <a:solidFill>
                <a:srgbClr val="F1D25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826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11880850" cy="972107"/>
          </a:xfrm>
          <a:prstGeom prst="rect">
            <a:avLst/>
          </a:prstGeom>
          <a:solidFill>
            <a:srgbClr val="EEC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849" y="188640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 rot="10800000" flipH="1" flipV="1">
            <a:off x="829032" y="260648"/>
            <a:ext cx="1080120" cy="1080120"/>
          </a:xfrm>
          <a:prstGeom prst="ellipse">
            <a:avLst/>
          </a:prstGeom>
          <a:solidFill>
            <a:srgbClr val="F1D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01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5" name="矩形 8"/>
          <p:cNvSpPr/>
          <p:nvPr/>
        </p:nvSpPr>
        <p:spPr>
          <a:xfrm>
            <a:off x="2339021" y="139279"/>
            <a:ext cx="6193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흐름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323801" y="1369186"/>
            <a:ext cx="10081121" cy="1627766"/>
            <a:chOff x="829031" y="1729227"/>
            <a:chExt cx="9330305" cy="1627766"/>
          </a:xfrm>
        </p:grpSpPr>
        <p:sp>
          <p:nvSpPr>
            <p:cNvPr id="5" name="직사각형 4"/>
            <p:cNvSpPr/>
            <p:nvPr/>
          </p:nvSpPr>
          <p:spPr>
            <a:xfrm>
              <a:off x="1095653" y="2276873"/>
              <a:ext cx="1345572" cy="628287"/>
            </a:xfrm>
            <a:prstGeom prst="rect">
              <a:avLst/>
            </a:prstGeom>
            <a:solidFill>
              <a:srgbClr val="F1D250"/>
            </a:solidFill>
            <a:ln>
              <a:solidFill>
                <a:srgbClr val="F1D2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메뉴선</a:t>
              </a:r>
              <a:r>
                <a:rPr lang="ko-KR" altLang="en-US" sz="2400" b="1" dirty="0"/>
                <a:t>택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29031" y="1729227"/>
              <a:ext cx="9330305" cy="1627766"/>
            </a:xfrm>
            <a:prstGeom prst="rect">
              <a:avLst/>
            </a:prstGeom>
            <a:noFill/>
            <a:ln>
              <a:solidFill>
                <a:srgbClr val="F1D2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판단 20"/>
            <p:cNvSpPr/>
            <p:nvPr/>
          </p:nvSpPr>
          <p:spPr>
            <a:xfrm>
              <a:off x="3095317" y="2348881"/>
              <a:ext cx="1319821" cy="478695"/>
            </a:xfrm>
            <a:prstGeom prst="flowChartDecision">
              <a:avLst/>
            </a:prstGeom>
            <a:solidFill>
              <a:srgbClr val="F1D250"/>
            </a:solidFill>
            <a:ln>
              <a:solidFill>
                <a:srgbClr val="F1D2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취소</a:t>
              </a:r>
              <a:endParaRPr lang="ko-KR" altLang="en-US" sz="2000" b="1" dirty="0"/>
            </a:p>
          </p:txBody>
        </p:sp>
        <p:sp>
          <p:nvSpPr>
            <p:cNvPr id="52" name="순서도: 판단 51"/>
            <p:cNvSpPr/>
            <p:nvPr/>
          </p:nvSpPr>
          <p:spPr>
            <a:xfrm>
              <a:off x="5094981" y="2132857"/>
              <a:ext cx="2266285" cy="895935"/>
            </a:xfrm>
            <a:prstGeom prst="flowChartDecision">
              <a:avLst/>
            </a:prstGeom>
            <a:solidFill>
              <a:srgbClr val="F1D250"/>
            </a:solidFill>
            <a:ln>
              <a:solidFill>
                <a:srgbClr val="F1D2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결제</a:t>
              </a:r>
              <a:endParaRPr lang="en-US" altLang="ko-KR" sz="2000" b="1" dirty="0" smtClean="0"/>
            </a:p>
            <a:p>
              <a:pPr algn="ctr"/>
              <a:r>
                <a:rPr lang="en-US" altLang="ko-KR" sz="1400" b="1" dirty="0" smtClean="0"/>
                <a:t>*</a:t>
              </a:r>
              <a:r>
                <a:rPr lang="ko-KR" altLang="en-US" sz="1400" b="1" dirty="0" smtClean="0"/>
                <a:t>데이터 저장</a:t>
              </a:r>
              <a:endParaRPr lang="ko-KR" altLang="en-US" sz="1400" b="1" dirty="0"/>
            </a:p>
          </p:txBody>
        </p:sp>
        <p:cxnSp>
          <p:nvCxnSpPr>
            <p:cNvPr id="49" name="꺾인 연결선 48"/>
            <p:cNvCxnSpPr>
              <a:stCxn id="5" idx="3"/>
              <a:endCxn id="21" idx="1"/>
            </p:cNvCxnSpPr>
            <p:nvPr/>
          </p:nvCxnSpPr>
          <p:spPr>
            <a:xfrm flipV="1">
              <a:off x="2441224" y="2588229"/>
              <a:ext cx="654092" cy="278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1D25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꺾인 연결선 73"/>
            <p:cNvCxnSpPr>
              <a:stCxn id="21" idx="0"/>
              <a:endCxn id="5" idx="0"/>
            </p:cNvCxnSpPr>
            <p:nvPr/>
          </p:nvCxnSpPr>
          <p:spPr>
            <a:xfrm rot="16200000" flipV="1">
              <a:off x="2725830" y="1319482"/>
              <a:ext cx="72008" cy="1986789"/>
            </a:xfrm>
            <a:prstGeom prst="bentConnector3">
              <a:avLst>
                <a:gd name="adj1" fmla="val 417465"/>
              </a:avLst>
            </a:prstGeom>
            <a:ln>
              <a:solidFill>
                <a:srgbClr val="F1D25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7961166" y="2261137"/>
              <a:ext cx="1510795" cy="628287"/>
            </a:xfrm>
            <a:prstGeom prst="rect">
              <a:avLst/>
            </a:prstGeom>
            <a:solidFill>
              <a:srgbClr val="F1D250"/>
            </a:solidFill>
            <a:ln>
              <a:solidFill>
                <a:srgbClr val="F1D2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주문 완료</a:t>
              </a:r>
              <a:endParaRPr lang="ko-KR" altLang="en-US" sz="2400" b="1" dirty="0"/>
            </a:p>
          </p:txBody>
        </p:sp>
      </p:grpSp>
      <p:cxnSp>
        <p:nvCxnSpPr>
          <p:cNvPr id="139" name="직선 화살표 연결선 138"/>
          <p:cNvCxnSpPr>
            <a:stCxn id="52" idx="3"/>
            <a:endCxn id="79" idx="1"/>
          </p:cNvCxnSpPr>
          <p:nvPr/>
        </p:nvCxnSpPr>
        <p:spPr>
          <a:xfrm flipV="1">
            <a:off x="7381689" y="2215240"/>
            <a:ext cx="648174" cy="5544"/>
          </a:xfrm>
          <a:prstGeom prst="straightConnector1">
            <a:avLst/>
          </a:prstGeom>
          <a:ln>
            <a:solidFill>
              <a:srgbClr val="F1D2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5" name="그룹 144"/>
          <p:cNvGrpSpPr/>
          <p:nvPr/>
        </p:nvGrpSpPr>
        <p:grpSpPr>
          <a:xfrm>
            <a:off x="323801" y="3068960"/>
            <a:ext cx="10081121" cy="1800200"/>
            <a:chOff x="829031" y="1729227"/>
            <a:chExt cx="9331759" cy="1800200"/>
          </a:xfrm>
        </p:grpSpPr>
        <p:sp>
          <p:nvSpPr>
            <p:cNvPr id="147" name="직사각형 146"/>
            <p:cNvSpPr/>
            <p:nvPr/>
          </p:nvSpPr>
          <p:spPr>
            <a:xfrm>
              <a:off x="829031" y="1729227"/>
              <a:ext cx="9331759" cy="1800200"/>
            </a:xfrm>
            <a:prstGeom prst="rect">
              <a:avLst/>
            </a:prstGeom>
            <a:noFill/>
            <a:ln>
              <a:solidFill>
                <a:srgbClr val="F1D2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8383373" y="2375838"/>
              <a:ext cx="1177518" cy="649533"/>
            </a:xfrm>
            <a:prstGeom prst="rect">
              <a:avLst/>
            </a:prstGeom>
            <a:solidFill>
              <a:srgbClr val="F1D250"/>
            </a:solidFill>
            <a:ln>
              <a:solidFill>
                <a:srgbClr val="F1D2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마감</a:t>
              </a:r>
              <a:endParaRPr lang="ko-KR" altLang="en-US" sz="2400" b="1" dirty="0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395809" y="1340768"/>
            <a:ext cx="157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POS</a:t>
            </a:r>
            <a:endParaRPr lang="ko-KR" altLang="en-US" sz="24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395809" y="3060249"/>
            <a:ext cx="320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당일판매현</a:t>
            </a:r>
            <a:r>
              <a:rPr lang="ko-KR" altLang="en-US" sz="2400" b="1" dirty="0"/>
              <a:t>황</a:t>
            </a:r>
          </a:p>
        </p:txBody>
      </p:sp>
      <p:sp>
        <p:nvSpPr>
          <p:cNvPr id="174" name="직사각형 173"/>
          <p:cNvSpPr/>
          <p:nvPr/>
        </p:nvSpPr>
        <p:spPr>
          <a:xfrm>
            <a:off x="5889157" y="3515076"/>
            <a:ext cx="2069019" cy="447877"/>
          </a:xfrm>
          <a:prstGeom prst="rect">
            <a:avLst/>
          </a:prstGeom>
          <a:solidFill>
            <a:srgbClr val="F1D250"/>
          </a:solidFill>
          <a:ln>
            <a:solidFill>
              <a:srgbClr val="F1D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전체 판매 </a:t>
            </a:r>
            <a:endParaRPr lang="ko-KR" altLang="en-US" sz="2400" b="1" dirty="0"/>
          </a:p>
        </p:txBody>
      </p:sp>
      <p:grpSp>
        <p:nvGrpSpPr>
          <p:cNvPr id="181" name="그룹 180"/>
          <p:cNvGrpSpPr/>
          <p:nvPr/>
        </p:nvGrpSpPr>
        <p:grpSpPr>
          <a:xfrm>
            <a:off x="323801" y="4969586"/>
            <a:ext cx="10081121" cy="1627766"/>
            <a:chOff x="829031" y="1729227"/>
            <a:chExt cx="9331766" cy="1627766"/>
          </a:xfrm>
        </p:grpSpPr>
        <p:sp>
          <p:nvSpPr>
            <p:cNvPr id="182" name="직사각형 181"/>
            <p:cNvSpPr/>
            <p:nvPr/>
          </p:nvSpPr>
          <p:spPr>
            <a:xfrm>
              <a:off x="1095653" y="2368666"/>
              <a:ext cx="1345572" cy="628287"/>
            </a:xfrm>
            <a:prstGeom prst="rect">
              <a:avLst/>
            </a:prstGeom>
            <a:solidFill>
              <a:srgbClr val="F1D250"/>
            </a:solidFill>
            <a:ln>
              <a:solidFill>
                <a:srgbClr val="F1D2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연도선택</a:t>
              </a:r>
              <a:endParaRPr lang="ko-KR" altLang="en-US" sz="2400" b="1" dirty="0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829031" y="1729227"/>
              <a:ext cx="9331766" cy="1627766"/>
            </a:xfrm>
            <a:prstGeom prst="rect">
              <a:avLst/>
            </a:prstGeom>
            <a:noFill/>
            <a:ln>
              <a:solidFill>
                <a:srgbClr val="F1D2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판단 183"/>
            <p:cNvSpPr/>
            <p:nvPr/>
          </p:nvSpPr>
          <p:spPr>
            <a:xfrm>
              <a:off x="2895350" y="2446250"/>
              <a:ext cx="1319821" cy="478695"/>
            </a:xfrm>
            <a:prstGeom prst="flowChartDecision">
              <a:avLst/>
            </a:prstGeom>
            <a:solidFill>
              <a:srgbClr val="F1D250"/>
            </a:solidFill>
            <a:ln>
              <a:solidFill>
                <a:srgbClr val="F1D2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/>
                <a:t>조회</a:t>
              </a:r>
              <a:endParaRPr lang="ko-KR" altLang="en-US" sz="2000" b="1" dirty="0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8427754" y="2336827"/>
              <a:ext cx="1510795" cy="732134"/>
            </a:xfrm>
            <a:prstGeom prst="rect">
              <a:avLst/>
            </a:prstGeom>
            <a:solidFill>
              <a:srgbClr val="F1D250"/>
            </a:solidFill>
            <a:ln>
              <a:solidFill>
                <a:srgbClr val="F1D2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월 상세</a:t>
              </a:r>
              <a:endParaRPr lang="en-US" altLang="ko-KR" sz="2400" b="1" dirty="0" smtClean="0"/>
            </a:p>
            <a:p>
              <a:pPr algn="ctr"/>
              <a:r>
                <a:rPr lang="ko-KR" altLang="en-US" sz="2400" b="1" dirty="0" smtClean="0"/>
                <a:t>매출</a:t>
              </a:r>
              <a:endParaRPr lang="ko-KR" altLang="en-US" sz="2400" b="1" dirty="0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395809" y="5013176"/>
            <a:ext cx="320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매출조회</a:t>
            </a:r>
            <a:endParaRPr lang="ko-KR" altLang="en-US" sz="2400" b="1" dirty="0"/>
          </a:p>
        </p:txBody>
      </p:sp>
      <p:sp>
        <p:nvSpPr>
          <p:cNvPr id="191" name="직사각형 190"/>
          <p:cNvSpPr/>
          <p:nvPr/>
        </p:nvSpPr>
        <p:spPr>
          <a:xfrm>
            <a:off x="4572273" y="5619044"/>
            <a:ext cx="1453623" cy="628287"/>
          </a:xfrm>
          <a:prstGeom prst="rect">
            <a:avLst/>
          </a:prstGeom>
          <a:solidFill>
            <a:srgbClr val="F1D250"/>
          </a:solidFill>
          <a:ln>
            <a:solidFill>
              <a:srgbClr val="F1D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월 매출</a:t>
            </a:r>
            <a:endParaRPr lang="ko-KR" altLang="en-US" sz="2400" b="1" dirty="0"/>
          </a:p>
        </p:txBody>
      </p:sp>
      <p:sp>
        <p:nvSpPr>
          <p:cNvPr id="192" name="순서도: 판단 191"/>
          <p:cNvSpPr/>
          <p:nvPr/>
        </p:nvSpPr>
        <p:spPr>
          <a:xfrm>
            <a:off x="6588497" y="5529265"/>
            <a:ext cx="1425805" cy="823927"/>
          </a:xfrm>
          <a:prstGeom prst="flowChartDecision">
            <a:avLst/>
          </a:prstGeom>
          <a:solidFill>
            <a:srgbClr val="F1D250"/>
          </a:solidFill>
          <a:ln>
            <a:solidFill>
              <a:srgbClr val="F1D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월 선택</a:t>
            </a:r>
            <a:endParaRPr lang="ko-KR" altLang="en-US" sz="2000" b="1" dirty="0"/>
          </a:p>
        </p:txBody>
      </p:sp>
      <p:cxnSp>
        <p:nvCxnSpPr>
          <p:cNvPr id="193" name="직선 화살표 연결선 192"/>
          <p:cNvCxnSpPr>
            <a:stCxn id="182" idx="3"/>
            <a:endCxn id="184" idx="1"/>
          </p:cNvCxnSpPr>
          <p:nvPr/>
        </p:nvCxnSpPr>
        <p:spPr>
          <a:xfrm>
            <a:off x="2065456" y="5923169"/>
            <a:ext cx="490593" cy="2788"/>
          </a:xfrm>
          <a:prstGeom prst="straightConnector1">
            <a:avLst/>
          </a:prstGeom>
          <a:ln>
            <a:solidFill>
              <a:srgbClr val="F1D2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84" idx="3"/>
            <a:endCxn id="191" idx="1"/>
          </p:cNvCxnSpPr>
          <p:nvPr/>
        </p:nvCxnSpPr>
        <p:spPr>
          <a:xfrm>
            <a:off x="3981854" y="5925957"/>
            <a:ext cx="590419" cy="7231"/>
          </a:xfrm>
          <a:prstGeom prst="straightConnector1">
            <a:avLst/>
          </a:prstGeom>
          <a:ln>
            <a:solidFill>
              <a:srgbClr val="F1D2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91" idx="3"/>
            <a:endCxn id="192" idx="1"/>
          </p:cNvCxnSpPr>
          <p:nvPr/>
        </p:nvCxnSpPr>
        <p:spPr>
          <a:xfrm>
            <a:off x="6025896" y="5933188"/>
            <a:ext cx="562601" cy="8041"/>
          </a:xfrm>
          <a:prstGeom prst="straightConnector1">
            <a:avLst/>
          </a:prstGeom>
          <a:ln>
            <a:solidFill>
              <a:srgbClr val="F1D2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92" idx="3"/>
            <a:endCxn id="189" idx="1"/>
          </p:cNvCxnSpPr>
          <p:nvPr/>
        </p:nvCxnSpPr>
        <p:spPr>
          <a:xfrm>
            <a:off x="8014302" y="5941229"/>
            <a:ext cx="518411" cy="2024"/>
          </a:xfrm>
          <a:prstGeom prst="straightConnector1">
            <a:avLst/>
          </a:prstGeom>
          <a:ln>
            <a:solidFill>
              <a:srgbClr val="F1D2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9" name="순서도: 판단 208"/>
          <p:cNvSpPr/>
          <p:nvPr/>
        </p:nvSpPr>
        <p:spPr>
          <a:xfrm>
            <a:off x="776589" y="3469105"/>
            <a:ext cx="4369749" cy="535959"/>
          </a:xfrm>
          <a:prstGeom prst="flowChartDecision">
            <a:avLst/>
          </a:prstGeom>
          <a:solidFill>
            <a:srgbClr val="F1D250"/>
          </a:solidFill>
          <a:ln>
            <a:solidFill>
              <a:srgbClr val="F1D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오늘 판매량 조회</a:t>
            </a:r>
            <a:endParaRPr lang="ko-KR" altLang="en-US" sz="2000" b="1" dirty="0"/>
          </a:p>
        </p:txBody>
      </p:sp>
      <p:sp>
        <p:nvSpPr>
          <p:cNvPr id="210" name="순서도: 판단 209"/>
          <p:cNvSpPr/>
          <p:nvPr/>
        </p:nvSpPr>
        <p:spPr>
          <a:xfrm>
            <a:off x="561739" y="4113807"/>
            <a:ext cx="4823362" cy="539330"/>
          </a:xfrm>
          <a:prstGeom prst="flowChartDecision">
            <a:avLst/>
          </a:prstGeom>
          <a:solidFill>
            <a:srgbClr val="F1D250"/>
          </a:solidFill>
          <a:ln>
            <a:solidFill>
              <a:srgbClr val="F1D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제품별 판매량 조회</a:t>
            </a:r>
            <a:endParaRPr lang="ko-KR" altLang="en-US" sz="2000" b="1" dirty="0"/>
          </a:p>
        </p:txBody>
      </p:sp>
      <p:sp>
        <p:nvSpPr>
          <p:cNvPr id="214" name="직사각형 213"/>
          <p:cNvSpPr/>
          <p:nvPr/>
        </p:nvSpPr>
        <p:spPr>
          <a:xfrm>
            <a:off x="5889157" y="4163148"/>
            <a:ext cx="2069019" cy="447877"/>
          </a:xfrm>
          <a:prstGeom prst="rect">
            <a:avLst/>
          </a:prstGeom>
          <a:solidFill>
            <a:srgbClr val="F1D250"/>
          </a:solidFill>
          <a:ln>
            <a:solidFill>
              <a:srgbClr val="F1D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제품별 판매 </a:t>
            </a:r>
            <a:endParaRPr lang="ko-KR" altLang="en-US" sz="2400" b="1" dirty="0"/>
          </a:p>
        </p:txBody>
      </p:sp>
      <p:cxnSp>
        <p:nvCxnSpPr>
          <p:cNvPr id="215" name="직선 화살표 연결선 214"/>
          <p:cNvCxnSpPr>
            <a:stCxn id="209" idx="3"/>
            <a:endCxn id="174" idx="1"/>
          </p:cNvCxnSpPr>
          <p:nvPr/>
        </p:nvCxnSpPr>
        <p:spPr>
          <a:xfrm>
            <a:off x="5146338" y="3737085"/>
            <a:ext cx="742819" cy="1930"/>
          </a:xfrm>
          <a:prstGeom prst="straightConnector1">
            <a:avLst/>
          </a:prstGeom>
          <a:ln>
            <a:solidFill>
              <a:srgbClr val="F1D2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>
            <a:stCxn id="210" idx="3"/>
            <a:endCxn id="214" idx="1"/>
          </p:cNvCxnSpPr>
          <p:nvPr/>
        </p:nvCxnSpPr>
        <p:spPr>
          <a:xfrm>
            <a:off x="5385101" y="4383472"/>
            <a:ext cx="504056" cy="3615"/>
          </a:xfrm>
          <a:prstGeom prst="straightConnector1">
            <a:avLst/>
          </a:prstGeom>
          <a:ln>
            <a:solidFill>
              <a:srgbClr val="F1D2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214" idx="3"/>
            <a:endCxn id="154" idx="1"/>
          </p:cNvCxnSpPr>
          <p:nvPr/>
        </p:nvCxnSpPr>
        <p:spPr>
          <a:xfrm flipV="1">
            <a:off x="7958176" y="4040338"/>
            <a:ext cx="526598" cy="346749"/>
          </a:xfrm>
          <a:prstGeom prst="bentConnector3">
            <a:avLst>
              <a:gd name="adj1" fmla="val 50000"/>
            </a:avLst>
          </a:prstGeom>
          <a:ln>
            <a:solidFill>
              <a:srgbClr val="F1D2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4" name="꺾인 연결선 223"/>
          <p:cNvCxnSpPr>
            <a:stCxn id="174" idx="3"/>
            <a:endCxn id="154" idx="1"/>
          </p:cNvCxnSpPr>
          <p:nvPr/>
        </p:nvCxnSpPr>
        <p:spPr>
          <a:xfrm>
            <a:off x="7958176" y="3739015"/>
            <a:ext cx="526598" cy="301323"/>
          </a:xfrm>
          <a:prstGeom prst="bentConnector3">
            <a:avLst>
              <a:gd name="adj1" fmla="val 50000"/>
            </a:avLst>
          </a:prstGeom>
          <a:ln>
            <a:solidFill>
              <a:srgbClr val="F1D2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2" name="꺾인 연결선 231"/>
          <p:cNvCxnSpPr>
            <a:stCxn id="5" idx="2"/>
            <a:endCxn id="52" idx="2"/>
          </p:cNvCxnSpPr>
          <p:nvPr/>
        </p:nvCxnSpPr>
        <p:spPr>
          <a:xfrm rot="16200000" flipH="1">
            <a:off x="3686267" y="197656"/>
            <a:ext cx="123632" cy="4818558"/>
          </a:xfrm>
          <a:prstGeom prst="bentConnector3">
            <a:avLst>
              <a:gd name="adj1" fmla="val 284904"/>
            </a:avLst>
          </a:prstGeom>
          <a:ln>
            <a:solidFill>
              <a:srgbClr val="F1D2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21" idx="3"/>
            <a:endCxn id="52" idx="1"/>
          </p:cNvCxnSpPr>
          <p:nvPr/>
        </p:nvCxnSpPr>
        <p:spPr>
          <a:xfrm flipV="1">
            <a:off x="4198484" y="2220784"/>
            <a:ext cx="734551" cy="7404"/>
          </a:xfrm>
          <a:prstGeom prst="straightConnector1">
            <a:avLst/>
          </a:prstGeom>
          <a:ln>
            <a:solidFill>
              <a:srgbClr val="F1D2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10500998" y="3717032"/>
            <a:ext cx="1056051" cy="649533"/>
          </a:xfrm>
          <a:prstGeom prst="rect">
            <a:avLst/>
          </a:prstGeom>
          <a:solidFill>
            <a:srgbClr val="F1D250"/>
          </a:solidFill>
          <a:ln>
            <a:solidFill>
              <a:srgbClr val="F1D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종료</a:t>
            </a:r>
            <a:endParaRPr lang="ko-KR" altLang="en-US" sz="2400" b="1" dirty="0"/>
          </a:p>
        </p:txBody>
      </p:sp>
      <p:cxnSp>
        <p:nvCxnSpPr>
          <p:cNvPr id="276" name="꺾인 연결선 275"/>
          <p:cNvCxnSpPr>
            <a:stCxn id="79" idx="3"/>
            <a:endCxn id="268" idx="0"/>
          </p:cNvCxnSpPr>
          <p:nvPr/>
        </p:nvCxnSpPr>
        <p:spPr>
          <a:xfrm>
            <a:off x="9662234" y="2215240"/>
            <a:ext cx="1366790" cy="1501792"/>
          </a:xfrm>
          <a:prstGeom prst="bentConnector2">
            <a:avLst/>
          </a:prstGeom>
          <a:ln>
            <a:solidFill>
              <a:srgbClr val="F1D2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>
            <a:stCxn id="154" idx="3"/>
            <a:endCxn id="268" idx="1"/>
          </p:cNvCxnSpPr>
          <p:nvPr/>
        </p:nvCxnSpPr>
        <p:spPr>
          <a:xfrm>
            <a:off x="9756849" y="4040338"/>
            <a:ext cx="744149" cy="1461"/>
          </a:xfrm>
          <a:prstGeom prst="straightConnector1">
            <a:avLst/>
          </a:prstGeom>
          <a:ln>
            <a:solidFill>
              <a:srgbClr val="F1D2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1" name="꺾인 연결선 280"/>
          <p:cNvCxnSpPr>
            <a:stCxn id="189" idx="3"/>
            <a:endCxn id="268" idx="2"/>
          </p:cNvCxnSpPr>
          <p:nvPr/>
        </p:nvCxnSpPr>
        <p:spPr>
          <a:xfrm flipV="1">
            <a:off x="10164827" y="4366565"/>
            <a:ext cx="864197" cy="1576688"/>
          </a:xfrm>
          <a:prstGeom prst="bentConnector2">
            <a:avLst/>
          </a:prstGeom>
          <a:ln>
            <a:solidFill>
              <a:srgbClr val="F1D2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4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11880850" cy="972107"/>
          </a:xfrm>
          <a:prstGeom prst="rect">
            <a:avLst/>
          </a:prstGeom>
          <a:solidFill>
            <a:srgbClr val="EEC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849" y="188640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 rot="10800000" flipH="1" flipV="1">
            <a:off x="829032" y="260648"/>
            <a:ext cx="1080120" cy="1080120"/>
          </a:xfrm>
          <a:prstGeom prst="ellipse">
            <a:avLst/>
          </a:prstGeom>
          <a:solidFill>
            <a:srgbClr val="F1D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02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5" name="矩形 8"/>
          <p:cNvSpPr/>
          <p:nvPr/>
        </p:nvSpPr>
        <p:spPr>
          <a:xfrm>
            <a:off x="2339021" y="128826"/>
            <a:ext cx="6193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테이블 구조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3015"/>
              </p:ext>
            </p:extLst>
          </p:nvPr>
        </p:nvGraphicFramePr>
        <p:xfrm>
          <a:off x="539825" y="1700808"/>
          <a:ext cx="10729192" cy="48279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60039"/>
                <a:gridCol w="2040058"/>
                <a:gridCol w="1819509"/>
                <a:gridCol w="1377396"/>
                <a:gridCol w="1884858"/>
                <a:gridCol w="2247332"/>
              </a:tblGrid>
              <a:tr h="74530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COLUMN_NAME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DATA_TAYPE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NULLABLE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DATA_DAFAULT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CONTRAINT_TYPE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1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입력순서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83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주문시간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TIMESTAMP(6)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45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MENU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(20 BYTE)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Sysdate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45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음료 온도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TEMPERTURE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(10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BYTE)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(Hot,</a:t>
                      </a:r>
                      <a:r>
                        <a:rPr lang="en-US" altLang="ko-KR" baseline="0" dirty="0" smtClean="0"/>
                        <a:t> Ice, “”)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31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45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결제수단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(20 BYTE)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카드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8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BE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68445" y="0"/>
            <a:ext cx="910877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475929" y="940086"/>
            <a:ext cx="2592288" cy="2592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24201" y="353237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Sample Text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24201" y="3908631"/>
            <a:ext cx="380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Always bear in mind that your own resolution </a:t>
            </a:r>
            <a:r>
              <a:rPr lang="en-US" altLang="ko-KR" sz="1200" dirty="0" smtClean="0"/>
              <a:t>to succeed </a:t>
            </a:r>
            <a:r>
              <a:rPr lang="en-US" altLang="ko-KR" sz="1200" dirty="0"/>
              <a:t>is more </a:t>
            </a:r>
            <a:r>
              <a:rPr lang="en-US" altLang="ko-KR" sz="1200" dirty="0" smtClean="0"/>
              <a:t>important than </a:t>
            </a:r>
            <a:r>
              <a:rPr lang="en-US" altLang="ko-KR" sz="1200" dirty="0"/>
              <a:t>any one thing.</a:t>
            </a:r>
          </a:p>
        </p:txBody>
      </p:sp>
      <p:sp>
        <p:nvSpPr>
          <p:cNvPr id="9" name="타원 8"/>
          <p:cNvSpPr/>
          <p:nvPr/>
        </p:nvSpPr>
        <p:spPr>
          <a:xfrm>
            <a:off x="1563004" y="1022350"/>
            <a:ext cx="2418136" cy="2418136"/>
          </a:xfrm>
          <a:prstGeom prst="ellipse">
            <a:avLst/>
          </a:prstGeom>
          <a:solidFill>
            <a:srgbClr val="8DF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03</a:t>
            </a:r>
            <a:endParaRPr lang="ko-KR" altLang="en-US" sz="96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2233" y="1682232"/>
            <a:ext cx="64087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solidFill>
                  <a:srgbClr val="64C4B4"/>
                </a:solidFill>
                <a:latin typeface="+mj-ea"/>
                <a:ea typeface="+mj-ea"/>
              </a:rPr>
              <a:t>구현 기능</a:t>
            </a:r>
            <a:endParaRPr lang="ko-KR" altLang="en-US" sz="6600" b="1" dirty="0">
              <a:solidFill>
                <a:srgbClr val="64C4B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54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1880850" cy="1019636"/>
          </a:xfrm>
          <a:prstGeom prst="rect">
            <a:avLst/>
          </a:prstGeom>
          <a:solidFill>
            <a:srgbClr val="56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849" y="404664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矩形 8"/>
          <p:cNvSpPr/>
          <p:nvPr/>
        </p:nvSpPr>
        <p:spPr>
          <a:xfrm>
            <a:off x="2339021" y="44624"/>
            <a:ext cx="61936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구현 </a:t>
            </a:r>
            <a:r>
              <a:rPr lang="en-US" altLang="ko-KR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 </a:t>
            </a:r>
            <a:r>
              <a:rPr lang="en-US" altLang="zh-CN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 </a:t>
            </a:r>
            <a:endParaRPr lang="zh-CN" altLang="en-US" sz="48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" t="5618" r="2602" b="2621"/>
          <a:stretch/>
        </p:blipFill>
        <p:spPr>
          <a:xfrm>
            <a:off x="257002" y="1628800"/>
            <a:ext cx="3883223" cy="477200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6610" r="4808" b="2798"/>
          <a:stretch/>
        </p:blipFill>
        <p:spPr>
          <a:xfrm>
            <a:off x="4171261" y="1628800"/>
            <a:ext cx="3641372" cy="477200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5965" r="5905" b="2351"/>
          <a:stretch/>
        </p:blipFill>
        <p:spPr>
          <a:xfrm>
            <a:off x="7805545" y="1628801"/>
            <a:ext cx="3751504" cy="47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1880850" cy="1019636"/>
          </a:xfrm>
          <a:prstGeom prst="rect">
            <a:avLst/>
          </a:prstGeom>
          <a:solidFill>
            <a:srgbClr val="56BE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755849" y="404664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0800000" flipH="1" flipV="1">
            <a:off x="829032" y="476672"/>
            <a:ext cx="1080120" cy="1080120"/>
          </a:xfrm>
          <a:prstGeom prst="ellipse">
            <a:avLst/>
          </a:prstGeom>
          <a:solidFill>
            <a:srgbClr val="8DF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01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9021" y="188639"/>
            <a:ext cx="61936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POS </a:t>
            </a:r>
            <a:r>
              <a:rPr lang="en-US" altLang="zh-CN" sz="4800" b="1" dirty="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Times New Roman" panose="02020603050405020304" pitchFamily="18" charset="0"/>
              </a:rPr>
              <a:t>– </a:t>
            </a:r>
            <a:r>
              <a:rPr lang="ko-KR" altLang="en-US" sz="4800" b="1" dirty="0" smtClean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Times New Roman" panose="02020603050405020304" pitchFamily="18" charset="0"/>
              </a:rPr>
              <a:t>메뉴 선택</a:t>
            </a:r>
            <a:endParaRPr lang="zh-CN" altLang="en-US" sz="4800" b="1" dirty="0">
              <a:solidFill>
                <a:schemeClr val="bg1"/>
              </a:solidFill>
              <a:latin typeface="Impact" panose="020B0806030902050204" pitchFamily="34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5" y="1556792"/>
            <a:ext cx="6374697" cy="50844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7167" y="2184686"/>
            <a:ext cx="3095170" cy="3462494"/>
          </a:xfrm>
          <a:prstGeom prst="rect">
            <a:avLst/>
          </a:prstGeom>
          <a:noFill/>
          <a:ln>
            <a:solidFill>
              <a:srgbClr val="E1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8001" y="4581128"/>
            <a:ext cx="1547585" cy="324552"/>
          </a:xfrm>
          <a:prstGeom prst="rect">
            <a:avLst/>
          </a:prstGeom>
          <a:noFill/>
          <a:ln>
            <a:solidFill>
              <a:srgbClr val="E1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32800" y="2320744"/>
            <a:ext cx="2555697" cy="720080"/>
          </a:xfrm>
          <a:prstGeom prst="rect">
            <a:avLst/>
          </a:prstGeom>
          <a:noFill/>
          <a:ln>
            <a:solidFill>
              <a:srgbClr val="E1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10278" y="5157192"/>
            <a:ext cx="1439658" cy="432048"/>
          </a:xfrm>
          <a:prstGeom prst="rect">
            <a:avLst/>
          </a:prstGeom>
          <a:noFill/>
          <a:ln>
            <a:solidFill>
              <a:srgbClr val="E1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197746" y="1268760"/>
            <a:ext cx="5278070" cy="5490324"/>
            <a:chOff x="7516337" y="2132856"/>
            <a:chExt cx="4349258" cy="5490324"/>
          </a:xfrm>
        </p:grpSpPr>
        <p:grpSp>
          <p:nvGrpSpPr>
            <p:cNvPr id="10" name="그룹 9"/>
            <p:cNvGrpSpPr/>
            <p:nvPr/>
          </p:nvGrpSpPr>
          <p:grpSpPr>
            <a:xfrm>
              <a:off x="7516337" y="2132856"/>
              <a:ext cx="3818104" cy="5490324"/>
              <a:chOff x="7516337" y="1772816"/>
              <a:chExt cx="3818104" cy="5490324"/>
            </a:xfrm>
          </p:grpSpPr>
          <p:sp>
            <p:nvSpPr>
              <p:cNvPr id="2" name="왼쪽 대괄호 1"/>
              <p:cNvSpPr/>
              <p:nvPr/>
            </p:nvSpPr>
            <p:spPr>
              <a:xfrm>
                <a:off x="7516337" y="1772816"/>
                <a:ext cx="440312" cy="5478426"/>
              </a:xfrm>
              <a:prstGeom prst="leftBracket">
                <a:avLst>
                  <a:gd name="adj" fmla="val 93838"/>
                </a:avLst>
              </a:prstGeom>
              <a:ln w="22225">
                <a:solidFill>
                  <a:srgbClr val="E18B8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왼쪽 대괄호 17"/>
              <p:cNvSpPr/>
              <p:nvPr/>
            </p:nvSpPr>
            <p:spPr>
              <a:xfrm rot="10800000">
                <a:off x="10986118" y="1772816"/>
                <a:ext cx="348323" cy="5490324"/>
              </a:xfrm>
              <a:prstGeom prst="leftBracket">
                <a:avLst>
                  <a:gd name="adj" fmla="val 93838"/>
                </a:avLst>
              </a:prstGeom>
              <a:ln w="22225">
                <a:solidFill>
                  <a:srgbClr val="E18B8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8082355" y="3573016"/>
              <a:ext cx="3783240" cy="1191037"/>
              <a:chOff x="8135512" y="1595700"/>
              <a:chExt cx="3207182" cy="119103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8135512" y="1595700"/>
                <a:ext cx="320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/>
                  <a:t>메뉴 버튼 클릭 </a:t>
                </a:r>
                <a:endParaRPr lang="ko-KR" altLang="en-US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176418" y="1955740"/>
                <a:ext cx="30274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주문 내역 </a:t>
                </a:r>
                <a:r>
                  <a:rPr lang="ko-KR" altLang="en-US" sz="1600" dirty="0" smtClean="0"/>
                  <a:t>테이블에 메뉴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가격 추가</a:t>
                </a:r>
                <a:endParaRPr lang="en-US" altLang="ko-KR" sz="1600" dirty="0" smtClean="0"/>
              </a:p>
              <a:p>
                <a:r>
                  <a:rPr lang="ko-KR" altLang="en-US" sz="1600" dirty="0" smtClean="0"/>
                  <a:t>총 결제 금액 표시</a:t>
                </a:r>
                <a:endParaRPr lang="en-US" altLang="ko-KR" sz="1600" dirty="0" smtClean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8082354" y="2540165"/>
              <a:ext cx="3207182" cy="888835"/>
              <a:chOff x="8154368" y="2055272"/>
              <a:chExt cx="3207182" cy="88883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8154368" y="2055272"/>
                <a:ext cx="320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Hot / Ice</a:t>
                </a:r>
                <a:r>
                  <a:rPr lang="ko-KR" altLang="en-US" b="1" dirty="0" smtClean="0"/>
                  <a:t> 버튼 클릭</a:t>
                </a:r>
                <a:endParaRPr lang="ko-KR" altLang="en-US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154368" y="2420887"/>
                <a:ext cx="30274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메뉴 선택 전 </a:t>
                </a:r>
                <a:r>
                  <a:rPr lang="en-US" altLang="ko-KR" sz="1400" dirty="0" smtClean="0"/>
                  <a:t>Hot / Ice </a:t>
                </a:r>
                <a:r>
                  <a:rPr lang="ko-KR" altLang="en-US" sz="1400" dirty="0" smtClean="0"/>
                  <a:t>선택</a:t>
                </a:r>
                <a:endParaRPr lang="en-US" altLang="ko-KR" sz="1400" dirty="0" smtClean="0"/>
              </a:p>
              <a:p>
                <a:r>
                  <a:rPr lang="en-US" altLang="ko-KR" sz="1400" dirty="0" smtClean="0"/>
                  <a:t>Ice</a:t>
                </a:r>
                <a:r>
                  <a:rPr lang="ko-KR" altLang="en-US" sz="1400" dirty="0" smtClean="0"/>
                  <a:t>는 기본값</a:t>
                </a:r>
                <a:endParaRPr lang="en-US" altLang="ko-KR" sz="1400" dirty="0" smtClean="0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7736493" y="3663022"/>
            <a:ext cx="3787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</a:t>
            </a:r>
          </a:p>
          <a:p>
            <a:r>
              <a:rPr lang="en-US" altLang="ko-KR" sz="1200" dirty="0" smtClean="0"/>
              <a:t> for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arr.length;i</a:t>
            </a:r>
            <a:r>
              <a:rPr lang="en-US" altLang="ko-KR" sz="1200" dirty="0"/>
              <a:t>++) {</a:t>
            </a:r>
          </a:p>
          <a:p>
            <a:r>
              <a:rPr lang="en-US" altLang="ko-KR" sz="1200" dirty="0" smtClean="0"/>
              <a:t>  String </a:t>
            </a:r>
            <a:r>
              <a:rPr lang="en-US" altLang="ko-KR" sz="1200" dirty="0"/>
              <a:t>d = drink[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dp</a:t>
            </a:r>
            <a:r>
              <a:rPr lang="en-US" altLang="ko-KR" sz="1200" dirty="0"/>
              <a:t> =  </a:t>
            </a:r>
            <a:r>
              <a:rPr lang="en-US" altLang="ko-KR" sz="1200" dirty="0" err="1"/>
              <a:t>drinkPrice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addActionListener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ActionListener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actionPerformed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ActionEvent</a:t>
            </a:r>
            <a:r>
              <a:rPr lang="en-US" altLang="ko-KR" sz="1200" dirty="0"/>
              <a:t> arg0) {</a:t>
            </a:r>
          </a:p>
          <a:p>
            <a:r>
              <a:rPr lang="en-US" altLang="ko-KR" sz="1200" dirty="0" smtClean="0"/>
              <a:t>  if(</a:t>
            </a:r>
            <a:r>
              <a:rPr lang="en-US" altLang="ko-KR" sz="1200" dirty="0" err="1" smtClean="0"/>
              <a:t>rdbtnHot.isSelected</a:t>
            </a:r>
            <a:r>
              <a:rPr lang="en-US" altLang="ko-KR" sz="1200" dirty="0"/>
              <a:t>())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rdbtnHot.getText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else 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rdbtnIce.isSelected</a:t>
            </a:r>
            <a:r>
              <a:rPr lang="en-US" altLang="ko-KR" sz="1200" dirty="0"/>
              <a:t>())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rdbtnIce.getText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}</a:t>
            </a:r>
            <a:endParaRPr lang="en-US" altLang="ko-KR" sz="1200" dirty="0"/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dt.addRow</a:t>
            </a:r>
            <a:r>
              <a:rPr lang="en-US" altLang="ko-KR" sz="1200" dirty="0" smtClean="0"/>
              <a:t>(new </a:t>
            </a:r>
            <a:r>
              <a:rPr lang="en-US" altLang="ko-KR" sz="1200" dirty="0"/>
              <a:t>Object[] {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, d, </a:t>
            </a:r>
            <a:r>
              <a:rPr lang="en-US" altLang="ko-KR" sz="1200" dirty="0" err="1"/>
              <a:t>dp</a:t>
            </a:r>
            <a:r>
              <a:rPr lang="en-US" altLang="ko-KR" sz="1200" dirty="0"/>
              <a:t>});</a:t>
            </a:r>
          </a:p>
          <a:p>
            <a:r>
              <a:rPr lang="en-US" altLang="ko-KR" sz="1200" dirty="0" smtClean="0"/>
              <a:t>  sum </a:t>
            </a:r>
            <a:r>
              <a:rPr lang="en-US" altLang="ko-KR" sz="1200" dirty="0"/>
              <a:t>+= </a:t>
            </a:r>
            <a:r>
              <a:rPr lang="en-US" altLang="ko-KR" sz="1200" dirty="0" err="1"/>
              <a:t>dp</a:t>
            </a:r>
            <a:r>
              <a:rPr lang="en-US" altLang="ko-KR" sz="1200" dirty="0"/>
              <a:t> ;	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tfPrice.setText</a:t>
            </a:r>
            <a:r>
              <a:rPr lang="en-US" altLang="ko-KR" sz="1200" dirty="0"/>
              <a:t>("</a:t>
            </a:r>
            <a:r>
              <a:rPr lang="ko-KR" altLang="en-US" sz="1200" dirty="0"/>
              <a:t>결제 금액 </a:t>
            </a:r>
            <a:r>
              <a:rPr lang="en-US" altLang="ko-KR" sz="1200" dirty="0"/>
              <a:t>:  " + sum +" </a:t>
            </a:r>
            <a:r>
              <a:rPr lang="ko-KR" altLang="en-US" sz="1200" dirty="0"/>
              <a:t>원</a:t>
            </a:r>
            <a:r>
              <a:rPr lang="en-US" altLang="ko-KR" sz="1200" dirty="0"/>
              <a:t>" 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82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1238</Words>
  <Application>Microsoft Office PowerPoint</Application>
  <PresentationFormat>사용자 지정</PresentationFormat>
  <Paragraphs>297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Office 테마</vt:lpstr>
      <vt:lpstr>1_Office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MIHO_</dc:creator>
  <cp:lastModifiedBy>user</cp:lastModifiedBy>
  <cp:revision>67</cp:revision>
  <dcterms:created xsi:type="dcterms:W3CDTF">2016-03-15T11:18:48Z</dcterms:created>
  <dcterms:modified xsi:type="dcterms:W3CDTF">2020-07-05T15:44:15Z</dcterms:modified>
</cp:coreProperties>
</file>