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731"/>
    <a:srgbClr val="F8FFD5"/>
    <a:srgbClr val="165704"/>
    <a:srgbClr val="3A2716"/>
    <a:srgbClr val="EBFC10"/>
    <a:srgbClr val="434343"/>
    <a:srgbClr val="1A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29" autoAdjust="0"/>
    <p:restoredTop sz="94660"/>
  </p:normalViewPr>
  <p:slideViewPr>
    <p:cSldViewPr>
      <p:cViewPr>
        <p:scale>
          <a:sx n="50" d="100"/>
          <a:sy n="50" d="100"/>
        </p:scale>
        <p:origin x="-2364" y="-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449E2-E04D-40E1-A5E4-1D88D0584EF0}" type="datetimeFigureOut">
              <a:rPr lang="ko-KR" altLang="en-US" smtClean="0"/>
              <a:pPr/>
              <a:t>2017-07-03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201C5-704D-455C-A585-497E7A27AE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3336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201C5-704D-455C-A585-497E7A27AE2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8145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201C5-704D-455C-A585-497E7A27AE2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9092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201C5-704D-455C-A585-497E7A27AE2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9092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201C5-704D-455C-A585-497E7A27AE2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9092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201C5-704D-455C-A585-497E7A27AE2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9092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201C5-704D-455C-A585-497E7A27AE2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9092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201C5-704D-455C-A585-497E7A27AE2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9092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201C5-704D-455C-A585-497E7A27AE2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9092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AD8D-D74C-48E7-AE9D-32CFE510A150}" type="datetimeFigureOut">
              <a:rPr lang="ko-KR" altLang="en-US" smtClean="0"/>
              <a:pPr/>
              <a:t>2017-07-03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C8E-EFEE-4A4E-9BC8-1F4287A35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2711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AD8D-D74C-48E7-AE9D-32CFE510A150}" type="datetimeFigureOut">
              <a:rPr lang="ko-KR" altLang="en-US" smtClean="0"/>
              <a:pPr/>
              <a:t>2017-07-03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C8E-EFEE-4A4E-9BC8-1F4287A35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8255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AD8D-D74C-48E7-AE9D-32CFE510A150}" type="datetimeFigureOut">
              <a:rPr lang="ko-KR" altLang="en-US" smtClean="0"/>
              <a:pPr/>
              <a:t>2017-07-03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C8E-EFEE-4A4E-9BC8-1F4287A35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9098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AD8D-D74C-48E7-AE9D-32CFE510A150}" type="datetimeFigureOut">
              <a:rPr lang="ko-KR" altLang="en-US" smtClean="0"/>
              <a:pPr/>
              <a:t>2017-07-03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C8E-EFEE-4A4E-9BC8-1F4287A35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6893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AD8D-D74C-48E7-AE9D-32CFE510A150}" type="datetimeFigureOut">
              <a:rPr lang="ko-KR" altLang="en-US" smtClean="0"/>
              <a:pPr/>
              <a:t>2017-07-03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C8E-EFEE-4A4E-9BC8-1F4287A35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8600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AD8D-D74C-48E7-AE9D-32CFE510A150}" type="datetimeFigureOut">
              <a:rPr lang="ko-KR" altLang="en-US" smtClean="0"/>
              <a:pPr/>
              <a:t>2017-07-03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C8E-EFEE-4A4E-9BC8-1F4287A35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8629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AD8D-D74C-48E7-AE9D-32CFE510A150}" type="datetimeFigureOut">
              <a:rPr lang="ko-KR" altLang="en-US" smtClean="0"/>
              <a:pPr/>
              <a:t>2017-07-03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C8E-EFEE-4A4E-9BC8-1F4287A35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9532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AD8D-D74C-48E7-AE9D-32CFE510A150}" type="datetimeFigureOut">
              <a:rPr lang="ko-KR" altLang="en-US" smtClean="0"/>
              <a:pPr/>
              <a:t>2017-07-03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C8E-EFEE-4A4E-9BC8-1F4287A35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8572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AD8D-D74C-48E7-AE9D-32CFE510A150}" type="datetimeFigureOut">
              <a:rPr lang="ko-KR" altLang="en-US" smtClean="0"/>
              <a:pPr/>
              <a:t>2017-07-03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C8E-EFEE-4A4E-9BC8-1F4287A35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3404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AD8D-D74C-48E7-AE9D-32CFE510A150}" type="datetimeFigureOut">
              <a:rPr lang="ko-KR" altLang="en-US" smtClean="0"/>
              <a:pPr/>
              <a:t>2017-07-03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C8E-EFEE-4A4E-9BC8-1F4287A35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9247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AD8D-D74C-48E7-AE9D-32CFE510A150}" type="datetimeFigureOut">
              <a:rPr lang="ko-KR" altLang="en-US" smtClean="0"/>
              <a:pPr/>
              <a:t>2017-07-03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C8E-EFEE-4A4E-9BC8-1F4287A35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3891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EAD8D-D74C-48E7-AE9D-32CFE510A150}" type="datetimeFigureOut">
              <a:rPr lang="ko-KR" altLang="en-US" smtClean="0"/>
              <a:pPr/>
              <a:t>2017-07-03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A7C8E-EFEE-4A4E-9BC8-1F4287A35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3529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REEN\Desktop\서브웨이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7915475" cy="227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31840" y="465313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 smtClean="0">
                <a:solidFill>
                  <a:srgbClr val="434343"/>
                </a:solidFill>
                <a:latin typeface="나눔명조" pitchFamily="18" charset="-127"/>
                <a:ea typeface="나눔명조" pitchFamily="18" charset="-127"/>
              </a:rPr>
              <a:t>그린컴퓨터학원</a:t>
            </a:r>
            <a:endParaRPr lang="en-US" altLang="ko-KR" b="1" dirty="0" smtClean="0">
              <a:solidFill>
                <a:srgbClr val="434343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5976" y="500388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 smtClean="0">
                <a:solidFill>
                  <a:srgbClr val="434343"/>
                </a:solidFill>
                <a:latin typeface="나눔명조" pitchFamily="18" charset="-127"/>
                <a:ea typeface="나눔명조" pitchFamily="18" charset="-127"/>
              </a:rPr>
              <a:t>전혜빈</a:t>
            </a:r>
            <a:endParaRPr lang="en-US" altLang="ko-KR" b="1" dirty="0" smtClean="0">
              <a:solidFill>
                <a:srgbClr val="434343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811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251520" y="587048"/>
            <a:ext cx="4032448" cy="0"/>
          </a:xfrm>
          <a:prstGeom prst="line">
            <a:avLst/>
          </a:prstGeom>
          <a:ln>
            <a:solidFill>
              <a:srgbClr val="16570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9512" y="188640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165704"/>
                </a:solidFill>
                <a:latin typeface="+mj-ea"/>
                <a:ea typeface="+mj-ea"/>
              </a:rPr>
              <a:t>아이디어 스케치</a:t>
            </a:r>
            <a:endParaRPr lang="ko-KR" altLang="en-US" sz="2000" b="1" dirty="0">
              <a:solidFill>
                <a:srgbClr val="165704"/>
              </a:solidFill>
              <a:latin typeface="+mj-ea"/>
              <a:ea typeface="+mj-ea"/>
            </a:endParaRPr>
          </a:p>
        </p:txBody>
      </p:sp>
      <p:sp>
        <p:nvSpPr>
          <p:cNvPr id="9" name="오각형 8"/>
          <p:cNvSpPr/>
          <p:nvPr/>
        </p:nvSpPr>
        <p:spPr>
          <a:xfrm flipH="1">
            <a:off x="8172400" y="207596"/>
            <a:ext cx="971600" cy="323182"/>
          </a:xfrm>
          <a:prstGeom prst="homePlate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스케</a:t>
            </a:r>
            <a:r>
              <a:rPr lang="ko-KR" altLang="en-US" sz="1000" dirty="0" smtClean="0">
                <a:solidFill>
                  <a:schemeClr val="bg1"/>
                </a:solidFill>
              </a:rPr>
              <a:t>치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전혜빈\Desktop\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980728"/>
            <a:ext cx="3024336" cy="5400600"/>
          </a:xfrm>
          <a:prstGeom prst="rect">
            <a:avLst/>
          </a:prstGeom>
          <a:noFill/>
        </p:spPr>
      </p:pic>
      <p:pic>
        <p:nvPicPr>
          <p:cNvPr id="4099" name="Picture 3" descr="C:\Users\전혜빈\Desktop\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0621" y="980729"/>
            <a:ext cx="3476636" cy="54006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899592" y="692696"/>
            <a:ext cx="936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165704"/>
                </a:solidFill>
                <a:latin typeface="돋움체" pitchFamily="49" charset="-127"/>
                <a:ea typeface="돋움체" pitchFamily="49" charset="-127"/>
              </a:rPr>
              <a:t>메뉴 페이지</a:t>
            </a:r>
            <a:endParaRPr lang="ko-KR" altLang="en-US" sz="1000" b="1" dirty="0">
              <a:solidFill>
                <a:srgbClr val="165704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32040" y="692696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165704"/>
                </a:solidFill>
                <a:latin typeface="돋움체" pitchFamily="49" charset="-127"/>
                <a:ea typeface="돋움체" pitchFamily="49" charset="-127"/>
              </a:rPr>
              <a:t>프로모션 페이지</a:t>
            </a:r>
            <a:endParaRPr lang="ko-KR" altLang="en-US" sz="1000" b="1" dirty="0">
              <a:solidFill>
                <a:srgbClr val="165704"/>
              </a:solidFill>
              <a:latin typeface="돋움체" pitchFamily="49" charset="-127"/>
              <a:ea typeface="돋움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150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251520" y="587048"/>
            <a:ext cx="4032448" cy="0"/>
          </a:xfrm>
          <a:prstGeom prst="line">
            <a:avLst/>
          </a:prstGeom>
          <a:ln>
            <a:solidFill>
              <a:srgbClr val="16570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9512" y="188640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165704"/>
                </a:solidFill>
                <a:latin typeface="+mj-ea"/>
                <a:ea typeface="+mj-ea"/>
              </a:rPr>
              <a:t>프로토타입 제작</a:t>
            </a:r>
            <a:endParaRPr lang="ko-KR" altLang="en-US" sz="2000" b="1" dirty="0">
              <a:solidFill>
                <a:srgbClr val="165704"/>
              </a:solidFill>
              <a:latin typeface="+mj-ea"/>
              <a:ea typeface="+mj-ea"/>
            </a:endParaRPr>
          </a:p>
        </p:txBody>
      </p:sp>
      <p:sp>
        <p:nvSpPr>
          <p:cNvPr id="9" name="오각형 8"/>
          <p:cNvSpPr/>
          <p:nvPr/>
        </p:nvSpPr>
        <p:spPr>
          <a:xfrm flipH="1">
            <a:off x="8172400" y="207596"/>
            <a:ext cx="971600" cy="323182"/>
          </a:xfrm>
          <a:prstGeom prst="homePlate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프로토타입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150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59832" y="2708920"/>
            <a:ext cx="3024336" cy="1584176"/>
          </a:xfrm>
          <a:prstGeom prst="rect">
            <a:avLst/>
          </a:prstGeom>
          <a:solidFill>
            <a:srgbClr val="155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59832" y="2774538"/>
            <a:ext cx="30059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</a:rPr>
              <a:t>END</a:t>
            </a:r>
          </a:p>
          <a:p>
            <a:pPr algn="ctr"/>
            <a:r>
              <a:rPr lang="ko-KR" altLang="en-US" sz="4400" b="1" dirty="0" smtClean="0">
                <a:solidFill>
                  <a:schemeClr val="bg1"/>
                </a:solidFill>
              </a:rPr>
              <a:t>감사합니다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150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155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dirty="0" smtClean="0"/>
              <a:t>Content</a:t>
            </a:r>
            <a:endParaRPr lang="ko-KR" altLang="en-US" sz="7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443602" y="3923764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434343"/>
                </a:solidFill>
                <a:latin typeface="+mj-ea"/>
                <a:ea typeface="+mj-ea"/>
              </a:rPr>
              <a:t>2</a:t>
            </a:r>
            <a:r>
              <a:rPr lang="en-US" altLang="ko-KR" b="1" dirty="0" smtClean="0">
                <a:solidFill>
                  <a:srgbClr val="434343"/>
                </a:solidFill>
                <a:latin typeface="+mj-ea"/>
                <a:ea typeface="+mj-ea"/>
              </a:rPr>
              <a:t>. </a:t>
            </a:r>
            <a:r>
              <a:rPr lang="ko-KR" altLang="en-US" b="1" dirty="0" smtClean="0">
                <a:solidFill>
                  <a:srgbClr val="434343"/>
                </a:solidFill>
                <a:latin typeface="+mj-ea"/>
                <a:ea typeface="+mj-ea"/>
              </a:rPr>
              <a:t>아이디어 스케치</a:t>
            </a:r>
            <a:endParaRPr lang="ko-KR" altLang="en-US" b="1" dirty="0">
              <a:solidFill>
                <a:srgbClr val="434343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43602" y="4437112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434343"/>
                </a:solidFill>
                <a:latin typeface="+mj-ea"/>
                <a:ea typeface="+mj-ea"/>
              </a:rPr>
              <a:t>3. </a:t>
            </a:r>
            <a:r>
              <a:rPr lang="ko-KR" altLang="en-US" b="1" dirty="0" err="1" smtClean="0">
                <a:solidFill>
                  <a:srgbClr val="434343"/>
                </a:solidFill>
                <a:latin typeface="+mj-ea"/>
                <a:ea typeface="+mj-ea"/>
              </a:rPr>
              <a:t>프로토타입</a:t>
            </a:r>
            <a:endParaRPr lang="ko-KR" altLang="en-US" b="1" dirty="0">
              <a:solidFill>
                <a:srgbClr val="434343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5311" y="190754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434343"/>
                </a:solidFill>
              </a:rPr>
              <a:t>사이트분석</a:t>
            </a:r>
            <a:endParaRPr lang="ko-KR" altLang="en-US" sz="1400" dirty="0">
              <a:solidFill>
                <a:srgbClr val="43434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5311" y="2186280"/>
            <a:ext cx="2061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434343"/>
                </a:solidFill>
              </a:rPr>
              <a:t>사이트분석 </a:t>
            </a:r>
            <a:r>
              <a:rPr lang="en-US" altLang="ko-KR" sz="1400" dirty="0" smtClean="0">
                <a:solidFill>
                  <a:srgbClr val="434343"/>
                </a:solidFill>
              </a:rPr>
              <a:t>– </a:t>
            </a:r>
            <a:r>
              <a:rPr lang="ko-KR" altLang="en-US" sz="1400" dirty="0" smtClean="0">
                <a:solidFill>
                  <a:srgbClr val="434343"/>
                </a:solidFill>
              </a:rPr>
              <a:t>카테고리</a:t>
            </a:r>
            <a:endParaRPr lang="ko-KR" altLang="en-US" sz="1400" dirty="0">
              <a:solidFill>
                <a:srgbClr val="434343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5311" y="2474312"/>
            <a:ext cx="2097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434343"/>
                </a:solidFill>
              </a:rPr>
              <a:t>아이디어발상</a:t>
            </a:r>
            <a:r>
              <a:rPr lang="en-US" altLang="ko-KR" sz="1400" dirty="0" smtClean="0">
                <a:solidFill>
                  <a:srgbClr val="434343"/>
                </a:solidFill>
              </a:rPr>
              <a:t>(</a:t>
            </a:r>
            <a:r>
              <a:rPr lang="ko-KR" altLang="en-US" sz="1400" dirty="0" smtClean="0">
                <a:solidFill>
                  <a:srgbClr val="434343"/>
                </a:solidFill>
              </a:rPr>
              <a:t>마인드맵</a:t>
            </a:r>
            <a:r>
              <a:rPr lang="en-US" altLang="ko-KR" sz="1400" dirty="0" smtClean="0">
                <a:solidFill>
                  <a:srgbClr val="434343"/>
                </a:solidFill>
              </a:rPr>
              <a:t>)</a:t>
            </a:r>
            <a:endParaRPr lang="ko-KR" altLang="en-US" sz="1400" dirty="0">
              <a:solidFill>
                <a:srgbClr val="434343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15311" y="2762344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434343"/>
                </a:solidFill>
              </a:rPr>
              <a:t>페르소나 분석</a:t>
            </a:r>
            <a:endParaRPr lang="ko-KR" altLang="en-US" sz="1400" dirty="0">
              <a:solidFill>
                <a:srgbClr val="434343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2868" y="3030631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434343"/>
                </a:solidFill>
              </a:rPr>
              <a:t>문제점 및 전략</a:t>
            </a:r>
            <a:endParaRPr lang="ko-KR" altLang="en-US" sz="1400" dirty="0">
              <a:solidFill>
                <a:srgbClr val="434343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2868" y="331866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434343"/>
                </a:solidFill>
              </a:rPr>
              <a:t>결론</a:t>
            </a:r>
            <a:endParaRPr lang="ko-KR" altLang="en-US" sz="1400" dirty="0">
              <a:solidFill>
                <a:srgbClr val="434343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60032" y="908720"/>
            <a:ext cx="4032448" cy="0"/>
          </a:xfrm>
          <a:prstGeom prst="line">
            <a:avLst/>
          </a:prstGeom>
          <a:ln>
            <a:solidFill>
              <a:srgbClr val="16570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860032" y="5301208"/>
            <a:ext cx="4032448" cy="0"/>
          </a:xfrm>
          <a:prstGeom prst="line">
            <a:avLst/>
          </a:prstGeom>
          <a:ln>
            <a:solidFill>
              <a:srgbClr val="16570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43602" y="1412776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434343"/>
                </a:solidFill>
                <a:latin typeface="+mj-ea"/>
                <a:ea typeface="+mj-ea"/>
              </a:rPr>
              <a:t>1</a:t>
            </a:r>
            <a:r>
              <a:rPr lang="en-US" altLang="ko-KR" b="1" dirty="0" smtClean="0">
                <a:solidFill>
                  <a:srgbClr val="434343"/>
                </a:solidFill>
                <a:latin typeface="+mj-ea"/>
                <a:ea typeface="+mj-ea"/>
              </a:rPr>
              <a:t>. </a:t>
            </a:r>
            <a:r>
              <a:rPr lang="ko-KR" altLang="en-US" b="1" dirty="0" smtClean="0">
                <a:solidFill>
                  <a:srgbClr val="434343"/>
                </a:solidFill>
                <a:latin typeface="+mj-ea"/>
                <a:ea typeface="+mj-ea"/>
              </a:rPr>
              <a:t>사이트분석 </a:t>
            </a:r>
            <a:endParaRPr lang="ko-KR" altLang="en-US" b="1" dirty="0">
              <a:solidFill>
                <a:srgbClr val="43434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622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004048" y="1556792"/>
            <a:ext cx="3744416" cy="309634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916832"/>
            <a:ext cx="4144869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165704"/>
                </a:solidFill>
              </a:rPr>
              <a:t>웹사이트 명</a:t>
            </a:r>
            <a:r>
              <a:rPr lang="ko-KR" altLang="en-US" sz="1400" dirty="0" smtClean="0">
                <a:solidFill>
                  <a:srgbClr val="434343"/>
                </a:solidFill>
              </a:rPr>
              <a:t> </a:t>
            </a:r>
            <a:r>
              <a:rPr lang="ko-KR" altLang="en-US" sz="1100" dirty="0" err="1" smtClean="0">
                <a:solidFill>
                  <a:srgbClr val="434343"/>
                </a:solidFill>
              </a:rPr>
              <a:t>서브웨이</a:t>
            </a:r>
            <a:endParaRPr lang="en-US" altLang="ko-KR" sz="1100" dirty="0">
              <a:solidFill>
                <a:srgbClr val="43434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165704"/>
                </a:solidFill>
              </a:rPr>
              <a:t>웹사이트 주소 </a:t>
            </a:r>
            <a:r>
              <a:rPr lang="en-US" altLang="ko-KR" sz="1400" b="1" dirty="0" smtClean="0">
                <a:solidFill>
                  <a:srgbClr val="165704"/>
                </a:solidFill>
              </a:rPr>
              <a:t> </a:t>
            </a:r>
            <a:r>
              <a:rPr lang="en-US" altLang="ko-KR" sz="1100" dirty="0" smtClean="0">
                <a:solidFill>
                  <a:srgbClr val="434343"/>
                </a:solidFill>
              </a:rPr>
              <a:t>http://subway.co.kr/main/main.aspx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rgbClr val="165704"/>
                </a:solidFill>
              </a:rPr>
              <a:t>컨셉</a:t>
            </a:r>
            <a:r>
              <a:rPr lang="ko-KR" altLang="en-US" sz="1400" b="1" dirty="0" smtClean="0">
                <a:solidFill>
                  <a:srgbClr val="165704"/>
                </a:solidFill>
              </a:rPr>
              <a:t> </a:t>
            </a:r>
            <a:r>
              <a:rPr lang="ko-KR" altLang="en-US" sz="1100" dirty="0" smtClean="0">
                <a:solidFill>
                  <a:srgbClr val="434343"/>
                </a:solidFill>
              </a:rPr>
              <a:t>음식</a:t>
            </a:r>
            <a:r>
              <a:rPr lang="en-US" altLang="ko-KR" sz="1100" dirty="0" smtClean="0">
                <a:solidFill>
                  <a:srgbClr val="434343"/>
                </a:solidFill>
              </a:rPr>
              <a:t>, </a:t>
            </a:r>
            <a:r>
              <a:rPr lang="ko-KR" altLang="en-US" sz="1100" dirty="0" smtClean="0">
                <a:solidFill>
                  <a:srgbClr val="434343"/>
                </a:solidFill>
              </a:rPr>
              <a:t>패스트푸드</a:t>
            </a:r>
            <a:r>
              <a:rPr lang="en-US" altLang="ko-KR" sz="1100" dirty="0" smtClean="0">
                <a:solidFill>
                  <a:srgbClr val="434343"/>
                </a:solidFill>
              </a:rPr>
              <a:t>, </a:t>
            </a:r>
            <a:r>
              <a:rPr lang="ko-KR" altLang="en-US" sz="1100" dirty="0" smtClean="0">
                <a:solidFill>
                  <a:srgbClr val="434343"/>
                </a:solidFill>
              </a:rPr>
              <a:t>샌드위치</a:t>
            </a:r>
            <a:r>
              <a:rPr lang="en-US" altLang="ko-KR" sz="1100" dirty="0" smtClean="0">
                <a:solidFill>
                  <a:srgbClr val="434343"/>
                </a:solidFill>
              </a:rPr>
              <a:t>, </a:t>
            </a:r>
            <a:r>
              <a:rPr lang="ko-KR" altLang="en-US" sz="1100" dirty="0" smtClean="0">
                <a:solidFill>
                  <a:srgbClr val="434343"/>
                </a:solidFill>
              </a:rPr>
              <a:t>건강함</a:t>
            </a:r>
            <a:r>
              <a:rPr lang="en-US" altLang="ko-KR" sz="1100" dirty="0" smtClean="0">
                <a:solidFill>
                  <a:srgbClr val="434343"/>
                </a:solidFill>
              </a:rPr>
              <a:t>, </a:t>
            </a:r>
            <a:r>
              <a:rPr lang="ko-KR" altLang="en-US" sz="1100" dirty="0" smtClean="0">
                <a:solidFill>
                  <a:srgbClr val="434343"/>
                </a:solidFill>
              </a:rPr>
              <a:t>신선함</a:t>
            </a:r>
            <a:r>
              <a:rPr lang="en-US" altLang="ko-KR" sz="1100" dirty="0" smtClean="0">
                <a:solidFill>
                  <a:srgbClr val="434343"/>
                </a:solidFill>
              </a:rPr>
              <a:t>, </a:t>
            </a:r>
            <a:r>
              <a:rPr lang="ko-KR" altLang="en-US" sz="1100" dirty="0" err="1" smtClean="0">
                <a:solidFill>
                  <a:srgbClr val="434343"/>
                </a:solidFill>
              </a:rPr>
              <a:t>트렌디</a:t>
            </a:r>
            <a:endParaRPr lang="en-US" altLang="ko-KR" sz="1400" dirty="0">
              <a:solidFill>
                <a:srgbClr val="43434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rgbClr val="165704"/>
                </a:solidFill>
              </a:rPr>
              <a:t>타켓</a:t>
            </a:r>
            <a:r>
              <a:rPr lang="ko-KR" altLang="en-US" sz="1400" dirty="0" smtClean="0">
                <a:solidFill>
                  <a:srgbClr val="434343"/>
                </a:solidFill>
              </a:rPr>
              <a:t> </a:t>
            </a:r>
            <a:r>
              <a:rPr lang="en-US" altLang="ko-KR" sz="1400" dirty="0">
                <a:solidFill>
                  <a:srgbClr val="434343"/>
                </a:solidFill>
              </a:rPr>
              <a:t> </a:t>
            </a:r>
            <a:r>
              <a:rPr lang="ko-KR" altLang="en-US" sz="1100" dirty="0" smtClean="0">
                <a:solidFill>
                  <a:srgbClr val="434343"/>
                </a:solidFill>
              </a:rPr>
              <a:t>건강하고 맛있는 한끼를 </a:t>
            </a:r>
            <a:r>
              <a:rPr lang="ko-KR" altLang="en-US" sz="1100" dirty="0" err="1" smtClean="0">
                <a:solidFill>
                  <a:srgbClr val="434343"/>
                </a:solidFill>
              </a:rPr>
              <a:t>먹고싶은</a:t>
            </a:r>
            <a:r>
              <a:rPr lang="ko-KR" altLang="en-US" sz="1100" dirty="0" smtClean="0">
                <a:solidFill>
                  <a:srgbClr val="434343"/>
                </a:solidFill>
              </a:rPr>
              <a:t> </a:t>
            </a:r>
            <a:r>
              <a:rPr lang="en-US" altLang="ko-KR" sz="1100" dirty="0" smtClean="0">
                <a:solidFill>
                  <a:srgbClr val="434343"/>
                </a:solidFill>
              </a:rPr>
              <a:t>10</a:t>
            </a:r>
            <a:r>
              <a:rPr lang="ko-KR" altLang="en-US" sz="1100" dirty="0" smtClean="0">
                <a:solidFill>
                  <a:srgbClr val="434343"/>
                </a:solidFill>
              </a:rPr>
              <a:t>대</a:t>
            </a:r>
            <a:r>
              <a:rPr lang="en-US" altLang="ko-KR" sz="1100" dirty="0" smtClean="0">
                <a:solidFill>
                  <a:srgbClr val="434343"/>
                </a:solidFill>
              </a:rPr>
              <a:t>-30</a:t>
            </a:r>
            <a:r>
              <a:rPr lang="ko-KR" altLang="en-US" sz="1100" dirty="0" smtClean="0">
                <a:solidFill>
                  <a:srgbClr val="434343"/>
                </a:solidFill>
              </a:rPr>
              <a:t>대 남성 여성</a:t>
            </a:r>
            <a:endParaRPr lang="en-US" altLang="ko-KR" sz="1200" dirty="0" smtClean="0">
              <a:solidFill>
                <a:srgbClr val="43434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165704"/>
                </a:solidFill>
              </a:rPr>
              <a:t>목적 </a:t>
            </a:r>
            <a:r>
              <a:rPr lang="en-US" altLang="ko-KR" sz="1400" dirty="0" smtClean="0">
                <a:solidFill>
                  <a:srgbClr val="434343"/>
                </a:solidFill>
              </a:rPr>
              <a:t> </a:t>
            </a:r>
            <a:r>
              <a:rPr lang="ko-KR" altLang="en-US" sz="1100" dirty="0" smtClean="0">
                <a:solidFill>
                  <a:srgbClr val="434343"/>
                </a:solidFill>
              </a:rPr>
              <a:t>상품 소개 및 프로모션 및 이벤트 공지</a:t>
            </a:r>
            <a:endParaRPr lang="ko-KR" altLang="en-US" sz="1200" dirty="0" smtClean="0">
              <a:solidFill>
                <a:srgbClr val="43434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165704"/>
                </a:solidFill>
              </a:rPr>
              <a:t>색상</a:t>
            </a:r>
            <a:r>
              <a:rPr lang="ko-KR" altLang="en-US" sz="1400" dirty="0" smtClean="0">
                <a:solidFill>
                  <a:srgbClr val="434343"/>
                </a:solidFill>
              </a:rPr>
              <a:t> </a:t>
            </a:r>
            <a:r>
              <a:rPr lang="en-US" altLang="ko-KR" sz="1400" dirty="0" smtClean="0">
                <a:solidFill>
                  <a:srgbClr val="434343"/>
                </a:solidFill>
              </a:rPr>
              <a:t> </a:t>
            </a:r>
            <a:r>
              <a:rPr lang="en-US" altLang="ko-KR" sz="1100" dirty="0" smtClean="0">
                <a:solidFill>
                  <a:srgbClr val="434343"/>
                </a:solidFill>
              </a:rPr>
              <a:t>#22874f </a:t>
            </a:r>
            <a:r>
              <a:rPr lang="ko-KR" altLang="en-US" sz="1100" dirty="0" smtClean="0">
                <a:solidFill>
                  <a:srgbClr val="434343"/>
                </a:solidFill>
              </a:rPr>
              <a:t>초록색</a:t>
            </a:r>
            <a:endParaRPr lang="en-US" altLang="ko-KR" sz="1100" dirty="0" smtClean="0">
              <a:solidFill>
                <a:srgbClr val="43434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434343"/>
                </a:solidFill>
              </a:rPr>
              <a:t> </a:t>
            </a:r>
            <a:r>
              <a:rPr lang="en-US" altLang="ko-KR" sz="1100" dirty="0" smtClean="0">
                <a:solidFill>
                  <a:srgbClr val="434343"/>
                </a:solidFill>
              </a:rPr>
              <a:t>       </a:t>
            </a:r>
            <a:r>
              <a:rPr lang="en-US" altLang="ko-KR" sz="1100" dirty="0" smtClean="0">
                <a:solidFill>
                  <a:srgbClr val="434343"/>
                </a:solidFill>
              </a:rPr>
              <a:t> #</a:t>
            </a:r>
            <a:r>
              <a:rPr lang="en-US" altLang="ko-KR" sz="1100" dirty="0" smtClean="0">
                <a:solidFill>
                  <a:srgbClr val="434343"/>
                </a:solidFill>
              </a:rPr>
              <a:t>f8faf0 </a:t>
            </a:r>
            <a:r>
              <a:rPr lang="ko-KR" altLang="en-US" sz="1100" dirty="0" smtClean="0">
                <a:solidFill>
                  <a:srgbClr val="434343"/>
                </a:solidFill>
              </a:rPr>
              <a:t>연한 녹색</a:t>
            </a:r>
            <a:endParaRPr lang="en-US" altLang="ko-KR" sz="1100" dirty="0" smtClean="0">
              <a:solidFill>
                <a:srgbClr val="43434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434343"/>
                </a:solidFill>
              </a:rPr>
              <a:t> </a:t>
            </a:r>
            <a:r>
              <a:rPr lang="en-US" altLang="ko-KR" sz="1100" dirty="0" smtClean="0">
                <a:solidFill>
                  <a:srgbClr val="434343"/>
                </a:solidFill>
              </a:rPr>
              <a:t>       </a:t>
            </a:r>
            <a:r>
              <a:rPr lang="en-US" altLang="ko-KR" sz="1100" dirty="0" smtClean="0">
                <a:solidFill>
                  <a:srgbClr val="434343"/>
                </a:solidFill>
              </a:rPr>
              <a:t> #</a:t>
            </a:r>
            <a:r>
              <a:rPr lang="en-US" altLang="ko-KR" sz="1100" dirty="0" smtClean="0">
                <a:solidFill>
                  <a:srgbClr val="434343"/>
                </a:solidFill>
              </a:rPr>
              <a:t>2c1810 </a:t>
            </a:r>
            <a:r>
              <a:rPr lang="ko-KR" altLang="en-US" sz="1100" dirty="0" smtClean="0">
                <a:solidFill>
                  <a:srgbClr val="434343"/>
                </a:solidFill>
              </a:rPr>
              <a:t>갈색</a:t>
            </a:r>
            <a:endParaRPr lang="ko-KR" altLang="en-US" sz="1100" dirty="0">
              <a:solidFill>
                <a:srgbClr val="434343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052736"/>
            <a:ext cx="4032448" cy="0"/>
          </a:xfrm>
          <a:prstGeom prst="line">
            <a:avLst/>
          </a:prstGeom>
          <a:ln>
            <a:solidFill>
              <a:srgbClr val="16570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51520" y="5445224"/>
            <a:ext cx="4032448" cy="0"/>
          </a:xfrm>
          <a:prstGeom prst="line">
            <a:avLst/>
          </a:prstGeom>
          <a:ln>
            <a:solidFill>
              <a:srgbClr val="16570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9512" y="6543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165704"/>
                </a:solidFill>
                <a:latin typeface="+mj-ea"/>
                <a:ea typeface="+mj-ea"/>
              </a:rPr>
              <a:t>사이트분석</a:t>
            </a:r>
            <a:endParaRPr lang="ko-KR" altLang="en-US" sz="2000" b="1" dirty="0">
              <a:solidFill>
                <a:srgbClr val="165704"/>
              </a:solidFill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427984" y="-32276"/>
            <a:ext cx="0" cy="70294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C:\Users\GREEN\Desktop\서브웨이메인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3711" y="1758203"/>
            <a:ext cx="3385090" cy="266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228184" y="4679558"/>
            <a:ext cx="13131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165704"/>
                </a:solidFill>
                <a:latin typeface="돋움체" pitchFamily="49" charset="-127"/>
                <a:ea typeface="돋움체" pitchFamily="49" charset="-127"/>
              </a:rPr>
              <a:t>현재 </a:t>
            </a:r>
            <a:r>
              <a:rPr lang="ko-KR" altLang="en-US" sz="800" dirty="0" err="1" smtClean="0">
                <a:solidFill>
                  <a:srgbClr val="165704"/>
                </a:solidFill>
                <a:latin typeface="돋움체" pitchFamily="49" charset="-127"/>
                <a:ea typeface="돋움체" pitchFamily="49" charset="-127"/>
              </a:rPr>
              <a:t>서브웨이</a:t>
            </a:r>
            <a:r>
              <a:rPr lang="ko-KR" altLang="en-US" sz="800" dirty="0" smtClean="0">
                <a:solidFill>
                  <a:srgbClr val="165704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800" dirty="0" err="1" smtClean="0">
                <a:solidFill>
                  <a:srgbClr val="165704"/>
                </a:solidFill>
                <a:latin typeface="돋움체" pitchFamily="49" charset="-127"/>
                <a:ea typeface="돋움체" pitchFamily="49" charset="-127"/>
              </a:rPr>
              <a:t>메인화면</a:t>
            </a:r>
            <a:endParaRPr lang="ko-KR" altLang="en-US" sz="800" dirty="0">
              <a:solidFill>
                <a:srgbClr val="165704"/>
              </a:solidFill>
              <a:latin typeface="돋움체" pitchFamily="49" charset="-127"/>
              <a:ea typeface="돋움체" pitchFamily="49" charset="-127"/>
            </a:endParaRPr>
          </a:p>
        </p:txBody>
      </p:sp>
      <p:pic>
        <p:nvPicPr>
          <p:cNvPr id="2055" name="Picture 7" descr="C:\Users\GREEN\Desktop\서브웨이색상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845814"/>
            <a:ext cx="381000" cy="38100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GREEN\Desktop\서브웨이 색상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56424" y="3855145"/>
            <a:ext cx="381000" cy="38100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GREEN\Desktop\서브웨이 색상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1664" y="3855145"/>
            <a:ext cx="381000" cy="38100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오각형 9"/>
          <p:cNvSpPr/>
          <p:nvPr/>
        </p:nvSpPr>
        <p:spPr>
          <a:xfrm flipH="1">
            <a:off x="8172400" y="207596"/>
            <a:ext cx="971600" cy="323182"/>
          </a:xfrm>
          <a:prstGeom prst="homePlate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사이트분석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828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86916" y="1233696"/>
            <a:ext cx="8605564" cy="406751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052736"/>
            <a:ext cx="8640960" cy="0"/>
          </a:xfrm>
          <a:prstGeom prst="line">
            <a:avLst/>
          </a:prstGeom>
          <a:ln>
            <a:solidFill>
              <a:srgbClr val="16570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51520" y="5517232"/>
            <a:ext cx="8712968" cy="0"/>
          </a:xfrm>
          <a:prstGeom prst="line">
            <a:avLst/>
          </a:prstGeom>
          <a:ln>
            <a:solidFill>
              <a:srgbClr val="16570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9512" y="65432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165704"/>
                </a:solidFill>
                <a:latin typeface="+mj-ea"/>
                <a:ea typeface="+mj-ea"/>
              </a:rPr>
              <a:t>카테고리</a:t>
            </a:r>
            <a:endParaRPr lang="ko-KR" altLang="en-US" sz="2000" b="1" dirty="0">
              <a:solidFill>
                <a:srgbClr val="165704"/>
              </a:solidFill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74718" y="1386322"/>
            <a:ext cx="994564" cy="3676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MAIN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51720" y="2015025"/>
            <a:ext cx="1224136" cy="2618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PROMOTION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23928" y="2015025"/>
            <a:ext cx="1224136" cy="2618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SUBWAY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508104" y="2015025"/>
            <a:ext cx="1224136" cy="2618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COMMUNITY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164288" y="2015025"/>
            <a:ext cx="1224136" cy="2618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FRANCHISE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16" idx="1"/>
          </p:cNvCxnSpPr>
          <p:nvPr/>
        </p:nvCxnSpPr>
        <p:spPr>
          <a:xfrm rot="10800000" flipV="1">
            <a:off x="688804" y="2145948"/>
            <a:ext cx="139863" cy="2634811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28666" y="2015025"/>
            <a:ext cx="720080" cy="2618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MENU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684109" y="2564904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16895" y="2437946"/>
            <a:ext cx="5732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신제품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684109" y="2818820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16894" y="2691862"/>
            <a:ext cx="731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셀럽</a:t>
            </a:r>
            <a:r>
              <a:rPr lang="en-US" altLang="ko-KR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PICK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684109" y="3054184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16894" y="2927226"/>
            <a:ext cx="731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추천메뉴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684109" y="3300405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16894" y="3173447"/>
            <a:ext cx="731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프리미엄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684109" y="3546626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16894" y="3419668"/>
            <a:ext cx="731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클래식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684109" y="3792847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16894" y="3665889"/>
            <a:ext cx="731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아침식사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684109" y="4039068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16894" y="3912110"/>
            <a:ext cx="731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샐러</a:t>
            </a:r>
            <a:r>
              <a:rPr lang="ko-KR" altLang="en-US" sz="1000" dirty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드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684109" y="4275480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16894" y="4148522"/>
            <a:ext cx="1018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음료</a:t>
            </a:r>
            <a:r>
              <a:rPr lang="en-US" altLang="ko-KR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&amp;</a:t>
            </a:r>
            <a:r>
              <a:rPr lang="ko-KR" altLang="en-US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추가메뉴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684109" y="4521701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16894" y="4394743"/>
            <a:ext cx="731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단체주</a:t>
            </a:r>
            <a:r>
              <a:rPr lang="ko-KR" altLang="en-US" sz="1000" dirty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문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684109" y="4780760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16894" y="4653802"/>
            <a:ext cx="731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재료안내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1918934" y="2564904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051720" y="2437946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랩이벤</a:t>
            </a:r>
            <a:r>
              <a:rPr lang="ko-KR" altLang="en-US" sz="1000" dirty="0" err="1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트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1918934" y="2807963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051720" y="2681005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진행중</a:t>
            </a:r>
            <a:r>
              <a:rPr lang="ko-KR" altLang="en-US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 이벤트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1918934" y="3069424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051720" y="2942466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점포 이벤트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18934" y="3311552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051720" y="318459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지</a:t>
            </a:r>
            <a:r>
              <a:rPr lang="ko-KR" altLang="en-US" sz="1000" dirty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난</a:t>
            </a:r>
            <a:r>
              <a:rPr lang="ko-KR" altLang="en-US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 이벤트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58" name="꺾인 연결선 57"/>
          <p:cNvCxnSpPr>
            <a:stCxn id="17" idx="1"/>
          </p:cNvCxnSpPr>
          <p:nvPr/>
        </p:nvCxnSpPr>
        <p:spPr>
          <a:xfrm rot="10800000" flipV="1">
            <a:off x="1918934" y="2145948"/>
            <a:ext cx="132786" cy="1165603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791142" y="2564904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923928" y="2437946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WHY </a:t>
            </a:r>
            <a:r>
              <a:rPr lang="ko-KR" altLang="en-US" sz="1000" dirty="0" err="1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써</a:t>
            </a:r>
            <a:r>
              <a:rPr lang="ko-KR" altLang="en-US" sz="1000" dirty="0" err="1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브웨이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82" name="직선 연결선 81"/>
          <p:cNvCxnSpPr/>
          <p:nvPr/>
        </p:nvCxnSpPr>
        <p:spPr>
          <a:xfrm>
            <a:off x="3791142" y="3311552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3791142" y="2818819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923928" y="2691861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써브웨이</a:t>
            </a:r>
            <a:r>
              <a:rPr lang="ko-KR" altLang="en-US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 역사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3791142" y="3069424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923928" y="2942466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써브웨이</a:t>
            </a:r>
            <a:r>
              <a:rPr lang="ko-KR" altLang="en-US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 기업이념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923928" y="317729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err="1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써브웨이</a:t>
            </a:r>
            <a:r>
              <a:rPr lang="ko-KR" altLang="en-US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 코리아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923928" y="3430815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지사안내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3791142" y="3553925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21" idx="1"/>
          </p:cNvCxnSpPr>
          <p:nvPr/>
        </p:nvCxnSpPr>
        <p:spPr>
          <a:xfrm rot="10800000" flipV="1">
            <a:off x="3791142" y="2145949"/>
            <a:ext cx="132786" cy="1407976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5375318" y="2564904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508104" y="2437946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뉴스</a:t>
            </a:r>
            <a:r>
              <a:rPr lang="en-US" altLang="ko-KR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&amp;</a:t>
            </a:r>
            <a:r>
              <a:rPr lang="ko-KR" altLang="en-US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공지사</a:t>
            </a:r>
            <a:r>
              <a:rPr lang="ko-KR" altLang="en-US" sz="1000" dirty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항</a:t>
            </a:r>
          </a:p>
        </p:txBody>
      </p:sp>
      <p:cxnSp>
        <p:nvCxnSpPr>
          <p:cNvPr id="113" name="직선 연결선 112"/>
          <p:cNvCxnSpPr/>
          <p:nvPr/>
        </p:nvCxnSpPr>
        <p:spPr>
          <a:xfrm>
            <a:off x="5375318" y="3311552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5375318" y="2818819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508104" y="2691861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CF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116" name="직선 연결선 115"/>
          <p:cNvCxnSpPr/>
          <p:nvPr/>
        </p:nvCxnSpPr>
        <p:spPr>
          <a:xfrm>
            <a:off x="5375318" y="3069424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508104" y="2942466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고객문의 및 이용후기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508104" y="317729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채용안내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508104" y="3430815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아르바이트신청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5375318" y="3553925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/>
          <p:nvPr/>
        </p:nvCxnSpPr>
        <p:spPr>
          <a:xfrm rot="10800000" flipV="1">
            <a:off x="5375318" y="2145949"/>
            <a:ext cx="132786" cy="1407976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7031502" y="2564904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164288" y="2437946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프랜차이즈 우수성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124" name="직선 연결선 123"/>
          <p:cNvCxnSpPr/>
          <p:nvPr/>
        </p:nvCxnSpPr>
        <p:spPr>
          <a:xfrm>
            <a:off x="7031502" y="3311552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7031502" y="2818819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164288" y="2691861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가맹요건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127" name="직선 연결선 126"/>
          <p:cNvCxnSpPr/>
          <p:nvPr/>
        </p:nvCxnSpPr>
        <p:spPr>
          <a:xfrm>
            <a:off x="7031502" y="3069424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164288" y="2942466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가맹절차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164288" y="317729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가맹관련 </a:t>
            </a:r>
            <a:r>
              <a:rPr lang="en-US" altLang="ko-KR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FAQ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164288" y="3430815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문의 및 가맹신청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131" name="직선 연결선 130"/>
          <p:cNvCxnSpPr/>
          <p:nvPr/>
        </p:nvCxnSpPr>
        <p:spPr>
          <a:xfrm>
            <a:off x="7031502" y="3553925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164288" y="3665888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뉴스레터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134" name="직선 연결선 133"/>
          <p:cNvCxnSpPr/>
          <p:nvPr/>
        </p:nvCxnSpPr>
        <p:spPr>
          <a:xfrm>
            <a:off x="7031502" y="3788998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24" idx="1"/>
          </p:cNvCxnSpPr>
          <p:nvPr/>
        </p:nvCxnSpPr>
        <p:spPr>
          <a:xfrm rot="10800000" flipV="1">
            <a:off x="7031502" y="2145948"/>
            <a:ext cx="132786" cy="1643049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오각형 137"/>
          <p:cNvSpPr/>
          <p:nvPr/>
        </p:nvSpPr>
        <p:spPr>
          <a:xfrm flipH="1">
            <a:off x="8172400" y="207596"/>
            <a:ext cx="971600" cy="323182"/>
          </a:xfrm>
          <a:prstGeom prst="homePlate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사이트분석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814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004048" y="1556792"/>
            <a:ext cx="3744416" cy="309634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260" y="2608674"/>
            <a:ext cx="4144869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165704"/>
                </a:solidFill>
              </a:rPr>
              <a:t>장점</a:t>
            </a:r>
            <a:r>
              <a:rPr lang="ko-KR" altLang="en-US" sz="1400" dirty="0" smtClean="0">
                <a:solidFill>
                  <a:srgbClr val="434343"/>
                </a:solidFill>
              </a:rPr>
              <a:t> </a:t>
            </a:r>
            <a:r>
              <a:rPr lang="en-US" altLang="ko-KR" sz="1400" dirty="0" smtClean="0">
                <a:solidFill>
                  <a:srgbClr val="434343"/>
                </a:solidFill>
              </a:rPr>
              <a:t>: </a:t>
            </a:r>
            <a:r>
              <a:rPr lang="ko-KR" altLang="en-US" sz="1100" dirty="0" smtClean="0">
                <a:solidFill>
                  <a:srgbClr val="434343"/>
                </a:solidFill>
              </a:rPr>
              <a:t>다양한 메뉴</a:t>
            </a:r>
            <a:r>
              <a:rPr lang="en-US" altLang="ko-KR" sz="1100" dirty="0" smtClean="0">
                <a:solidFill>
                  <a:srgbClr val="434343"/>
                </a:solidFill>
              </a:rPr>
              <a:t>, </a:t>
            </a:r>
            <a:r>
              <a:rPr lang="ko-KR" altLang="en-US" sz="1100" dirty="0" smtClean="0">
                <a:solidFill>
                  <a:srgbClr val="434343"/>
                </a:solidFill>
              </a:rPr>
              <a:t>신선한 재료</a:t>
            </a:r>
            <a:endParaRPr lang="en-US" altLang="ko-KR" sz="1100" dirty="0" smtClean="0">
              <a:solidFill>
                <a:srgbClr val="43434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165704"/>
                </a:solidFill>
              </a:rPr>
              <a:t>회사강점 </a:t>
            </a:r>
            <a:r>
              <a:rPr lang="en-US" altLang="ko-KR" sz="1400" b="1" dirty="0" smtClean="0">
                <a:solidFill>
                  <a:srgbClr val="165704"/>
                </a:solidFill>
              </a:rPr>
              <a:t>:</a:t>
            </a:r>
            <a:r>
              <a:rPr lang="ko-KR" altLang="en-US" sz="1400" b="1" dirty="0" smtClean="0">
                <a:solidFill>
                  <a:srgbClr val="165704"/>
                </a:solidFill>
              </a:rPr>
              <a:t> </a:t>
            </a:r>
            <a:r>
              <a:rPr lang="ko-KR" altLang="en-US" sz="1100" dirty="0" smtClean="0">
                <a:solidFill>
                  <a:srgbClr val="434343"/>
                </a:solidFill>
              </a:rPr>
              <a:t>건강하고 신선한 재료를 다양하게 조합해서 간단한 한끼로 먹을 수 있다</a:t>
            </a:r>
            <a:r>
              <a:rPr lang="en-US" altLang="ko-KR" sz="1100" dirty="0" smtClean="0">
                <a:solidFill>
                  <a:srgbClr val="434343"/>
                </a:solidFill>
              </a:rPr>
              <a:t>.</a:t>
            </a:r>
            <a:endParaRPr lang="en-US" altLang="ko-KR" sz="1400" dirty="0" smtClean="0">
              <a:solidFill>
                <a:srgbClr val="434343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052736"/>
            <a:ext cx="4032448" cy="0"/>
          </a:xfrm>
          <a:prstGeom prst="line">
            <a:avLst/>
          </a:prstGeom>
          <a:ln>
            <a:solidFill>
              <a:srgbClr val="16570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51520" y="5445224"/>
            <a:ext cx="4032448" cy="0"/>
          </a:xfrm>
          <a:prstGeom prst="line">
            <a:avLst/>
          </a:prstGeom>
          <a:ln>
            <a:solidFill>
              <a:srgbClr val="16570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9512" y="654328"/>
            <a:ext cx="3060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165704"/>
                </a:solidFill>
                <a:latin typeface="+mj-ea"/>
                <a:ea typeface="+mj-ea"/>
              </a:rPr>
              <a:t>아이디어발상 </a:t>
            </a:r>
            <a:r>
              <a:rPr lang="en-US" altLang="ko-KR" sz="2000" b="1" dirty="0" smtClean="0">
                <a:solidFill>
                  <a:srgbClr val="165704"/>
                </a:solidFill>
                <a:latin typeface="+mj-ea"/>
                <a:ea typeface="+mj-ea"/>
              </a:rPr>
              <a:t>– </a:t>
            </a:r>
            <a:r>
              <a:rPr lang="ko-KR" altLang="en-US" sz="2000" b="1" dirty="0" smtClean="0">
                <a:solidFill>
                  <a:srgbClr val="165704"/>
                </a:solidFill>
                <a:latin typeface="+mj-ea"/>
                <a:ea typeface="+mj-ea"/>
              </a:rPr>
              <a:t>마인드맵</a:t>
            </a:r>
            <a:endParaRPr lang="ko-KR" altLang="en-US" sz="2000" b="1" dirty="0">
              <a:solidFill>
                <a:srgbClr val="165704"/>
              </a:solidFill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427984" y="-32276"/>
            <a:ext cx="0" cy="70294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23612" y="4679558"/>
            <a:ext cx="1056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smtClean="0">
                <a:solidFill>
                  <a:srgbClr val="165704"/>
                </a:solidFill>
                <a:latin typeface="돋움체" pitchFamily="49" charset="-127"/>
                <a:ea typeface="돋움체" pitchFamily="49" charset="-127"/>
              </a:rPr>
              <a:t>써브웨이 </a:t>
            </a:r>
            <a:r>
              <a:rPr lang="ko-KR" altLang="en-US" sz="800" dirty="0" smtClean="0">
                <a:solidFill>
                  <a:srgbClr val="165704"/>
                </a:solidFill>
                <a:latin typeface="돋움체" pitchFamily="49" charset="-127"/>
                <a:ea typeface="돋움체" pitchFamily="49" charset="-127"/>
              </a:rPr>
              <a:t>마인드맵</a:t>
            </a:r>
            <a:endParaRPr lang="ko-KR" altLang="en-US" sz="800" dirty="0">
              <a:solidFill>
                <a:srgbClr val="165704"/>
              </a:solidFill>
              <a:latin typeface="돋움체" pitchFamily="49" charset="-127"/>
              <a:ea typeface="돋움체" pitchFamily="49" charset="-127"/>
            </a:endParaRPr>
          </a:p>
        </p:txBody>
      </p:sp>
      <p:pic>
        <p:nvPicPr>
          <p:cNvPr id="2051" name="Picture 3" descr="C:\Users\전혜빈\Desktop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0"/>
            <a:ext cx="4900612" cy="6858000"/>
          </a:xfrm>
          <a:prstGeom prst="rect">
            <a:avLst/>
          </a:prstGeom>
          <a:noFill/>
        </p:spPr>
      </p:pic>
      <p:sp>
        <p:nvSpPr>
          <p:cNvPr id="13" name="오각형 12"/>
          <p:cNvSpPr/>
          <p:nvPr/>
        </p:nvSpPr>
        <p:spPr>
          <a:xfrm flipH="1">
            <a:off x="8172400" y="207596"/>
            <a:ext cx="971600" cy="323182"/>
          </a:xfrm>
          <a:prstGeom prst="homePlate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사이트분석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713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6084168" y="5373216"/>
            <a:ext cx="2088232" cy="216024"/>
          </a:xfrm>
          <a:prstGeom prst="rect">
            <a:avLst/>
          </a:prstGeom>
          <a:solidFill>
            <a:srgbClr val="EBF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5536" y="764704"/>
            <a:ext cx="3744416" cy="309634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4077072"/>
            <a:ext cx="41448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165704"/>
                </a:solidFill>
              </a:rPr>
              <a:t>이름</a:t>
            </a:r>
            <a:r>
              <a:rPr lang="en-US" altLang="ko-KR" sz="1400" dirty="0" smtClean="0">
                <a:solidFill>
                  <a:srgbClr val="434343"/>
                </a:solidFill>
              </a:rPr>
              <a:t>  </a:t>
            </a:r>
            <a:r>
              <a:rPr lang="ko-KR" altLang="en-US" sz="1100" dirty="0" smtClean="0">
                <a:solidFill>
                  <a:srgbClr val="434343"/>
                </a:solidFill>
              </a:rPr>
              <a:t>김하영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165704"/>
                </a:solidFill>
              </a:rPr>
              <a:t>성별  </a:t>
            </a:r>
            <a:r>
              <a:rPr lang="ko-KR" altLang="en-US" sz="1100" dirty="0" smtClean="0">
                <a:solidFill>
                  <a:srgbClr val="434343"/>
                </a:solidFill>
              </a:rPr>
              <a:t>여자</a:t>
            </a:r>
            <a:endParaRPr lang="en-US" altLang="ko-KR" sz="1100" dirty="0" smtClean="0">
              <a:solidFill>
                <a:srgbClr val="43434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165704"/>
                </a:solidFill>
              </a:rPr>
              <a:t>나</a:t>
            </a:r>
            <a:r>
              <a:rPr lang="ko-KR" altLang="en-US" sz="1400" b="1" dirty="0">
                <a:solidFill>
                  <a:srgbClr val="165704"/>
                </a:solidFill>
              </a:rPr>
              <a:t>이</a:t>
            </a:r>
            <a:r>
              <a:rPr lang="en-US" altLang="ko-KR" sz="1400" dirty="0" smtClean="0">
                <a:solidFill>
                  <a:srgbClr val="434343"/>
                </a:solidFill>
              </a:rPr>
              <a:t>  </a:t>
            </a:r>
            <a:r>
              <a:rPr lang="en-US" altLang="ko-KR" sz="1100" dirty="0" smtClean="0">
                <a:solidFill>
                  <a:srgbClr val="434343"/>
                </a:solidFill>
              </a:rPr>
              <a:t>24</a:t>
            </a:r>
            <a:r>
              <a:rPr lang="ko-KR" altLang="en-US" sz="1100" dirty="0" smtClean="0">
                <a:solidFill>
                  <a:srgbClr val="434343"/>
                </a:solidFill>
              </a:rPr>
              <a:t>살</a:t>
            </a:r>
            <a:endParaRPr lang="ko-KR" altLang="en-US" sz="1400" dirty="0" smtClean="0">
              <a:solidFill>
                <a:srgbClr val="43434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165704"/>
                </a:solidFill>
              </a:rPr>
              <a:t>거주지</a:t>
            </a:r>
            <a:r>
              <a:rPr lang="en-US" altLang="ko-KR" sz="1400" dirty="0" smtClean="0">
                <a:solidFill>
                  <a:srgbClr val="434343"/>
                </a:solidFill>
              </a:rPr>
              <a:t> </a:t>
            </a:r>
            <a:r>
              <a:rPr lang="ko-KR" altLang="en-US" sz="1100" dirty="0" smtClean="0">
                <a:solidFill>
                  <a:srgbClr val="434343"/>
                </a:solidFill>
              </a:rPr>
              <a:t>경기도 </a:t>
            </a:r>
            <a:r>
              <a:rPr lang="ko-KR" altLang="en-US" sz="1100" dirty="0" smtClean="0">
                <a:solidFill>
                  <a:srgbClr val="434343"/>
                </a:solidFill>
              </a:rPr>
              <a:t>수원</a:t>
            </a:r>
            <a:endParaRPr lang="en-US" altLang="ko-KR" sz="1100" dirty="0" smtClean="0">
              <a:solidFill>
                <a:srgbClr val="43434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165704"/>
                </a:solidFill>
              </a:rPr>
              <a:t>취미 </a:t>
            </a:r>
            <a:r>
              <a:rPr lang="ko-KR" altLang="en-US" sz="1100" dirty="0" smtClean="0">
                <a:solidFill>
                  <a:srgbClr val="434343"/>
                </a:solidFill>
                <a:latin typeface="+mj-lt"/>
              </a:rPr>
              <a:t>맛집탐방</a:t>
            </a:r>
            <a:r>
              <a:rPr lang="en-US" altLang="ko-KR" sz="1100" dirty="0" smtClean="0">
                <a:solidFill>
                  <a:srgbClr val="434343"/>
                </a:solidFill>
                <a:latin typeface="+mj-lt"/>
              </a:rPr>
              <a:t>, </a:t>
            </a:r>
            <a:r>
              <a:rPr lang="ko-KR" altLang="en-US" sz="1100" dirty="0" smtClean="0">
                <a:solidFill>
                  <a:srgbClr val="434343"/>
                </a:solidFill>
                <a:latin typeface="+mj-lt"/>
              </a:rPr>
              <a:t>브런치먹기</a:t>
            </a:r>
            <a:endParaRPr lang="en-US" altLang="ko-KR" sz="1400" dirty="0" smtClean="0">
              <a:solidFill>
                <a:srgbClr val="434343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165704"/>
                </a:solidFill>
              </a:rPr>
              <a:t>특징 </a:t>
            </a:r>
            <a:r>
              <a:rPr lang="ko-KR" altLang="en-US" sz="1100" dirty="0" smtClean="0">
                <a:solidFill>
                  <a:srgbClr val="434343"/>
                </a:solidFill>
                <a:latin typeface="+mj-lt"/>
              </a:rPr>
              <a:t>소화불량多</a:t>
            </a:r>
            <a:r>
              <a:rPr lang="en-US" altLang="ko-KR" sz="1100" dirty="0" smtClean="0">
                <a:solidFill>
                  <a:srgbClr val="434343"/>
                </a:solidFill>
                <a:latin typeface="+mj-lt"/>
              </a:rPr>
              <a:t>, </a:t>
            </a:r>
            <a:r>
              <a:rPr lang="ko-KR" altLang="en-US" sz="1100" dirty="0" smtClean="0">
                <a:solidFill>
                  <a:srgbClr val="434343"/>
                </a:solidFill>
                <a:latin typeface="+mj-lt"/>
              </a:rPr>
              <a:t>다이어트 관심多 </a:t>
            </a:r>
            <a:endParaRPr lang="en-US" altLang="ko-KR" sz="800" dirty="0">
              <a:solidFill>
                <a:srgbClr val="434343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rgbClr val="165704"/>
                </a:solidFill>
              </a:rPr>
              <a:t>   </a:t>
            </a:r>
            <a:endParaRPr lang="en-US" altLang="ko-KR" sz="1100" dirty="0" smtClean="0">
              <a:solidFill>
                <a:srgbClr val="434343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587048"/>
            <a:ext cx="4032448" cy="0"/>
          </a:xfrm>
          <a:prstGeom prst="line">
            <a:avLst/>
          </a:prstGeom>
          <a:ln>
            <a:solidFill>
              <a:srgbClr val="16570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788024" y="4941168"/>
            <a:ext cx="4032448" cy="0"/>
          </a:xfrm>
          <a:prstGeom prst="line">
            <a:avLst/>
          </a:prstGeom>
          <a:ln>
            <a:solidFill>
              <a:srgbClr val="16570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9512" y="188640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165704"/>
                </a:solidFill>
                <a:latin typeface="+mj-ea"/>
                <a:ea typeface="+mj-ea"/>
              </a:rPr>
              <a:t>페르소나 분석</a:t>
            </a:r>
            <a:endParaRPr lang="ko-KR" altLang="en-US" sz="2000" b="1" dirty="0">
              <a:solidFill>
                <a:srgbClr val="165704"/>
              </a:solidFill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427984" y="-32276"/>
            <a:ext cx="0" cy="70294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60445" y="3861048"/>
            <a:ext cx="8515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165704"/>
                </a:solidFill>
                <a:latin typeface="돋움체" pitchFamily="49" charset="-127"/>
                <a:ea typeface="돋움체" pitchFamily="49" charset="-127"/>
              </a:rPr>
              <a:t>김하영씨 사진</a:t>
            </a:r>
            <a:endParaRPr lang="ko-KR" altLang="en-US" sz="800" dirty="0">
              <a:solidFill>
                <a:srgbClr val="165704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9" name="오각형 8"/>
          <p:cNvSpPr/>
          <p:nvPr/>
        </p:nvSpPr>
        <p:spPr>
          <a:xfrm flipH="1">
            <a:off x="8172400" y="207596"/>
            <a:ext cx="971600" cy="323182"/>
          </a:xfrm>
          <a:prstGeom prst="homePlate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사이트분석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004048" y="1772816"/>
            <a:ext cx="3600400" cy="2654712"/>
            <a:chOff x="4752216" y="3032956"/>
            <a:chExt cx="3370199" cy="1887059"/>
          </a:xfrm>
        </p:grpSpPr>
        <p:sp>
          <p:nvSpPr>
            <p:cNvPr id="3" name="직사각형 2"/>
            <p:cNvSpPr/>
            <p:nvPr/>
          </p:nvSpPr>
          <p:spPr>
            <a:xfrm>
              <a:off x="4752216" y="3032956"/>
              <a:ext cx="3370199" cy="18870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19619" y="3251314"/>
              <a:ext cx="3167987" cy="16298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ko-KR" altLang="en-US" sz="1100" dirty="0" smtClean="0"/>
                <a:t>   오후 </a:t>
              </a:r>
              <a:r>
                <a:rPr lang="en-US" altLang="ko-KR" sz="1100" dirty="0"/>
                <a:t>5</a:t>
              </a:r>
              <a:r>
                <a:rPr lang="ko-KR" altLang="en-US" sz="1100" dirty="0"/>
                <a:t>시에 학원을 끝내고 아르바이트를 하러 가기 전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하영씨는 간단하게 한 끼를 먹으러 가기로 했다</a:t>
              </a:r>
              <a:r>
                <a:rPr lang="en-US" altLang="ko-KR" sz="1100" dirty="0"/>
                <a:t>. </a:t>
              </a:r>
              <a:r>
                <a:rPr lang="ko-KR" altLang="en-US" sz="1100" dirty="0"/>
                <a:t>최근에 너무 패스트푸드를 많이 먹었던 탓인지 건강이 </a:t>
              </a:r>
              <a:r>
                <a:rPr lang="ko-KR" altLang="en-US" sz="1100" dirty="0" err="1"/>
                <a:t>안좋아진걸</a:t>
              </a:r>
              <a:r>
                <a:rPr lang="ko-KR" altLang="en-US" sz="1100" dirty="0"/>
                <a:t> 느낀 하영씨는 간단하면서 맛있고 건강한 </a:t>
              </a:r>
              <a:r>
                <a:rPr lang="ko-KR" altLang="en-US" sz="1100" dirty="0" err="1"/>
                <a:t>서브웨이</a:t>
              </a:r>
              <a:r>
                <a:rPr lang="ko-KR" altLang="en-US" sz="1100" dirty="0"/>
                <a:t> 샌드위치를 먹기로 했다</a:t>
              </a:r>
              <a:r>
                <a:rPr lang="en-US" altLang="ko-KR" sz="1100" dirty="0"/>
                <a:t>. </a:t>
              </a:r>
              <a:r>
                <a:rPr lang="ko-KR" altLang="en-US" sz="1100" dirty="0"/>
                <a:t>그런데 </a:t>
              </a:r>
              <a:r>
                <a:rPr lang="ko-KR" altLang="en-US" sz="1100" dirty="0" err="1"/>
                <a:t>서브웨이는</a:t>
              </a:r>
              <a:r>
                <a:rPr lang="ko-KR" altLang="en-US" sz="1100" dirty="0"/>
                <a:t> 메뉴가 너무 복잡하다는 생각이 들어서 하영씨는 </a:t>
              </a:r>
              <a:r>
                <a:rPr lang="ko-KR" altLang="en-US" sz="1100" dirty="0" err="1"/>
                <a:t>서브웨이</a:t>
              </a:r>
              <a:r>
                <a:rPr lang="ko-KR" altLang="en-US" sz="1100" dirty="0"/>
                <a:t> 홈페이지에 들어가 미리 메뉴를 보기로 했다</a:t>
              </a:r>
              <a:r>
                <a:rPr lang="en-US" altLang="ko-KR" sz="1100" dirty="0"/>
                <a:t>. </a:t>
              </a:r>
              <a:r>
                <a:rPr lang="ko-KR" altLang="en-US" sz="1100" dirty="0"/>
                <a:t>그런데 </a:t>
              </a:r>
              <a:r>
                <a:rPr lang="ko-KR" altLang="en-US" sz="1100" dirty="0" err="1"/>
                <a:t>가독성이</a:t>
              </a:r>
              <a:r>
                <a:rPr lang="ko-KR" altLang="en-US" sz="1100" dirty="0"/>
                <a:t> 떨어지는 메인 홈페이지 탓에 하영씨는 메뉴가 </a:t>
              </a:r>
              <a:r>
                <a:rPr lang="ko-KR" altLang="en-US" sz="1100" dirty="0" err="1"/>
                <a:t>어디있는지</a:t>
              </a:r>
              <a:r>
                <a:rPr lang="ko-KR" altLang="en-US" sz="1100" dirty="0"/>
                <a:t> 찾기 어려웠고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어떤 할인행사를 하고 있는지 단박에 알 수 없었다</a:t>
              </a:r>
              <a:r>
                <a:rPr lang="en-US" altLang="ko-KR" sz="1100" dirty="0"/>
                <a:t>. </a:t>
              </a:r>
              <a:r>
                <a:rPr lang="ko-KR" altLang="en-US" sz="1100" dirty="0"/>
                <a:t>결국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하영씨는 결국 매장에 직접 들어가 주문하기로 하였다</a:t>
              </a:r>
              <a:r>
                <a:rPr lang="en-US" altLang="ko-KR" sz="1100" dirty="0"/>
                <a:t>. </a:t>
              </a:r>
              <a:endParaRPr lang="ko-KR" altLang="en-US" sz="1100" dirty="0"/>
            </a:p>
            <a:p>
              <a:pPr algn="just"/>
              <a:r>
                <a:rPr lang="en-US" altLang="ko-KR" sz="1100" b="1" dirty="0" smtClean="0">
                  <a:solidFill>
                    <a:srgbClr val="165704"/>
                  </a:solidFill>
                </a:rPr>
                <a:t>   </a:t>
              </a:r>
              <a:endParaRPr lang="en-US" altLang="ko-KR" sz="1100" dirty="0" smtClean="0">
                <a:solidFill>
                  <a:srgbClr val="434343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716016" y="5229200"/>
            <a:ext cx="4144869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165704"/>
                </a:solidFill>
              </a:rPr>
              <a:t>문제점  </a:t>
            </a:r>
            <a:r>
              <a:rPr lang="ko-KR" altLang="en-US" sz="1000" b="1" dirty="0" smtClean="0"/>
              <a:t>정확히 찾기 어려운 복잡한 레이아웃</a:t>
            </a:r>
            <a:endParaRPr lang="ko-KR" altLang="en-US" sz="1000" b="1" dirty="0"/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165704"/>
                </a:solidFill>
              </a:rPr>
              <a:t> </a:t>
            </a:r>
            <a:r>
              <a:rPr lang="en-US" altLang="ko-KR" sz="800" b="1" dirty="0" smtClean="0">
                <a:solidFill>
                  <a:srgbClr val="165704"/>
                </a:solidFill>
              </a:rPr>
              <a:t>  </a:t>
            </a:r>
            <a:endParaRPr lang="en-US" altLang="ko-KR" sz="1100" dirty="0" smtClean="0">
              <a:solidFill>
                <a:srgbClr val="434343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23223" y="1322184"/>
            <a:ext cx="13049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165704"/>
                </a:solidFill>
              </a:rPr>
              <a:t>시나리오</a:t>
            </a:r>
            <a:endParaRPr lang="ko-KR" altLang="en-US" sz="1000" b="1" dirty="0"/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165704"/>
                </a:solidFill>
              </a:rPr>
              <a:t> </a:t>
            </a:r>
            <a:r>
              <a:rPr lang="en-US" altLang="ko-KR" sz="800" b="1" dirty="0" smtClean="0">
                <a:solidFill>
                  <a:srgbClr val="165704"/>
                </a:solidFill>
              </a:rPr>
              <a:t>  </a:t>
            </a:r>
            <a:endParaRPr lang="en-US" altLang="ko-KR" sz="1100" dirty="0" smtClean="0">
              <a:solidFill>
                <a:srgbClr val="434343"/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5148064" y="5301208"/>
            <a:ext cx="216024" cy="288032"/>
          </a:xfrm>
          <a:prstGeom prst="rightArrow">
            <a:avLst/>
          </a:prstGeom>
          <a:solidFill>
            <a:srgbClr val="EBF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전혜빈\Desktop\KakaoTalk_20170703_16152944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3414" y="908720"/>
            <a:ext cx="2762482" cy="28083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1150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987824" y="4365104"/>
            <a:ext cx="4392488" cy="360040"/>
          </a:xfrm>
          <a:prstGeom prst="rect">
            <a:avLst/>
          </a:prstGeom>
          <a:solidFill>
            <a:srgbClr val="EBF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587048"/>
            <a:ext cx="4032448" cy="0"/>
          </a:xfrm>
          <a:prstGeom prst="line">
            <a:avLst/>
          </a:prstGeom>
          <a:ln>
            <a:solidFill>
              <a:srgbClr val="16570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835696" y="2780928"/>
            <a:ext cx="6192688" cy="0"/>
          </a:xfrm>
          <a:prstGeom prst="line">
            <a:avLst/>
          </a:prstGeom>
          <a:ln>
            <a:solidFill>
              <a:srgbClr val="16570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9512" y="188640"/>
            <a:ext cx="3918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165704"/>
                </a:solidFill>
                <a:latin typeface="+mj-ea"/>
                <a:ea typeface="+mj-ea"/>
              </a:rPr>
              <a:t>기존 홈페이지 문제점</a:t>
            </a:r>
            <a:r>
              <a:rPr lang="en-US" altLang="ko-KR" sz="2000" b="1" dirty="0" smtClean="0">
                <a:solidFill>
                  <a:srgbClr val="165704"/>
                </a:solidFill>
                <a:latin typeface="+mj-ea"/>
                <a:ea typeface="+mj-ea"/>
              </a:rPr>
              <a:t>&amp;</a:t>
            </a:r>
            <a:r>
              <a:rPr lang="ko-KR" altLang="en-US" sz="2000" b="1" dirty="0" smtClean="0">
                <a:solidFill>
                  <a:srgbClr val="165704"/>
                </a:solidFill>
                <a:latin typeface="+mj-ea"/>
                <a:ea typeface="+mj-ea"/>
              </a:rPr>
              <a:t>전략도출</a:t>
            </a:r>
            <a:endParaRPr lang="ko-KR" altLang="en-US" sz="2000" b="1" dirty="0">
              <a:solidFill>
                <a:srgbClr val="165704"/>
              </a:solidFill>
              <a:latin typeface="+mj-ea"/>
              <a:ea typeface="+mj-ea"/>
            </a:endParaRPr>
          </a:p>
        </p:txBody>
      </p:sp>
      <p:sp>
        <p:nvSpPr>
          <p:cNvPr id="9" name="오각형 8"/>
          <p:cNvSpPr/>
          <p:nvPr/>
        </p:nvSpPr>
        <p:spPr>
          <a:xfrm flipH="1">
            <a:off x="8172400" y="207596"/>
            <a:ext cx="971600" cy="323182"/>
          </a:xfrm>
          <a:prstGeom prst="homePlate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사이트분석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35696" y="4172887"/>
            <a:ext cx="57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165704"/>
                </a:solidFill>
              </a:rPr>
              <a:t>결론 </a:t>
            </a:r>
            <a:r>
              <a:rPr lang="en-US" altLang="ko-KR" sz="2400" b="1" dirty="0" smtClean="0">
                <a:solidFill>
                  <a:srgbClr val="165704"/>
                </a:solidFill>
              </a:rPr>
              <a:t>:</a:t>
            </a:r>
            <a:r>
              <a:rPr lang="ko-KR" altLang="en-US" sz="1600" b="1" dirty="0" smtClean="0">
                <a:solidFill>
                  <a:srgbClr val="165704"/>
                </a:solidFill>
              </a:rPr>
              <a:t>   </a:t>
            </a:r>
            <a:r>
              <a:rPr lang="ko-KR" altLang="en-US" sz="1600" dirty="0" smtClean="0"/>
              <a:t>깔끔하고 </a:t>
            </a:r>
            <a:r>
              <a:rPr lang="ko-KR" altLang="en-US" sz="1600" dirty="0" smtClean="0"/>
              <a:t>가독성이 있는 레이아웃 배치가 필요</a:t>
            </a:r>
          </a:p>
          <a:p>
            <a:pPr algn="ctr">
              <a:lnSpc>
                <a:spcPct val="150000"/>
              </a:lnSpc>
            </a:pPr>
            <a:endParaRPr lang="ko-KR" altLang="en-US" sz="1000" b="1" dirty="0"/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165704"/>
                </a:solidFill>
              </a:rPr>
              <a:t> </a:t>
            </a:r>
            <a:r>
              <a:rPr lang="en-US" altLang="ko-KR" sz="800" b="1" dirty="0" smtClean="0">
                <a:solidFill>
                  <a:srgbClr val="165704"/>
                </a:solidFill>
              </a:rPr>
              <a:t>  </a:t>
            </a:r>
            <a:endParaRPr lang="en-US" altLang="ko-KR" sz="1100" dirty="0" smtClean="0">
              <a:solidFill>
                <a:srgbClr val="434343"/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1835696" y="4365104"/>
            <a:ext cx="216024" cy="288032"/>
          </a:xfrm>
          <a:prstGeom prst="rightArrow">
            <a:avLst/>
          </a:prstGeom>
          <a:solidFill>
            <a:srgbClr val="EBF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55576" y="2060848"/>
            <a:ext cx="1440160" cy="144016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가독성이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떨어지는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너무가까운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레이아웃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배치</a:t>
            </a:r>
          </a:p>
          <a:p>
            <a:pPr algn="just"/>
            <a:endParaRPr lang="ko-KR" altLang="en-US" sz="900" dirty="0"/>
          </a:p>
        </p:txBody>
      </p:sp>
      <p:sp>
        <p:nvSpPr>
          <p:cNvPr id="25" name="타원 24"/>
          <p:cNvSpPr/>
          <p:nvPr/>
        </p:nvSpPr>
        <p:spPr>
          <a:xfrm>
            <a:off x="2843808" y="2060848"/>
            <a:ext cx="1440160" cy="144016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깔끔하지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못한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배너</a:t>
            </a:r>
          </a:p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788024" y="2060848"/>
            <a:ext cx="1440160" cy="144016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공지사항등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정보를 찾기 어려움</a:t>
            </a:r>
          </a:p>
          <a:p>
            <a:pPr algn="ctr"/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6732240" y="2060848"/>
            <a:ext cx="1440160" cy="144016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트렌디</a:t>
            </a:r>
            <a:r>
              <a:rPr lang="ko-KR" altLang="en-US" sz="1200" dirty="0" smtClean="0">
                <a:solidFill>
                  <a:schemeClr val="bg1"/>
                </a:solidFill>
              </a:rPr>
              <a:t>한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브랜드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이미지와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떨어지는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디자인</a:t>
            </a:r>
            <a:endParaRPr lang="ko-KR" altLang="en-US" sz="1200" dirty="0" smtClean="0">
              <a:solidFill>
                <a:schemeClr val="bg1"/>
              </a:solidFill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1150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2411761" y="5517232"/>
            <a:ext cx="5760640" cy="576064"/>
          </a:xfrm>
          <a:prstGeom prst="rect">
            <a:avLst/>
          </a:prstGeom>
          <a:solidFill>
            <a:srgbClr val="EBF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587048"/>
            <a:ext cx="4032448" cy="0"/>
          </a:xfrm>
          <a:prstGeom prst="line">
            <a:avLst/>
          </a:prstGeom>
          <a:ln>
            <a:solidFill>
              <a:srgbClr val="16570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051720" y="1484784"/>
            <a:ext cx="5184576" cy="0"/>
          </a:xfrm>
          <a:prstGeom prst="line">
            <a:avLst/>
          </a:prstGeom>
          <a:ln>
            <a:solidFill>
              <a:srgbClr val="16570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9512" y="188640"/>
            <a:ext cx="3918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165704"/>
                </a:solidFill>
                <a:latin typeface="+mj-ea"/>
                <a:ea typeface="+mj-ea"/>
              </a:rPr>
              <a:t>기존 홈페이지 문제점</a:t>
            </a:r>
            <a:r>
              <a:rPr lang="en-US" altLang="ko-KR" sz="2000" b="1" dirty="0" smtClean="0">
                <a:solidFill>
                  <a:srgbClr val="165704"/>
                </a:solidFill>
                <a:latin typeface="+mj-ea"/>
                <a:ea typeface="+mj-ea"/>
              </a:rPr>
              <a:t>&amp;</a:t>
            </a:r>
            <a:r>
              <a:rPr lang="ko-KR" altLang="en-US" sz="2000" b="1" dirty="0" smtClean="0">
                <a:solidFill>
                  <a:srgbClr val="165704"/>
                </a:solidFill>
                <a:latin typeface="+mj-ea"/>
                <a:ea typeface="+mj-ea"/>
              </a:rPr>
              <a:t>전략도출</a:t>
            </a:r>
            <a:endParaRPr lang="ko-KR" altLang="en-US" sz="2000" b="1" dirty="0">
              <a:solidFill>
                <a:srgbClr val="165704"/>
              </a:solidFill>
              <a:latin typeface="+mj-ea"/>
              <a:ea typeface="+mj-ea"/>
            </a:endParaRPr>
          </a:p>
        </p:txBody>
      </p:sp>
      <p:sp>
        <p:nvSpPr>
          <p:cNvPr id="9" name="오각형 8"/>
          <p:cNvSpPr/>
          <p:nvPr/>
        </p:nvSpPr>
        <p:spPr>
          <a:xfrm flipH="1">
            <a:off x="8172400" y="207596"/>
            <a:ext cx="971600" cy="323182"/>
          </a:xfrm>
          <a:prstGeom prst="homePlate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사이트분석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851920" y="908720"/>
            <a:ext cx="1080120" cy="1080120"/>
          </a:xfrm>
          <a:prstGeom prst="ellipse">
            <a:avLst/>
          </a:prstGeom>
          <a:solidFill>
            <a:srgbClr val="1657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사이트컨   셉</a:t>
            </a:r>
            <a:endParaRPr lang="ko-KR" altLang="en-US" sz="1400" b="1" dirty="0"/>
          </a:p>
        </p:txBody>
      </p:sp>
      <p:sp>
        <p:nvSpPr>
          <p:cNvPr id="15" name="직사각형 14"/>
          <p:cNvSpPr/>
          <p:nvPr/>
        </p:nvSpPr>
        <p:spPr>
          <a:xfrm>
            <a:off x="3851920" y="2276872"/>
            <a:ext cx="1152128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신선함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6590581" y="2276872"/>
            <a:ext cx="1152128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깔끔함</a:t>
            </a:r>
            <a:endParaRPr lang="ko-KR" altLang="en-US" b="1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475656" y="3861048"/>
            <a:ext cx="6192688" cy="0"/>
          </a:xfrm>
          <a:prstGeom prst="line">
            <a:avLst/>
          </a:prstGeom>
          <a:ln>
            <a:solidFill>
              <a:srgbClr val="16570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95536" y="4653136"/>
            <a:ext cx="2376264" cy="3600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50" b="1" dirty="0" smtClean="0"/>
              <a:t>가독성 있는 레이아웃 배치</a:t>
            </a:r>
            <a:endParaRPr lang="ko-KR" altLang="en-US" sz="1150" b="1" dirty="0"/>
          </a:p>
        </p:txBody>
      </p:sp>
      <p:sp>
        <p:nvSpPr>
          <p:cNvPr id="29" name="직사각형 28"/>
          <p:cNvSpPr/>
          <p:nvPr/>
        </p:nvSpPr>
        <p:spPr>
          <a:xfrm>
            <a:off x="2987824" y="4653136"/>
            <a:ext cx="3240360" cy="3600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50" b="1" dirty="0" smtClean="0"/>
              <a:t>브랜드 이미지와 맞는 신선하고 건강한 이미지</a:t>
            </a:r>
            <a:endParaRPr lang="ko-KR" altLang="en-US" sz="1150" b="1" dirty="0"/>
          </a:p>
        </p:txBody>
      </p:sp>
      <p:sp>
        <p:nvSpPr>
          <p:cNvPr id="30" name="직사각형 29"/>
          <p:cNvSpPr/>
          <p:nvPr/>
        </p:nvSpPr>
        <p:spPr>
          <a:xfrm>
            <a:off x="6372200" y="4653136"/>
            <a:ext cx="2520280" cy="36003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소비자 </a:t>
            </a:r>
            <a:r>
              <a:rPr lang="ko-KR" altLang="en-US" sz="1200" b="1" dirty="0" smtClean="0"/>
              <a:t>연령층에 맞는 </a:t>
            </a:r>
            <a:r>
              <a:rPr lang="ko-KR" altLang="en-US" sz="1200" b="1" dirty="0" smtClean="0"/>
              <a:t>트렌디함</a:t>
            </a:r>
            <a:endParaRPr lang="ko-KR" altLang="en-US" sz="1200" b="1" dirty="0" smtClean="0"/>
          </a:p>
          <a:p>
            <a:pPr algn="ctr"/>
            <a:endParaRPr lang="ko-KR" altLang="en-US" sz="1200" b="1" dirty="0"/>
          </a:p>
        </p:txBody>
      </p:sp>
      <p:cxnSp>
        <p:nvCxnSpPr>
          <p:cNvPr id="37" name="직선 연결선 36"/>
          <p:cNvCxnSpPr>
            <a:endCxn id="13" idx="0"/>
          </p:cNvCxnSpPr>
          <p:nvPr/>
        </p:nvCxnSpPr>
        <p:spPr>
          <a:xfrm>
            <a:off x="2051720" y="1484784"/>
            <a:ext cx="0" cy="792088"/>
          </a:xfrm>
          <a:prstGeom prst="line">
            <a:avLst/>
          </a:prstGeom>
          <a:ln>
            <a:solidFill>
              <a:srgbClr val="16570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475656" y="2276872"/>
            <a:ext cx="1152128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트렌디</a:t>
            </a:r>
            <a:endParaRPr lang="ko-KR" altLang="en-US" b="1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7236296" y="1484784"/>
            <a:ext cx="0" cy="792088"/>
          </a:xfrm>
          <a:prstGeom prst="line">
            <a:avLst/>
          </a:prstGeom>
          <a:ln>
            <a:solidFill>
              <a:srgbClr val="16570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475656" y="3861048"/>
            <a:ext cx="0" cy="792088"/>
          </a:xfrm>
          <a:prstGeom prst="line">
            <a:avLst/>
          </a:prstGeom>
          <a:ln>
            <a:solidFill>
              <a:srgbClr val="16570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68344" y="3861048"/>
            <a:ext cx="0" cy="792088"/>
          </a:xfrm>
          <a:prstGeom prst="line">
            <a:avLst/>
          </a:prstGeom>
          <a:ln>
            <a:solidFill>
              <a:srgbClr val="16570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3851920" y="3212976"/>
            <a:ext cx="1080120" cy="1080120"/>
          </a:xfrm>
          <a:prstGeom prst="ellipse">
            <a:avLst/>
          </a:prstGeom>
          <a:solidFill>
            <a:srgbClr val="1657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디자인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전   략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899592" y="5572397"/>
            <a:ext cx="7488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b="1" dirty="0" smtClean="0">
                <a:solidFill>
                  <a:srgbClr val="165704"/>
                </a:solidFill>
              </a:rPr>
              <a:t>전략도출   </a:t>
            </a:r>
            <a:r>
              <a:rPr lang="ko-KR" altLang="en-US" sz="1600" b="1" dirty="0" smtClean="0"/>
              <a:t>신선함</a:t>
            </a:r>
            <a:r>
              <a:rPr lang="en-US" altLang="ko-KR" sz="1600" b="1" dirty="0" smtClean="0"/>
              <a:t>,</a:t>
            </a:r>
            <a:r>
              <a:rPr lang="ko-KR" altLang="en-US" sz="1600" b="1" dirty="0" smtClean="0"/>
              <a:t>트렌디한 </a:t>
            </a:r>
            <a:r>
              <a:rPr lang="ko-KR" altLang="en-US" sz="1600" b="1" dirty="0" smtClean="0"/>
              <a:t>이미지를 살려 </a:t>
            </a:r>
            <a:r>
              <a:rPr lang="ko-KR" altLang="en-US" sz="1600" b="1" dirty="0" smtClean="0"/>
              <a:t>가독성 </a:t>
            </a:r>
            <a:r>
              <a:rPr lang="ko-KR" altLang="en-US" sz="1600" b="1" dirty="0" smtClean="0"/>
              <a:t>있는 웹사이트를 </a:t>
            </a:r>
            <a:r>
              <a:rPr lang="ko-KR" altLang="en-US" sz="1600" b="1" dirty="0" smtClean="0"/>
              <a:t>구축</a:t>
            </a:r>
            <a:endParaRPr lang="en-US" altLang="ko-KR" sz="1600" b="1" dirty="0" smtClean="0"/>
          </a:p>
          <a:p>
            <a:pPr algn="just">
              <a:lnSpc>
                <a:spcPct val="150000"/>
              </a:lnSpc>
            </a:pPr>
            <a:endParaRPr lang="ko-KR" altLang="en-US" sz="1600" dirty="0" smtClean="0"/>
          </a:p>
          <a:p>
            <a:pPr algn="just">
              <a:lnSpc>
                <a:spcPct val="150000"/>
              </a:lnSpc>
            </a:pPr>
            <a:endParaRPr lang="ko-KR" altLang="en-US" sz="1000" b="1" dirty="0"/>
          </a:p>
          <a:p>
            <a:pPr algn="just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165704"/>
                </a:solidFill>
              </a:rPr>
              <a:t> </a:t>
            </a:r>
            <a:r>
              <a:rPr lang="en-US" altLang="ko-KR" sz="800" b="1" dirty="0" smtClean="0">
                <a:solidFill>
                  <a:srgbClr val="165704"/>
                </a:solidFill>
              </a:rPr>
              <a:t>  </a:t>
            </a:r>
            <a:endParaRPr lang="en-US" altLang="ko-KR" sz="1100" dirty="0" smtClean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150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251520" y="587048"/>
            <a:ext cx="4032448" cy="0"/>
          </a:xfrm>
          <a:prstGeom prst="line">
            <a:avLst/>
          </a:prstGeom>
          <a:ln>
            <a:solidFill>
              <a:srgbClr val="16570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9512" y="188640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165704"/>
                </a:solidFill>
                <a:latin typeface="+mj-ea"/>
                <a:ea typeface="+mj-ea"/>
              </a:rPr>
              <a:t>아이디어 스케치</a:t>
            </a:r>
            <a:endParaRPr lang="ko-KR" altLang="en-US" sz="2000" b="1" dirty="0">
              <a:solidFill>
                <a:srgbClr val="165704"/>
              </a:solidFill>
              <a:latin typeface="+mj-ea"/>
              <a:ea typeface="+mj-ea"/>
            </a:endParaRPr>
          </a:p>
        </p:txBody>
      </p:sp>
      <p:sp>
        <p:nvSpPr>
          <p:cNvPr id="9" name="오각형 8"/>
          <p:cNvSpPr/>
          <p:nvPr/>
        </p:nvSpPr>
        <p:spPr>
          <a:xfrm flipH="1">
            <a:off x="8172400" y="207596"/>
            <a:ext cx="971600" cy="323182"/>
          </a:xfrm>
          <a:prstGeom prst="homePlate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스케</a:t>
            </a:r>
            <a:r>
              <a:rPr lang="ko-KR" altLang="en-US" sz="1000" dirty="0" smtClean="0">
                <a:solidFill>
                  <a:schemeClr val="bg1"/>
                </a:solidFill>
              </a:rPr>
              <a:t>치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전혜빈\Desktop\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1052736"/>
            <a:ext cx="2672097" cy="5256584"/>
          </a:xfrm>
          <a:prstGeom prst="rect">
            <a:avLst/>
          </a:prstGeom>
          <a:noFill/>
        </p:spPr>
      </p:pic>
      <p:pic>
        <p:nvPicPr>
          <p:cNvPr id="3076" name="Picture 4" descr="C:\Users\전혜빈\Desktop\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052736"/>
            <a:ext cx="4652981" cy="5260454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395537" y="764704"/>
            <a:ext cx="936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165704"/>
                </a:solidFill>
                <a:latin typeface="돋움체" pitchFamily="49" charset="-127"/>
                <a:ea typeface="돋움체" pitchFamily="49" charset="-127"/>
              </a:rPr>
              <a:t>러프 스케치</a:t>
            </a:r>
            <a:endParaRPr lang="ko-KR" altLang="en-US" sz="1000" b="1" dirty="0">
              <a:solidFill>
                <a:srgbClr val="165704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08105" y="764704"/>
            <a:ext cx="936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165704"/>
                </a:solidFill>
                <a:latin typeface="돋움체" pitchFamily="49" charset="-127"/>
                <a:ea typeface="돋움체" pitchFamily="49" charset="-127"/>
              </a:rPr>
              <a:t>메인화면</a:t>
            </a:r>
            <a:endParaRPr lang="ko-KR" altLang="en-US" sz="1000" b="1" dirty="0">
              <a:solidFill>
                <a:srgbClr val="165704"/>
              </a:solidFill>
              <a:latin typeface="돋움체" pitchFamily="49" charset="-127"/>
              <a:ea typeface="돋움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150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388</Words>
  <Application>Microsoft Office PowerPoint</Application>
  <PresentationFormat>화면 슬라이드 쇼(4:3)</PresentationFormat>
  <Paragraphs>141</Paragraphs>
  <Slides>12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전혜빈</cp:lastModifiedBy>
  <cp:revision>30</cp:revision>
  <dcterms:created xsi:type="dcterms:W3CDTF">2017-07-03T07:00:00Z</dcterms:created>
  <dcterms:modified xsi:type="dcterms:W3CDTF">2017-07-03T14:22:10Z</dcterms:modified>
</cp:coreProperties>
</file>