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165704"/>
    <a:srgbClr val="1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449E2-E04D-40E1-A5E4-1D88D0584EF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01C5-704D-455C-A585-497E7A27A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201C5-704D-455C-A585-497E7A27AE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2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AD8D-D74C-48E7-AE9D-32CFE510A150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7C8E-EFEE-4A4E-9BC8-1F4287A35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EEN\Desktop\서브웨이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15475" cy="22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44923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rgbClr val="434343"/>
                </a:solidFill>
                <a:ea typeface="문체부 제목 돋음체" pitchFamily="49" charset="-127"/>
              </a:rPr>
              <a:t>그린컴퓨터학원</a:t>
            </a:r>
            <a:endParaRPr lang="en-US" altLang="ko-KR" sz="2400" dirty="0" smtClean="0">
              <a:solidFill>
                <a:srgbClr val="434343"/>
              </a:solidFill>
              <a:ea typeface="문체부 제목 돋음체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9318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434343"/>
                </a:solidFill>
                <a:ea typeface="문체부 제목 돋음체" pitchFamily="49" charset="-127"/>
              </a:rPr>
              <a:t>전혜빈</a:t>
            </a:r>
            <a:endParaRPr lang="en-US" altLang="ko-KR" dirty="0" smtClean="0">
              <a:solidFill>
                <a:srgbClr val="434343"/>
              </a:solidFill>
              <a:ea typeface="문체부 제목 돋음체" pitchFamily="49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39552" y="4797152"/>
            <a:ext cx="5189981" cy="0"/>
          </a:xfrm>
          <a:prstGeom prst="line">
            <a:avLst/>
          </a:prstGeom>
          <a:ln w="28575"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1560" y="1988840"/>
            <a:ext cx="7926285" cy="0"/>
          </a:xfrm>
          <a:prstGeom prst="line">
            <a:avLst/>
          </a:prstGeom>
          <a:ln w="28575">
            <a:solidFill>
              <a:srgbClr val="16570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 smtClean="0"/>
              <a:t>목차</a:t>
            </a:r>
            <a:endParaRPr lang="ko-KR" alt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3602" y="392376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4343"/>
                </a:solidFill>
                <a:latin typeface="휴먼고딕" pitchFamily="2" charset="-127"/>
                <a:ea typeface="휴먼고딕" pitchFamily="2" charset="-127"/>
              </a:rPr>
              <a:t>2</a:t>
            </a:r>
            <a:r>
              <a:rPr lang="en-US" altLang="ko-KR" b="1" dirty="0" smtClean="0">
                <a:solidFill>
                  <a:srgbClr val="434343"/>
                </a:solidFill>
                <a:latin typeface="휴먼고딕" pitchFamily="2" charset="-127"/>
                <a:ea typeface="휴먼고딕" pitchFamily="2" charset="-127"/>
              </a:rPr>
              <a:t>. </a:t>
            </a:r>
            <a:r>
              <a:rPr lang="ko-KR" altLang="en-US" b="1" dirty="0" smtClean="0">
                <a:solidFill>
                  <a:srgbClr val="434343"/>
                </a:solidFill>
                <a:latin typeface="휴먼고딕" pitchFamily="2" charset="-127"/>
                <a:ea typeface="휴먼고딕" pitchFamily="2" charset="-127"/>
              </a:rPr>
              <a:t>아이디어 스케치</a:t>
            </a:r>
            <a:endParaRPr lang="ko-KR" altLang="en-US" b="1" dirty="0">
              <a:solidFill>
                <a:srgbClr val="434343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3602" y="443711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34343"/>
                </a:solidFill>
                <a:latin typeface="휴먼고딕" pitchFamily="2" charset="-127"/>
                <a:ea typeface="휴먼고딕" pitchFamily="2" charset="-127"/>
              </a:rPr>
              <a:t>3. </a:t>
            </a:r>
            <a:r>
              <a:rPr lang="ko-KR" altLang="en-US" b="1" dirty="0" err="1" smtClean="0">
                <a:solidFill>
                  <a:srgbClr val="434343"/>
                </a:solidFill>
                <a:latin typeface="휴먼고딕" pitchFamily="2" charset="-127"/>
                <a:ea typeface="휴먼고딕" pitchFamily="2" charset="-127"/>
              </a:rPr>
              <a:t>프로토타입</a:t>
            </a:r>
            <a:endParaRPr lang="ko-KR" altLang="en-US" b="1" dirty="0">
              <a:solidFill>
                <a:srgbClr val="434343"/>
              </a:solidFill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311" y="19075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사이트분석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311" y="218628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사이트분석 </a:t>
            </a:r>
            <a:r>
              <a:rPr lang="en-US" altLang="ko-KR" sz="1400" dirty="0" smtClean="0">
                <a:solidFill>
                  <a:srgbClr val="434343"/>
                </a:solidFill>
              </a:rPr>
              <a:t>– </a:t>
            </a:r>
            <a:r>
              <a:rPr lang="ko-KR" altLang="en-US" sz="1400" dirty="0" smtClean="0">
                <a:solidFill>
                  <a:srgbClr val="434343"/>
                </a:solidFill>
              </a:rPr>
              <a:t>카테고리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311" y="2474312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아이디어발상</a:t>
            </a:r>
            <a:r>
              <a:rPr lang="en-US" altLang="ko-KR" sz="1400" dirty="0" smtClean="0">
                <a:solidFill>
                  <a:srgbClr val="434343"/>
                </a:solidFill>
              </a:rPr>
              <a:t>(</a:t>
            </a:r>
            <a:r>
              <a:rPr lang="ko-KR" altLang="en-US" sz="1400" dirty="0" smtClean="0">
                <a:solidFill>
                  <a:srgbClr val="434343"/>
                </a:solidFill>
              </a:rPr>
              <a:t>마인드맵</a:t>
            </a:r>
            <a:r>
              <a:rPr lang="en-US" altLang="ko-KR" sz="1400" dirty="0" smtClean="0">
                <a:solidFill>
                  <a:srgbClr val="434343"/>
                </a:solidFill>
              </a:rPr>
              <a:t>)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311" y="27623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페르소나 분석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868" y="3030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문제점 및 전략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2868" y="3318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434343"/>
                </a:solidFill>
              </a:rPr>
              <a:t>결론</a:t>
            </a:r>
            <a:endParaRPr lang="ko-KR" altLang="en-US" sz="1400" dirty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60032" y="908720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60032" y="5301208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04048" y="1556792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916832"/>
            <a:ext cx="414486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웹사이트 명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서브웨이</a:t>
            </a:r>
            <a:endParaRPr lang="en-US" altLang="ko-KR" sz="1100" dirty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웹사이트 주소 </a:t>
            </a: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http://subway.co.kr/main/main.aspx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165704"/>
                </a:solidFill>
              </a:rPr>
              <a:t>컨셉</a:t>
            </a:r>
            <a:r>
              <a:rPr lang="ko-KR" altLang="en-US" sz="1400" b="1" dirty="0" smtClean="0">
                <a:solidFill>
                  <a:srgbClr val="165704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음식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패스트푸드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샌드위치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건강함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신선함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트렌디</a:t>
            </a:r>
            <a:endParaRPr lang="en-US" altLang="ko-KR" sz="1400" dirty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rgbClr val="165704"/>
                </a:solidFill>
              </a:rPr>
              <a:t>타켓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건강하고 맛있는 한끼를 </a:t>
            </a:r>
            <a:r>
              <a:rPr lang="ko-KR" altLang="en-US" sz="1100" dirty="0" err="1" smtClean="0">
                <a:solidFill>
                  <a:srgbClr val="434343"/>
                </a:solidFill>
              </a:rPr>
              <a:t>먹고싶은</a:t>
            </a:r>
            <a:r>
              <a:rPr lang="ko-KR" altLang="en-US" sz="1100" dirty="0" smtClean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10</a:t>
            </a:r>
            <a:r>
              <a:rPr lang="ko-KR" altLang="en-US" sz="1100" dirty="0" smtClean="0">
                <a:solidFill>
                  <a:srgbClr val="434343"/>
                </a:solidFill>
              </a:rPr>
              <a:t>대</a:t>
            </a:r>
            <a:r>
              <a:rPr lang="en-US" altLang="ko-KR" sz="1100" dirty="0" smtClean="0">
                <a:solidFill>
                  <a:srgbClr val="434343"/>
                </a:solidFill>
              </a:rPr>
              <a:t>-30</a:t>
            </a:r>
            <a:r>
              <a:rPr lang="ko-KR" altLang="en-US" sz="1100" dirty="0" smtClean="0">
                <a:solidFill>
                  <a:srgbClr val="434343"/>
                </a:solidFill>
              </a:rPr>
              <a:t>대 남성 여성</a:t>
            </a:r>
            <a:endParaRPr lang="en-US" altLang="ko-KR" sz="12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목적 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상품 소개 및 프로모션 및 이벤트 공지</a:t>
            </a:r>
            <a:endParaRPr lang="ko-KR" altLang="en-US" sz="12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색상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#22874f </a:t>
            </a:r>
            <a:r>
              <a:rPr lang="ko-KR" altLang="en-US" sz="1100" dirty="0" smtClean="0">
                <a:solidFill>
                  <a:srgbClr val="434343"/>
                </a:solidFill>
              </a:rPr>
              <a:t>초록색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       #f8faf0 </a:t>
            </a:r>
            <a:r>
              <a:rPr lang="ko-KR" altLang="en-US" sz="1100" dirty="0" smtClean="0">
                <a:solidFill>
                  <a:srgbClr val="434343"/>
                </a:solidFill>
              </a:rPr>
              <a:t>연한 녹색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34343"/>
                </a:solidFill>
              </a:rPr>
              <a:t> </a:t>
            </a:r>
            <a:r>
              <a:rPr lang="en-US" altLang="ko-KR" sz="1100" dirty="0" smtClean="0">
                <a:solidFill>
                  <a:srgbClr val="434343"/>
                </a:solidFill>
              </a:rPr>
              <a:t>       #2c1810 </a:t>
            </a:r>
            <a:r>
              <a:rPr lang="ko-KR" altLang="en-US" sz="1100" dirty="0" smtClean="0">
                <a:solidFill>
                  <a:srgbClr val="434343"/>
                </a:solidFill>
              </a:rPr>
              <a:t>갈색</a:t>
            </a:r>
            <a:endParaRPr lang="ko-KR" altLang="en-US" sz="1100" dirty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445224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사이트분석</a:t>
            </a:r>
            <a:endParaRPr lang="ko-KR" altLang="en-US" sz="2000" b="1" dirty="0">
              <a:solidFill>
                <a:srgbClr val="165704"/>
              </a:solidFill>
              <a:latin typeface="휴먼고딕" pitchFamily="2" charset="-127"/>
              <a:ea typeface="문체부 제목 돋음체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GREEN\Desktop\서브웨이메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11" y="1758203"/>
            <a:ext cx="3385090" cy="26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28184" y="4679558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현재 </a:t>
            </a:r>
            <a:r>
              <a:rPr lang="ko-KR" altLang="en-US" sz="800" dirty="0" err="1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서브웨이</a:t>
            </a:r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800" dirty="0" err="1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메인화면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2055" name="Picture 7" descr="C:\Users\GREEN\Desktop\서브웨이색상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45814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REEN\Desktop\서브웨이 색상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24" y="3855145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REEN\Desktop\서브웨이 색상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4" y="3855145"/>
            <a:ext cx="381000" cy="3810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각형 9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6916" y="1233696"/>
            <a:ext cx="8605564" cy="40675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517232"/>
            <a:ext cx="871296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카테고리</a:t>
            </a:r>
            <a:endParaRPr lang="ko-KR" altLang="en-US" sz="2000" b="1" dirty="0">
              <a:solidFill>
                <a:srgbClr val="165704"/>
              </a:solidFill>
              <a:latin typeface="휴먼고딕" pitchFamily="2" charset="-127"/>
              <a:ea typeface="문체부 제목 돋음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74718" y="1386322"/>
            <a:ext cx="994564" cy="367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PROMOTION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SUBWAY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08104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COMMUNITY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64288" y="2015025"/>
            <a:ext cx="1224136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FRANCHISE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6" idx="1"/>
          </p:cNvCxnSpPr>
          <p:nvPr/>
        </p:nvCxnSpPr>
        <p:spPr>
          <a:xfrm rot="10800000" flipV="1">
            <a:off x="688804" y="2145948"/>
            <a:ext cx="139863" cy="2634811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28666" y="2015025"/>
            <a:ext cx="720080" cy="2618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MENU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84109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6895" y="2437946"/>
            <a:ext cx="57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신제품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84109" y="281882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6894" y="2691862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셀럽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PICK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4109" y="305418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94" y="2927226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추천메뉴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84109" y="330040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6894" y="3173447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프리미엄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684109" y="3546626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6894" y="3419668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클래식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84109" y="3792847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6894" y="3665889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아침식사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84109" y="4039068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6894" y="3912110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샐러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84109" y="427548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6894" y="4148522"/>
            <a:ext cx="1018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음료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추가메뉴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4109" y="4521701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6894" y="4394743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단체주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84109" y="4780760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6894" y="4653802"/>
            <a:ext cx="7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재료안내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918934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51720" y="243794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랩이벤</a:t>
            </a:r>
            <a:r>
              <a:rPr lang="ko-KR" altLang="en-US" sz="1000" dirty="0" err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18934" y="2807963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51720" y="268100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진행중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918934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51720" y="294246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점포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18934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51720" y="318459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지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난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이벤트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58" name="꺾인 연결선 57"/>
          <p:cNvCxnSpPr>
            <a:stCxn id="17" idx="1"/>
          </p:cNvCxnSpPr>
          <p:nvPr/>
        </p:nvCxnSpPr>
        <p:spPr>
          <a:xfrm rot="10800000" flipV="1">
            <a:off x="1918934" y="2145948"/>
            <a:ext cx="132786" cy="116560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791142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23928" y="24379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WHY </a:t>
            </a:r>
            <a:r>
              <a:rPr lang="ko-KR" altLang="en-US" sz="1000" dirty="0" err="1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</a:t>
            </a:r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브웨이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791142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791142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923928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역사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3791142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23928" y="294246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기업이념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23928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써브웨이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코리아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23928" y="343081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지사안내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791142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1" idx="1"/>
          </p:cNvCxnSpPr>
          <p:nvPr/>
        </p:nvCxnSpPr>
        <p:spPr>
          <a:xfrm rot="10800000" flipV="1">
            <a:off x="3791142" y="2145949"/>
            <a:ext cx="132786" cy="140797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5375318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08104" y="243794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뉴스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공지사</a:t>
            </a:r>
            <a:r>
              <a:rPr lang="ko-KR" altLang="en-US" sz="100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항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75318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375318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08104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CF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375318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08104" y="294246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고객문의 및 이용후기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8104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채용안내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08104" y="343081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아르바이트신청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375318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/>
          <p:nvPr/>
        </p:nvCxnSpPr>
        <p:spPr>
          <a:xfrm rot="10800000" flipV="1">
            <a:off x="5375318" y="2145949"/>
            <a:ext cx="132786" cy="140797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031502" y="256490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164288" y="243794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프랜차이즈 우수성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7031502" y="3311552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031502" y="2818819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64288" y="26918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가맹요건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7031502" y="3069424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164288" y="2942466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가맹절차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64288" y="317729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가맹관련 </a:t>
            </a:r>
            <a:r>
              <a:rPr lang="en-US" altLang="ko-KR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FAQ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64288" y="343081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문의 및 가맹신청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7031502" y="3553925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164288" y="366588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뉴스레터</a:t>
            </a:r>
            <a:endParaRPr lang="ko-KR" altLang="en-US" sz="100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7031502" y="3788998"/>
            <a:ext cx="1006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24" idx="1"/>
          </p:cNvCxnSpPr>
          <p:nvPr/>
        </p:nvCxnSpPr>
        <p:spPr>
          <a:xfrm rot="10800000" flipV="1">
            <a:off x="7031502" y="2145948"/>
            <a:ext cx="132786" cy="1643049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오각형 137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04048" y="1556792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260" y="2608674"/>
            <a:ext cx="414486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장점</a:t>
            </a:r>
            <a:r>
              <a:rPr lang="ko-KR" altLang="en-US" sz="1400" dirty="0" smtClean="0">
                <a:solidFill>
                  <a:srgbClr val="434343"/>
                </a:solidFill>
              </a:rPr>
              <a:t> </a:t>
            </a:r>
            <a:r>
              <a:rPr lang="en-US" altLang="ko-KR" sz="1400" dirty="0" smtClean="0">
                <a:solidFill>
                  <a:srgbClr val="434343"/>
                </a:solidFill>
              </a:rPr>
              <a:t>: </a:t>
            </a:r>
            <a:r>
              <a:rPr lang="ko-KR" altLang="en-US" sz="1100" dirty="0" smtClean="0">
                <a:solidFill>
                  <a:srgbClr val="434343"/>
                </a:solidFill>
              </a:rPr>
              <a:t>다양한 메뉴</a:t>
            </a:r>
            <a:r>
              <a:rPr lang="en-US" altLang="ko-KR" sz="1100" dirty="0" smtClean="0">
                <a:solidFill>
                  <a:srgbClr val="434343"/>
                </a:solidFill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</a:rPr>
              <a:t>신선한 재료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회사강점 </a:t>
            </a:r>
            <a:r>
              <a:rPr lang="en-US" altLang="ko-KR" sz="1400" b="1" dirty="0" smtClean="0">
                <a:solidFill>
                  <a:srgbClr val="165704"/>
                </a:solidFill>
              </a:rPr>
              <a:t>:</a:t>
            </a:r>
            <a:r>
              <a:rPr lang="ko-KR" altLang="en-US" sz="1400" b="1" dirty="0" smtClean="0">
                <a:solidFill>
                  <a:srgbClr val="165704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건강하고 신선한 재료를 다양하게 조합해서 간단한 한끼로 먹을 수 있다</a:t>
            </a:r>
            <a:r>
              <a:rPr lang="en-US" altLang="ko-KR" sz="1100" dirty="0" smtClean="0">
                <a:solidFill>
                  <a:srgbClr val="434343"/>
                </a:solidFill>
              </a:rPr>
              <a:t>.</a:t>
            </a:r>
            <a:endParaRPr lang="en-US" altLang="ko-KR" sz="1400" dirty="0" smtClean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445224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아이디어발상 </a:t>
            </a:r>
            <a:r>
              <a:rPr lang="en-US" altLang="ko-KR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– </a:t>
            </a:r>
            <a:r>
              <a:rPr lang="ko-KR" altLang="en-US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마인드맵</a:t>
            </a:r>
            <a:endParaRPr lang="ko-KR" altLang="en-US" sz="2000" b="1" dirty="0">
              <a:solidFill>
                <a:srgbClr val="165704"/>
              </a:solidFill>
              <a:latin typeface="휴먼고딕" pitchFamily="2" charset="-127"/>
              <a:ea typeface="문체부 제목 돋음체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3612" y="467955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써브웨이 </a:t>
            </a:r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마인드맵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오각형 12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032956"/>
            <a:ext cx="4072861" cy="168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1556792"/>
            <a:ext cx="3744416" cy="3096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248142"/>
            <a:ext cx="41448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이름</a:t>
            </a:r>
            <a:r>
              <a:rPr lang="en-US" altLang="ko-KR" sz="1400" dirty="0" smtClean="0">
                <a:solidFill>
                  <a:srgbClr val="434343"/>
                </a:solidFill>
              </a:rPr>
              <a:t>  </a:t>
            </a:r>
            <a:r>
              <a:rPr lang="ko-KR" altLang="en-US" sz="1100" dirty="0" smtClean="0">
                <a:solidFill>
                  <a:srgbClr val="434343"/>
                </a:solidFill>
              </a:rPr>
              <a:t>김하영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성별 </a:t>
            </a:r>
            <a:r>
              <a:rPr lang="ko-KR" altLang="en-US" sz="1400" b="1" dirty="0" smtClean="0">
                <a:solidFill>
                  <a:srgbClr val="165704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여자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나</a:t>
            </a:r>
            <a:r>
              <a:rPr lang="ko-KR" altLang="en-US" sz="1400" b="1" dirty="0">
                <a:solidFill>
                  <a:srgbClr val="165704"/>
                </a:solidFill>
              </a:rPr>
              <a:t>이</a:t>
            </a:r>
            <a:r>
              <a:rPr lang="en-US" altLang="ko-KR" sz="1400" dirty="0" smtClean="0">
                <a:solidFill>
                  <a:srgbClr val="434343"/>
                </a:solidFill>
              </a:rPr>
              <a:t>  </a:t>
            </a:r>
            <a:r>
              <a:rPr lang="en-US" altLang="ko-KR" sz="1100" dirty="0" smtClean="0">
                <a:solidFill>
                  <a:srgbClr val="434343"/>
                </a:solidFill>
              </a:rPr>
              <a:t>24</a:t>
            </a:r>
            <a:r>
              <a:rPr lang="ko-KR" altLang="en-US" sz="1100" dirty="0" smtClean="0">
                <a:solidFill>
                  <a:srgbClr val="434343"/>
                </a:solidFill>
              </a:rPr>
              <a:t>살</a:t>
            </a:r>
            <a:endParaRPr lang="ko-KR" altLang="en-US" sz="14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거주지</a:t>
            </a:r>
            <a:r>
              <a:rPr lang="en-US" altLang="ko-KR" sz="1400" dirty="0" smtClean="0">
                <a:solidFill>
                  <a:srgbClr val="434343"/>
                </a:solidFill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</a:rPr>
              <a:t>경기도 수원</a:t>
            </a:r>
            <a:endParaRPr lang="en-US" altLang="ko-KR" sz="1100" dirty="0" smtClean="0">
              <a:solidFill>
                <a:srgbClr val="43434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시나리오</a:t>
            </a:r>
            <a:r>
              <a:rPr lang="ko-KR" altLang="en-US" sz="1400" b="1" dirty="0">
                <a:solidFill>
                  <a:srgbClr val="165704"/>
                </a:solidFill>
              </a:rPr>
              <a:t> </a:t>
            </a:r>
            <a:endParaRPr lang="en-US" altLang="ko-KR" sz="800" b="1" dirty="0">
              <a:solidFill>
                <a:srgbClr val="16570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165704"/>
                </a:solidFill>
              </a:rPr>
              <a:t> 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052736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1520" y="5445224"/>
            <a:ext cx="4032448" cy="0"/>
          </a:xfrm>
          <a:prstGeom prst="line">
            <a:avLst/>
          </a:prstGeom>
          <a:ln>
            <a:solidFill>
              <a:srgbClr val="1657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654328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65704"/>
                </a:solidFill>
                <a:latin typeface="휴먼고딕" pitchFamily="2" charset="-127"/>
                <a:ea typeface="문체부 제목 돋음체" pitchFamily="49" charset="-127"/>
              </a:rPr>
              <a:t>기존디자인 문제점 및 전략도출 </a:t>
            </a:r>
            <a:endParaRPr lang="ko-KR" altLang="en-US" sz="2000" b="1" dirty="0">
              <a:solidFill>
                <a:srgbClr val="165704"/>
              </a:solidFill>
              <a:latin typeface="휴먼고딕" pitchFamily="2" charset="-127"/>
              <a:ea typeface="문체부 제목 돋음체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7984" y="-32276"/>
            <a:ext cx="0" cy="702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3612" y="467955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써브웨이 </a:t>
            </a:r>
            <a:r>
              <a:rPr lang="ko-KR" altLang="en-US" sz="800" dirty="0" smtClean="0">
                <a:solidFill>
                  <a:srgbClr val="165704"/>
                </a:solidFill>
                <a:latin typeface="돋움체" pitchFamily="49" charset="-127"/>
                <a:ea typeface="돋움체" pitchFamily="49" charset="-127"/>
              </a:rPr>
              <a:t>마인드맵</a:t>
            </a:r>
            <a:endParaRPr lang="ko-KR" altLang="en-US" sz="800" dirty="0">
              <a:solidFill>
                <a:srgbClr val="165704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오각형 8"/>
          <p:cNvSpPr/>
          <p:nvPr/>
        </p:nvSpPr>
        <p:spPr>
          <a:xfrm flipH="1">
            <a:off x="8172400" y="207596"/>
            <a:ext cx="971600" cy="323182"/>
          </a:xfrm>
          <a:prstGeom prst="homePlate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002176"/>
            <a:ext cx="414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900" dirty="0" smtClean="0"/>
              <a:t>   오후 </a:t>
            </a:r>
            <a:r>
              <a:rPr lang="en-US" altLang="ko-KR" sz="900" dirty="0"/>
              <a:t>5</a:t>
            </a:r>
            <a:r>
              <a:rPr lang="ko-KR" altLang="en-US" sz="900" dirty="0"/>
              <a:t>시에 학원을 끝내고 아르바이트를 하러 가기 전</a:t>
            </a:r>
            <a:r>
              <a:rPr lang="en-US" altLang="ko-KR" sz="900" dirty="0"/>
              <a:t>, </a:t>
            </a:r>
            <a:r>
              <a:rPr lang="ko-KR" altLang="en-US" sz="900" dirty="0"/>
              <a:t>하영씨는 간단하게 한 끼를 먹으러 가기로 했다</a:t>
            </a:r>
            <a:r>
              <a:rPr lang="en-US" altLang="ko-KR" sz="900" dirty="0"/>
              <a:t>. </a:t>
            </a:r>
            <a:r>
              <a:rPr lang="ko-KR" altLang="en-US" sz="900" dirty="0"/>
              <a:t>최근에 너무 패스트푸드를 많이 먹었던 탓인지 건강이 </a:t>
            </a:r>
            <a:r>
              <a:rPr lang="ko-KR" altLang="en-US" sz="900" dirty="0" err="1"/>
              <a:t>안좋아진걸</a:t>
            </a:r>
            <a:r>
              <a:rPr lang="ko-KR" altLang="en-US" sz="900" dirty="0"/>
              <a:t> 느낀 하영씨는 간단하면서 맛있고 건강한 </a:t>
            </a:r>
            <a:r>
              <a:rPr lang="ko-KR" altLang="en-US" sz="900" dirty="0" err="1"/>
              <a:t>서브웨이</a:t>
            </a:r>
            <a:r>
              <a:rPr lang="ko-KR" altLang="en-US" sz="900" dirty="0"/>
              <a:t> 샌드위치를 먹기로 했다</a:t>
            </a:r>
            <a:r>
              <a:rPr lang="en-US" altLang="ko-KR" sz="900" dirty="0"/>
              <a:t>. </a:t>
            </a:r>
            <a:r>
              <a:rPr lang="ko-KR" altLang="en-US" sz="900" dirty="0"/>
              <a:t>그런데 </a:t>
            </a:r>
            <a:r>
              <a:rPr lang="ko-KR" altLang="en-US" sz="900" dirty="0" err="1"/>
              <a:t>서브웨이는</a:t>
            </a:r>
            <a:r>
              <a:rPr lang="ko-KR" altLang="en-US" sz="900" dirty="0"/>
              <a:t> 메뉴가 너무 복잡하다는 생각이 들어서 하영씨는 </a:t>
            </a:r>
            <a:r>
              <a:rPr lang="ko-KR" altLang="en-US" sz="900" dirty="0" err="1"/>
              <a:t>서브웨이</a:t>
            </a:r>
            <a:r>
              <a:rPr lang="ko-KR" altLang="en-US" sz="900" dirty="0"/>
              <a:t> 홈페이지에 들어가 미리 메뉴를 보기로 했다</a:t>
            </a:r>
            <a:r>
              <a:rPr lang="en-US" altLang="ko-KR" sz="900" dirty="0"/>
              <a:t>. </a:t>
            </a:r>
            <a:r>
              <a:rPr lang="ko-KR" altLang="en-US" sz="900" dirty="0"/>
              <a:t>그런데 </a:t>
            </a:r>
            <a:r>
              <a:rPr lang="ko-KR" altLang="en-US" sz="900" dirty="0" err="1"/>
              <a:t>가독성이</a:t>
            </a:r>
            <a:r>
              <a:rPr lang="ko-KR" altLang="en-US" sz="900" dirty="0"/>
              <a:t> 떨어지는 메인 홈페이지 탓에 하영씨는 메뉴가 </a:t>
            </a:r>
            <a:r>
              <a:rPr lang="ko-KR" altLang="en-US" sz="900" dirty="0" err="1"/>
              <a:t>어디있는지</a:t>
            </a:r>
            <a:r>
              <a:rPr lang="ko-KR" altLang="en-US" sz="900" dirty="0"/>
              <a:t> 찾기 어려웠고</a:t>
            </a:r>
            <a:r>
              <a:rPr lang="en-US" altLang="ko-KR" sz="900" dirty="0"/>
              <a:t>, </a:t>
            </a:r>
            <a:r>
              <a:rPr lang="ko-KR" altLang="en-US" sz="900" dirty="0"/>
              <a:t>어떤 할인행사를 하고 있는지 단박에 알 수 없었다</a:t>
            </a:r>
            <a:r>
              <a:rPr lang="en-US" altLang="ko-KR" sz="900" dirty="0"/>
              <a:t>. </a:t>
            </a:r>
            <a:r>
              <a:rPr lang="ko-KR" altLang="en-US" sz="900" dirty="0"/>
              <a:t>결국</a:t>
            </a:r>
            <a:r>
              <a:rPr lang="en-US" altLang="ko-KR" sz="900" dirty="0"/>
              <a:t>, </a:t>
            </a:r>
            <a:r>
              <a:rPr lang="ko-KR" altLang="en-US" sz="900" dirty="0"/>
              <a:t>하영씨는 결국 매장에 직접 들어가 주문하기로 하였다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pPr algn="just"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165704"/>
                </a:solidFill>
              </a:rPr>
              <a:t> 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099" y="4787280"/>
            <a:ext cx="4144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165704"/>
                </a:solidFill>
              </a:rPr>
              <a:t>문제점  </a:t>
            </a:r>
            <a:r>
              <a:rPr lang="ko-KR" altLang="en-US" sz="1000" dirty="0" smtClean="0"/>
              <a:t>정확히 찾기 어려운 복잡한 레이아웃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65704"/>
                </a:solidFill>
              </a:rPr>
              <a:t> </a:t>
            </a:r>
            <a:r>
              <a:rPr lang="en-US" altLang="ko-KR" sz="800" b="1" dirty="0" smtClean="0">
                <a:solidFill>
                  <a:srgbClr val="165704"/>
                </a:solidFill>
              </a:rPr>
              <a:t>  </a:t>
            </a:r>
            <a:endParaRPr lang="en-US" altLang="ko-KR" sz="1100" dirty="0" smtClean="0">
              <a:solidFill>
                <a:srgbClr val="434343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99592" y="5156612"/>
            <a:ext cx="20882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277</Words>
  <Application>Microsoft Office PowerPoint</Application>
  <PresentationFormat>화면 슬라이드 쇼(4:3)</PresentationFormat>
  <Paragraphs>80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13</cp:revision>
  <dcterms:created xsi:type="dcterms:W3CDTF">2017-07-03T07:00:00Z</dcterms:created>
  <dcterms:modified xsi:type="dcterms:W3CDTF">2017-07-03T08:21:43Z</dcterms:modified>
</cp:coreProperties>
</file>