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82" r:id="rId15"/>
    <p:sldId id="257" r:id="rId16"/>
    <p:sldId id="283" r:id="rId17"/>
    <p:sldId id="272" r:id="rId18"/>
    <p:sldId id="279" r:id="rId19"/>
    <p:sldId id="280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2022-01-04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2022-01-04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2022-01-04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2022-01-04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2022-01-04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2022-01-04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2022-01-04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2022-01-04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2022-01-04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2022-01-04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2022-01-04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273E0-963F-4ABD-BABE-18953CD7393C}" type="datetimeFigureOut">
              <a:rPr lang="ko-KR" altLang="en-US" smtClean="0"/>
              <a:pPr/>
              <a:t>2022-01-04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struts.apache.or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struts.apache.or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struts.apache.or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struts.apache.or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struts.apache.or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3300" dirty="0" smtClean="0"/>
              <a:t>다양한 예제로 쉽게 배우는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5600" dirty="0" err="1" smtClean="0"/>
              <a:t>오라클</a:t>
            </a:r>
            <a:r>
              <a:rPr lang="ko-KR" altLang="en-US" sz="5600" dirty="0" smtClean="0"/>
              <a:t> </a:t>
            </a:r>
            <a:r>
              <a:rPr lang="en-US" altLang="ko-KR" sz="5600" dirty="0" smtClean="0"/>
              <a:t>SQL </a:t>
            </a:r>
            <a:r>
              <a:rPr lang="ko-KR" altLang="en-US" sz="5600" dirty="0" smtClean="0"/>
              <a:t>과 </a:t>
            </a:r>
            <a:r>
              <a:rPr lang="en-US" altLang="ko-KR" sz="5600" dirty="0" smtClean="0"/>
              <a:t>PL/SQL</a:t>
            </a:r>
            <a:endParaRPr lang="ko-KR" altLang="en-US" sz="5600" dirty="0"/>
          </a:p>
        </p:txBody>
      </p:sp>
      <p:sp>
        <p:nvSpPr>
          <p:cNvPr id="10" name="부제목 2"/>
          <p:cNvSpPr>
            <a:spLocks noGrp="1"/>
          </p:cNvSpPr>
          <p:nvPr>
            <p:ph type="subTitle" idx="1"/>
          </p:nvPr>
        </p:nvSpPr>
        <p:spPr>
          <a:xfrm>
            <a:off x="1371600" y="4124672"/>
            <a:ext cx="6400800" cy="1752600"/>
          </a:xfrm>
        </p:spPr>
        <p:txBody>
          <a:bodyPr/>
          <a:lstStyle/>
          <a:p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smtClean="0"/>
              <a:t>&lt;</a:t>
            </a:r>
            <a:r>
              <a:rPr lang="ko-KR" altLang="en-US" sz="2000" smtClean="0"/>
              <a:t>실습하기</a:t>
            </a:r>
            <a:r>
              <a:rPr lang="en-US" altLang="ko-KR" sz="2000" smtClean="0"/>
              <a:t>&gt; </a:t>
            </a:r>
            <a:r>
              <a:rPr lang="ko-KR" altLang="en-US" sz="2000" smtClean="0"/>
              <a:t>오라클 시작과 종료 </a:t>
            </a:r>
          </a:p>
        </p:txBody>
      </p:sp>
      <p:sp>
        <p:nvSpPr>
          <p:cNvPr id="36867" name="내용 개체 틀 2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524827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ko-KR" sz="1800" smtClean="0"/>
              <a:t>3. </a:t>
            </a:r>
            <a:r>
              <a:rPr lang="ko-KR" altLang="en-US" sz="1800" smtClean="0"/>
              <a:t>데이터베이스 접속을 시도하면서 사용자계정만 입력할 경우에는 입력하지 않은 암호를 입력하라는 메시지가 나타납니다</a:t>
            </a:r>
            <a:r>
              <a:rPr lang="en-US" altLang="ko-KR" sz="1800" smtClean="0"/>
              <a:t>. </a:t>
            </a:r>
          </a:p>
          <a:p>
            <a:pPr>
              <a:buFontTx/>
              <a:buNone/>
            </a:pPr>
            <a:r>
              <a:rPr lang="en-US" altLang="ko-KR" sz="1800" smtClean="0"/>
              <a:t>    </a:t>
            </a:r>
            <a:r>
              <a:rPr lang="ko-KR" altLang="en-US" sz="1800" smtClean="0"/>
              <a:t>요청에 따라 암호를 입력하면 성공적으로 접속할 수 있습니다</a:t>
            </a:r>
            <a:r>
              <a:rPr lang="en-US" altLang="ko-KR" sz="1800" smtClean="0"/>
              <a:t>. </a:t>
            </a:r>
            <a:endParaRPr lang="ko-KR" altLang="en-US" sz="1800" smtClean="0"/>
          </a:p>
          <a:p>
            <a:pPr>
              <a:buFontTx/>
              <a:buAutoNum type="arabicPeriod"/>
            </a:pPr>
            <a:endParaRPr lang="ko-KR" altLang="en-US" sz="1800" smtClean="0"/>
          </a:p>
          <a:p>
            <a:pPr>
              <a:buFontTx/>
              <a:buNone/>
            </a:pPr>
            <a:endParaRPr lang="ko-KR" altLang="en-US" sz="1800" smtClean="0"/>
          </a:p>
          <a:p>
            <a:pPr>
              <a:buFontTx/>
              <a:buNone/>
            </a:pPr>
            <a:endParaRPr lang="ko-KR" altLang="en-US" sz="1800" smtClean="0"/>
          </a:p>
        </p:txBody>
      </p:sp>
      <p:sp>
        <p:nvSpPr>
          <p:cNvPr id="36868" name="Rectangle 1">
            <a:hlinkClick r:id="rId2"/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6869" name="Rectangle 3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6870" name="Rectangle 16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6871" name="Rectangle 2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6872" name="Rectangle 2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36873" name="_x98693168" descr="EMB000009d8b3f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057400"/>
            <a:ext cx="6629400" cy="337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240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smtClean="0"/>
              <a:t>&lt;</a:t>
            </a:r>
            <a:r>
              <a:rPr lang="ko-KR" altLang="en-US" sz="2000" smtClean="0"/>
              <a:t>실습하기</a:t>
            </a:r>
            <a:r>
              <a:rPr lang="en-US" altLang="ko-KR" sz="2000" smtClean="0"/>
              <a:t>&gt; </a:t>
            </a:r>
            <a:r>
              <a:rPr lang="ko-KR" altLang="en-US" sz="2000" smtClean="0"/>
              <a:t>오라클 시작과 종료 </a:t>
            </a:r>
          </a:p>
        </p:txBody>
      </p:sp>
      <p:sp>
        <p:nvSpPr>
          <p:cNvPr id="37891" name="내용 개체 틀 2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524827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ko-KR" sz="1800" smtClean="0"/>
              <a:t>4. </a:t>
            </a:r>
            <a:r>
              <a:rPr lang="ko-KR" altLang="en-US" sz="1800" smtClean="0"/>
              <a:t>데이터베이스 접속을 시도하면서 사용자계정과 암호를 모두 입력하지 않은 경우에는 사용자 계정과 암호를 입력하라는 메시지가 차례로 나타납니다</a:t>
            </a:r>
            <a:r>
              <a:rPr lang="en-US" altLang="ko-KR" sz="1800" smtClean="0"/>
              <a:t>. </a:t>
            </a:r>
            <a:r>
              <a:rPr lang="ko-KR" altLang="en-US" sz="1800" smtClean="0"/>
              <a:t>요청에 따라 사용자 계정과 암호를 입력하면 성공적으로 접속할 수 있습니다</a:t>
            </a:r>
            <a:r>
              <a:rPr lang="en-US" altLang="ko-KR" sz="1800" smtClean="0"/>
              <a:t>. </a:t>
            </a:r>
            <a:endParaRPr lang="ko-KR" altLang="en-US" sz="1800" smtClean="0"/>
          </a:p>
          <a:p>
            <a:pPr>
              <a:buFontTx/>
              <a:buAutoNum type="arabicPeriod"/>
            </a:pPr>
            <a:endParaRPr lang="ko-KR" altLang="en-US" sz="1800" smtClean="0"/>
          </a:p>
          <a:p>
            <a:pPr>
              <a:buFontTx/>
              <a:buNone/>
            </a:pPr>
            <a:endParaRPr lang="ko-KR" altLang="en-US" sz="1800" smtClean="0"/>
          </a:p>
          <a:p>
            <a:pPr>
              <a:buFontTx/>
              <a:buNone/>
            </a:pPr>
            <a:endParaRPr lang="ko-KR" altLang="en-US" sz="1800" smtClean="0"/>
          </a:p>
        </p:txBody>
      </p:sp>
      <p:sp>
        <p:nvSpPr>
          <p:cNvPr id="37892" name="Rectangle 1">
            <a:hlinkClick r:id="rId2"/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7893" name="Rectangle 3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7894" name="Rectangle 16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7895" name="Rectangle 2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7896" name="Rectangle 2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7897" name="Rectangle 2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37898" name="_x98692688" descr="EMB000009d8b3f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09800"/>
            <a:ext cx="6629400" cy="408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051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제목 1"/>
          <p:cNvSpPr>
            <a:spLocks noGrp="1"/>
          </p:cNvSpPr>
          <p:nvPr>
            <p:ph type="title"/>
          </p:nvPr>
        </p:nvSpPr>
        <p:spPr>
          <a:xfrm>
            <a:off x="251520" y="-27384"/>
            <a:ext cx="8579296" cy="114300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시스템 권한을 갖는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데이터베이스 관리자</a:t>
            </a:r>
          </a:p>
        </p:txBody>
      </p:sp>
      <p:sp>
        <p:nvSpPr>
          <p:cNvPr id="38915" name="내용 개체 틀 2"/>
          <p:cNvSpPr>
            <a:spLocks noGrp="1"/>
          </p:cNvSpPr>
          <p:nvPr>
            <p:ph idx="1"/>
          </p:nvPr>
        </p:nvSpPr>
        <p:spPr>
          <a:xfrm>
            <a:off x="467544" y="1530104"/>
            <a:ext cx="8208912" cy="1327392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데이터베이스 사용자는 </a:t>
            </a:r>
            <a:r>
              <a:rPr lang="ko-KR" altLang="en-US" dirty="0" err="1" smtClean="0"/>
              <a:t>오라클</a:t>
            </a:r>
            <a:r>
              <a:rPr lang="ko-KR" altLang="en-US" dirty="0" smtClean="0"/>
              <a:t> 계정</a:t>
            </a:r>
            <a:r>
              <a:rPr lang="en-US" altLang="ko-KR" dirty="0" smtClean="0"/>
              <a:t>(Account)</a:t>
            </a:r>
            <a:r>
              <a:rPr lang="ko-KR" altLang="en-US" dirty="0" smtClean="0"/>
              <a:t>이라는 용어와 같은 의미로 사용됩니다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오라클을</a:t>
            </a:r>
            <a:r>
              <a:rPr lang="ko-KR" altLang="en-US" dirty="0" smtClean="0"/>
              <a:t> 설치하면 </a:t>
            </a:r>
            <a:r>
              <a:rPr lang="ko-KR" altLang="en-US" dirty="0" err="1" smtClean="0"/>
              <a:t>한개</a:t>
            </a:r>
            <a:r>
              <a:rPr lang="ko-KR" altLang="en-US" dirty="0" smtClean="0"/>
              <a:t> 이상의 데이터베이스 권한을 갖는 디폴트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기본적인</a:t>
            </a:r>
            <a:r>
              <a:rPr lang="en-US" altLang="ko-KR" dirty="0" smtClean="0"/>
              <a:t>) </a:t>
            </a:r>
            <a:r>
              <a:rPr lang="ko-KR" altLang="en-US" dirty="0" smtClean="0"/>
              <a:t>사용자가 존재합니다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오라클에서</a:t>
            </a:r>
            <a:r>
              <a:rPr lang="ko-KR" altLang="en-US" dirty="0" smtClean="0"/>
              <a:t> 제공되는 사용자 계정은 다음과 같습니다</a:t>
            </a:r>
            <a:r>
              <a:rPr lang="en-US" altLang="ko-KR" dirty="0" smtClean="0"/>
              <a:t>. </a:t>
            </a:r>
          </a:p>
          <a:p>
            <a:endParaRPr lang="ko-KR" altLang="en-US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680882"/>
              </p:ext>
            </p:extLst>
          </p:nvPr>
        </p:nvGraphicFramePr>
        <p:xfrm>
          <a:off x="755576" y="3068960"/>
          <a:ext cx="7704856" cy="2795588"/>
        </p:xfrm>
        <a:graphic>
          <a:graphicData uri="http://schemas.openxmlformats.org/drawingml/2006/table">
            <a:tbl>
              <a:tblPr/>
              <a:tblGrid>
                <a:gridCol w="1179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5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9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사용자계정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17907" marR="17907" marT="17911" marB="17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설명</a:t>
                      </a:r>
                    </a:p>
                  </a:txBody>
                  <a:tcPr marL="17907" marR="17907" marT="17911" marB="17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6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+mn-lt"/>
                          <a:ea typeface="바탕"/>
                        </a:rPr>
                        <a:t>SYS</a:t>
                      </a:r>
                      <a:endParaRPr lang="en-US" sz="160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17907" marR="17907" marT="17911" marB="17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 err="1">
                          <a:solidFill>
                            <a:srgbClr val="000000"/>
                          </a:solidFill>
                          <a:latin typeface="+mn-lt"/>
                        </a:rPr>
                        <a:t>오라클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+mn-lt"/>
                        </a:rPr>
                        <a:t>Super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사용자 계정이며 데이터베이스에서 발생하는 모든 문제들을 처리할 수 있는 권한을 가지고 있다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+mn-lt"/>
                        </a:rPr>
                        <a:t>. </a:t>
                      </a:r>
                    </a:p>
                  </a:txBody>
                  <a:tcPr marL="17907" marR="17907" marT="17911" marB="17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749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+mn-lt"/>
                          <a:ea typeface="바탕"/>
                        </a:rPr>
                        <a:t>SYSTEM</a:t>
                      </a:r>
                      <a:endParaRPr lang="en-US" sz="160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17907" marR="17907" marT="17911" marB="17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 err="1">
                          <a:solidFill>
                            <a:srgbClr val="000000"/>
                          </a:solidFill>
                          <a:latin typeface="+mn-lt"/>
                        </a:rPr>
                        <a:t>오라클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 데이터베이스를 유지보수 관리할 때 사용하는 사용자 계정이며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+mn-lt"/>
                        </a:rPr>
                        <a:t>, SYS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사용자와 차이점은 데이터베이스를 생성할 수 있는 권한이 없으면 불완전 복구를 할 수 없다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+mn-lt"/>
                        </a:rPr>
                        <a:t>. </a:t>
                      </a:r>
                    </a:p>
                  </a:txBody>
                  <a:tcPr marL="17907" marR="17907" marT="17911" marB="17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36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+mn-lt"/>
                          <a:ea typeface="바탕"/>
                        </a:rPr>
                        <a:t>SCOTT</a:t>
                      </a:r>
                      <a:endParaRPr lang="en-US" sz="160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17907" marR="17907" marT="17911" marB="17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처음 </a:t>
                      </a:r>
                      <a:r>
                        <a:rPr lang="ko-KR" altLang="en-US" sz="1600" dirty="0" err="1">
                          <a:solidFill>
                            <a:srgbClr val="000000"/>
                          </a:solidFill>
                          <a:latin typeface="+mn-lt"/>
                        </a:rPr>
                        <a:t>오라클을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 사용하는 사용자의 실습을 위해 만들어 놓은 연습용 계정이다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+mn-lt"/>
                        </a:rPr>
                        <a:t>.</a:t>
                      </a:r>
                    </a:p>
                  </a:txBody>
                  <a:tcPr marL="17907" marR="17907" marT="17911" marB="17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36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lt"/>
                          <a:ea typeface="바탕"/>
                        </a:rPr>
                        <a:t>HR</a:t>
                      </a:r>
                      <a:endParaRPr lang="en-US" sz="16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17907" marR="17907" marT="17911" marB="17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이 역시 </a:t>
                      </a:r>
                      <a:r>
                        <a:rPr lang="ko-KR" altLang="en-US" sz="1600" dirty="0" err="1">
                          <a:solidFill>
                            <a:srgbClr val="000000"/>
                          </a:solidFill>
                          <a:latin typeface="+mn-lt"/>
                        </a:rPr>
                        <a:t>오라클에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 접근할 수 있도록 샘플로 만들어 놓은 사용자 계정이다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+mn-lt"/>
                        </a:rPr>
                        <a:t>. </a:t>
                      </a:r>
                    </a:p>
                  </a:txBody>
                  <a:tcPr marL="17907" marR="17907" marT="17911" marB="17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8936" name="Rectangle 4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89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오라클</a:t>
            </a:r>
            <a:r>
              <a:rPr lang="ko-KR" altLang="en-US" dirty="0" smtClean="0"/>
              <a:t> 설치하기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54832"/>
            <a:ext cx="8229600" cy="1210072"/>
          </a:xfrm>
        </p:spPr>
        <p:txBody>
          <a:bodyPr/>
          <a:lstStyle/>
          <a:p>
            <a:pPr>
              <a:buFontTx/>
              <a:buNone/>
            </a:pPr>
            <a:r>
              <a:rPr lang="ko-KR" altLang="en-US" sz="1800" dirty="0" err="1" smtClean="0"/>
              <a:t>오라클을</a:t>
            </a:r>
            <a:r>
              <a:rPr lang="ko-KR" altLang="en-US" sz="1800" dirty="0" smtClean="0"/>
              <a:t> 설치하면 기본적으로 생성되는 계정이 있습니다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시스템 권한을 가진 사용자인 </a:t>
            </a:r>
            <a:r>
              <a:rPr lang="en-US" altLang="ko-KR" sz="1800" dirty="0" smtClean="0"/>
              <a:t>DBA</a:t>
            </a:r>
            <a:r>
              <a:rPr lang="ko-KR" altLang="en-US" sz="1800" dirty="0" smtClean="0"/>
              <a:t>용 계정과 교육용 계정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두 가지가 다음과 같이 생성됩니다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사용할 계정에 대해서 계정 잠금을 해제하고 기본 암호를 변경합니다</a:t>
            </a:r>
            <a:r>
              <a:rPr lang="en-US" altLang="ko-KR" sz="1800" dirty="0" smtClean="0"/>
              <a:t>. </a:t>
            </a:r>
            <a:endParaRPr lang="ko-KR" altLang="en-US" sz="1800" dirty="0" smtClean="0"/>
          </a:p>
          <a:p>
            <a:pPr marL="0" indent="0">
              <a:buNone/>
            </a:pPr>
            <a:endParaRPr lang="en-US" altLang="ko-KR" sz="1800" dirty="0" smtClean="0"/>
          </a:p>
          <a:p>
            <a:pPr>
              <a:buFontTx/>
              <a:buAutoNum type="arabicPeriod"/>
            </a:pPr>
            <a:endParaRPr lang="en-US" altLang="ko-KR" sz="1800" dirty="0" smtClean="0"/>
          </a:p>
          <a:p>
            <a:pPr>
              <a:buFontTx/>
              <a:buAutoNum type="arabicPeriod"/>
            </a:pPr>
            <a:endParaRPr lang="en-US" altLang="ko-KR" sz="1800" dirty="0" smtClean="0"/>
          </a:p>
          <a:p>
            <a:pPr>
              <a:buFontTx/>
              <a:buAutoNum type="arabicPeriod"/>
            </a:pPr>
            <a:endParaRPr lang="en-US" altLang="ko-KR" sz="1800" dirty="0" smtClean="0"/>
          </a:p>
          <a:p>
            <a:pPr>
              <a:buFontTx/>
              <a:buAutoNum type="arabicPeriod"/>
            </a:pPr>
            <a:endParaRPr lang="en-US" altLang="ko-KR" sz="1800" dirty="0" smtClean="0"/>
          </a:p>
          <a:p>
            <a:pPr>
              <a:buFontTx/>
              <a:buAutoNum type="arabicPeriod"/>
            </a:pPr>
            <a:endParaRPr lang="en-US" altLang="ko-KR" sz="1800" dirty="0" smtClean="0"/>
          </a:p>
          <a:p>
            <a:pPr>
              <a:buFontTx/>
              <a:buNone/>
            </a:pPr>
            <a:endParaRPr lang="ko-KR" altLang="en-US" sz="1800" dirty="0" smtClean="0"/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30" name="Rectangle 2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31" name="Rectangle 2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32" name="Rectangle 2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33" name="Rectangle 4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34" name="Rectangle 6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35" name="Rectangle 16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36" name="Rectangle 2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37" name="Rectangle 4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38" name="Rectangle 6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39" name="Rectangle 2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40" name="Rectangle 2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41" name="Rectangle 1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1143000" y="2882900"/>
          <a:ext cx="6858000" cy="1917700"/>
        </p:xfrm>
        <a:graphic>
          <a:graphicData uri="http://schemas.openxmlformats.org/drawingml/2006/table">
            <a:tbl>
              <a:tblPr/>
              <a:tblGrid>
                <a:gridCol w="2285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5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6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35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rgbClr val="000000"/>
                          </a:solidFill>
                          <a:latin typeface="새굴림"/>
                        </a:rPr>
                        <a:t>계 정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907" marR="17907" marT="17901" marB="17901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>
                          <a:solidFill>
                            <a:srgbClr val="000000"/>
                          </a:solidFill>
                          <a:latin typeface="새굴림"/>
                        </a:rPr>
                        <a:t>암 호</a:t>
                      </a:r>
                      <a:endParaRPr lang="ko-KR" altLang="en-US" sz="18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907" marR="17907" marT="17901" marB="17901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>
                          <a:solidFill>
                            <a:srgbClr val="000000"/>
                          </a:solidFill>
                          <a:latin typeface="새굴림"/>
                        </a:rPr>
                        <a:t>설</a:t>
                      </a:r>
                      <a:r>
                        <a:rPr lang="ko-KR" altLang="en-US" sz="1800" b="1">
                          <a:solidFill>
                            <a:srgbClr val="000000"/>
                          </a:solidFill>
                          <a:latin typeface="Arial"/>
                          <a:ea typeface="바탕"/>
                        </a:rPr>
                        <a:t> </a:t>
                      </a:r>
                      <a:r>
                        <a:rPr lang="ko-KR" altLang="en-US" sz="1800" b="1">
                          <a:solidFill>
                            <a:srgbClr val="000000"/>
                          </a:solidFill>
                          <a:latin typeface="새굴림"/>
                        </a:rPr>
                        <a:t>명</a:t>
                      </a:r>
                      <a:endParaRPr lang="ko-KR" altLang="en-US" sz="18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907" marR="17907" marT="17901" marB="17901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5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</a:t>
                      </a:r>
                    </a:p>
                  </a:txBody>
                  <a:tcPr marL="17907" marR="17907" marT="17901" marB="17901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change_on_install</a:t>
                      </a:r>
                    </a:p>
                  </a:txBody>
                  <a:tcPr marL="17907" marR="17907" marT="17901" marB="17901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DBA</a:t>
                      </a:r>
                    </a:p>
                  </a:txBody>
                  <a:tcPr marL="17907" marR="17907" marT="17901" marB="17901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5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</a:t>
                      </a:r>
                    </a:p>
                  </a:txBody>
                  <a:tcPr marL="17907" marR="17907" marT="17901" marB="17901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manager</a:t>
                      </a:r>
                    </a:p>
                  </a:txBody>
                  <a:tcPr marL="17907" marR="17907" marT="17901" marB="17901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DBA</a:t>
                      </a:r>
                    </a:p>
                  </a:txBody>
                  <a:tcPr marL="17907" marR="17907" marT="17901" marB="17901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5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SCOTT</a:t>
                      </a:r>
                    </a:p>
                  </a:txBody>
                  <a:tcPr marL="17907" marR="17907" marT="17901" marB="17901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tiger</a:t>
                      </a:r>
                    </a:p>
                  </a:txBody>
                  <a:tcPr marL="17907" marR="17907" marT="17901" marB="17901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교육용 계정</a:t>
                      </a:r>
                    </a:p>
                  </a:txBody>
                  <a:tcPr marL="17907" marR="17907" marT="17901" marB="17901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5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HR</a:t>
                      </a:r>
                    </a:p>
                  </a:txBody>
                  <a:tcPr marL="17907" marR="17907" marT="17901" marB="17901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tiger</a:t>
                      </a:r>
                    </a:p>
                  </a:txBody>
                  <a:tcPr marL="17907" marR="17907" marT="17901" marB="17901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교육용 계정</a:t>
                      </a:r>
                    </a:p>
                  </a:txBody>
                  <a:tcPr marL="17907" marR="17907" marT="17901" marB="17901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6666" name="Rectangle 2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69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Oracle </a:t>
            </a:r>
            <a:r>
              <a:rPr lang="ko-KR" altLang="en-US" dirty="0" err="1" smtClean="0"/>
              <a:t>잠긴계정</a:t>
            </a:r>
            <a:r>
              <a:rPr lang="ko-KR" altLang="en-US" dirty="0" smtClean="0"/>
              <a:t> 풀기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</a:t>
            </a:r>
            <a:r>
              <a:rPr lang="en-US" altLang="ko-KR" dirty="0" err="1" smtClean="0"/>
              <a:t>qlplus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system </a:t>
            </a:r>
            <a:r>
              <a:rPr lang="ko-KR" altLang="en-US" dirty="0" smtClean="0"/>
              <a:t>으로 </a:t>
            </a:r>
            <a:r>
              <a:rPr lang="ko-KR" altLang="en-US" dirty="0" err="1" smtClean="0"/>
              <a:t>로긴</a:t>
            </a:r>
            <a:endParaRPr lang="en-US" altLang="ko-KR" dirty="0" smtClean="0"/>
          </a:p>
          <a:p>
            <a:r>
              <a:rPr lang="en-US" altLang="ko-KR" dirty="0" err="1" smtClean="0"/>
              <a:t>scott</a:t>
            </a:r>
            <a:r>
              <a:rPr lang="en-US" altLang="ko-KR" dirty="0" smtClean="0"/>
              <a:t>/tiger </a:t>
            </a:r>
            <a:r>
              <a:rPr lang="ko-KR" altLang="en-US" dirty="0" smtClean="0"/>
              <a:t>계정 잠김 풀기</a:t>
            </a:r>
            <a:endParaRPr lang="en-US" altLang="ko-KR" dirty="0" smtClean="0"/>
          </a:p>
          <a:p>
            <a:pPr lvl="1"/>
            <a:r>
              <a:rPr lang="en-US" altLang="ko-KR" dirty="0"/>
              <a:t>a</a:t>
            </a:r>
            <a:r>
              <a:rPr lang="en-US" altLang="ko-KR" dirty="0" smtClean="0"/>
              <a:t>lter user </a:t>
            </a:r>
            <a:r>
              <a:rPr lang="en-US" altLang="ko-KR" dirty="0" err="1" smtClean="0"/>
              <a:t>scott</a:t>
            </a:r>
            <a:r>
              <a:rPr lang="en-US" altLang="ko-KR" dirty="0" smtClean="0"/>
              <a:t> identified by tiger account unlock;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7896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0.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실습을 시작하기 전에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55576" y="1340768"/>
            <a:ext cx="7344816" cy="64807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- Oracle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에  연습 계정으로 접속하기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– DB Open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일 경우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899592" y="2132856"/>
            <a:ext cx="7344816" cy="72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Oracle$  </a:t>
            </a:r>
            <a:r>
              <a:rPr lang="en-US" altLang="ko-KR" b="1" dirty="0" err="1" smtClean="0">
                <a:solidFill>
                  <a:schemeClr val="tx1"/>
                </a:solidFill>
              </a:rPr>
              <a:t>sqlplus</a:t>
            </a:r>
            <a:r>
              <a:rPr lang="en-US" altLang="ko-KR" b="1" dirty="0" smtClean="0">
                <a:solidFill>
                  <a:schemeClr val="tx1"/>
                </a:solidFill>
              </a:rPr>
              <a:t>   </a:t>
            </a:r>
            <a:r>
              <a:rPr lang="en-US" altLang="ko-KR" b="1" dirty="0" err="1" smtClean="0">
                <a:solidFill>
                  <a:schemeClr val="tx1"/>
                </a:solidFill>
              </a:rPr>
              <a:t>scott</a:t>
            </a:r>
            <a:r>
              <a:rPr lang="en-US" altLang="ko-KR" b="1" dirty="0" smtClean="0">
                <a:solidFill>
                  <a:schemeClr val="tx1"/>
                </a:solidFill>
              </a:rPr>
              <a:t>/tiger  ;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827584" y="3356992"/>
            <a:ext cx="7344816" cy="64807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- Oracle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에  연습 계정으로 접속하기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– DB Close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일 경우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899592" y="4000504"/>
            <a:ext cx="7344816" cy="20585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Oracle$  </a:t>
            </a:r>
            <a:r>
              <a:rPr lang="en-US" altLang="ko-KR" b="1" dirty="0" err="1" smtClean="0">
                <a:solidFill>
                  <a:schemeClr val="tx1"/>
                </a:solidFill>
              </a:rPr>
              <a:t>sqlplus</a:t>
            </a:r>
            <a:r>
              <a:rPr lang="en-US" altLang="ko-KR" b="1" dirty="0" smtClean="0">
                <a:solidFill>
                  <a:schemeClr val="tx1"/>
                </a:solidFill>
              </a:rPr>
              <a:t>   sys / as </a:t>
            </a:r>
            <a:r>
              <a:rPr lang="en-US" altLang="ko-KR" b="1" dirty="0" err="1" smtClean="0">
                <a:solidFill>
                  <a:schemeClr val="tx1"/>
                </a:solidFill>
              </a:rPr>
              <a:t>sysdba</a:t>
            </a:r>
            <a:r>
              <a:rPr lang="en-US" altLang="ko-KR" b="1" dirty="0" smtClean="0">
                <a:solidFill>
                  <a:schemeClr val="tx1"/>
                </a:solidFill>
              </a:rPr>
              <a:t>  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Connected to an idle instance</a:t>
            </a:r>
            <a:r>
              <a:rPr lang="en-US" altLang="ko-KR" b="1" dirty="0" smtClean="0">
                <a:solidFill>
                  <a:schemeClr val="tx1"/>
                </a:solidFill>
              </a:rPr>
              <a:t>. &lt;- DB </a:t>
            </a:r>
            <a:r>
              <a:rPr lang="ko-KR" altLang="en-US" b="1" dirty="0" smtClean="0">
                <a:solidFill>
                  <a:schemeClr val="tx1"/>
                </a:solidFill>
              </a:rPr>
              <a:t>종료의 뜻입니다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SQL&gt; startup ;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(</a:t>
            </a:r>
            <a:r>
              <a:rPr lang="ko-KR" altLang="en-US" b="1" dirty="0" smtClean="0">
                <a:solidFill>
                  <a:schemeClr val="tx1"/>
                </a:solidFill>
              </a:rPr>
              <a:t>중간생략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SQL&gt; </a:t>
            </a:r>
            <a:r>
              <a:rPr lang="en-US" altLang="ko-KR" b="1" dirty="0" err="1" smtClean="0">
                <a:solidFill>
                  <a:schemeClr val="tx1"/>
                </a:solidFill>
              </a:rPr>
              <a:t>conn</a:t>
            </a:r>
            <a:r>
              <a:rPr lang="en-US" altLang="ko-KR" b="1" dirty="0" smtClean="0">
                <a:solidFill>
                  <a:schemeClr val="tx1"/>
                </a:solidFill>
              </a:rPr>
              <a:t>  </a:t>
            </a:r>
            <a:r>
              <a:rPr lang="en-US" altLang="ko-KR" b="1" dirty="0" err="1" smtClean="0">
                <a:solidFill>
                  <a:schemeClr val="tx1"/>
                </a:solidFill>
              </a:rPr>
              <a:t>scott</a:t>
            </a:r>
            <a:r>
              <a:rPr lang="en-US" altLang="ko-KR" b="1" dirty="0" smtClean="0">
                <a:solidFill>
                  <a:schemeClr val="tx1"/>
                </a:solidFill>
              </a:rPr>
              <a:t>/tiger ;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0. </a:t>
            </a:r>
            <a:r>
              <a:rPr lang="ko-KR" altLang="en-US" b="1" dirty="0"/>
              <a:t>실습을 시작하기 </a:t>
            </a:r>
            <a:r>
              <a:rPr lang="ko-KR" altLang="en-US" b="1" dirty="0" smtClean="0"/>
              <a:t>전에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74" y="1916832"/>
            <a:ext cx="6286500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3118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0.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실습을 시작하기 전에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971600" y="1052736"/>
            <a:ext cx="6696744" cy="64807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-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현재 접속해 있는 사용자 명 확인하는 방법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187624" y="1628800"/>
            <a:ext cx="6696744" cy="10081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SQL&gt; show user </a:t>
            </a:r>
            <a:r>
              <a:rPr lang="en-US" altLang="ko-KR" b="1" dirty="0" smtClean="0">
                <a:solidFill>
                  <a:schemeClr val="tx1"/>
                </a:solidFill>
              </a:rPr>
              <a:t>;</a:t>
            </a:r>
          </a:p>
          <a:p>
            <a:endParaRPr lang="ko-KR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USER is "</a:t>
            </a:r>
            <a:r>
              <a:rPr lang="en-US" altLang="ko-KR" b="1" dirty="0" smtClean="0">
                <a:solidFill>
                  <a:schemeClr val="tx1"/>
                </a:solidFill>
              </a:rPr>
              <a:t>SCOTT”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43608" y="2708920"/>
            <a:ext cx="705678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- SQL Prompt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변경하는 방법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187624" y="3284984"/>
            <a:ext cx="6768752" cy="1296144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SQL&gt; set  </a:t>
            </a:r>
            <a:r>
              <a:rPr lang="en-US" altLang="ko-KR" b="1" dirty="0" err="1" smtClean="0">
                <a:solidFill>
                  <a:schemeClr val="tx1"/>
                </a:solidFill>
              </a:rPr>
              <a:t>sqlprompt</a:t>
            </a:r>
            <a:r>
              <a:rPr lang="en-US" altLang="ko-KR" b="1" dirty="0" smtClean="0">
                <a:solidFill>
                  <a:schemeClr val="tx1"/>
                </a:solidFill>
              </a:rPr>
              <a:t>  "_USER&gt;"</a:t>
            </a:r>
            <a:endParaRPr lang="ko-KR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SCOTT&gt;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043608" y="4797152"/>
            <a:ext cx="705678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-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실습용 데이터 입력하기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187624" y="5301208"/>
            <a:ext cx="6696744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SQL&gt; @D:\</a:t>
            </a:r>
            <a:r>
              <a:rPr lang="en-US" altLang="ko-KR" b="1" dirty="0" smtClean="0">
                <a:solidFill>
                  <a:schemeClr val="tx1"/>
                </a:solidFill>
              </a:rPr>
              <a:t>oracle\</a:t>
            </a:r>
            <a:r>
              <a:rPr lang="en-US" altLang="ko-KR" b="1" dirty="0" err="1" smtClean="0">
                <a:solidFill>
                  <a:schemeClr val="tx1"/>
                </a:solidFill>
              </a:rPr>
              <a:t>oracle_base</a:t>
            </a:r>
            <a:r>
              <a:rPr lang="en-US" altLang="ko-KR" b="1" dirty="0" smtClean="0">
                <a:solidFill>
                  <a:schemeClr val="tx1"/>
                </a:solidFill>
              </a:rPr>
              <a:t>\</a:t>
            </a:r>
            <a:r>
              <a:rPr lang="en-US" altLang="ko-KR" b="1" dirty="0" err="1" smtClean="0">
                <a:solidFill>
                  <a:schemeClr val="tx1"/>
                </a:solidFill>
              </a:rPr>
              <a:t>test.sql</a:t>
            </a:r>
            <a:endParaRPr lang="ko-KR" altLang="ko-KR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0.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실습을 시작하기 전에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1" name="table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3568" y="1944255"/>
            <a:ext cx="3665125" cy="2168331"/>
          </a:xfrm>
          <a:prstGeom prst="rect">
            <a:avLst/>
          </a:prstGeom>
        </p:spPr>
      </p:pic>
      <p:sp>
        <p:nvSpPr>
          <p:cNvPr id="12" name="위쪽/아래쪽 화살표 11"/>
          <p:cNvSpPr/>
          <p:nvPr/>
        </p:nvSpPr>
        <p:spPr>
          <a:xfrm>
            <a:off x="1979712" y="2060848"/>
            <a:ext cx="274171" cy="191125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" name="왼쪽/오른쪽 화살표 12"/>
          <p:cNvSpPr/>
          <p:nvPr/>
        </p:nvSpPr>
        <p:spPr>
          <a:xfrm>
            <a:off x="899592" y="2636912"/>
            <a:ext cx="3198662" cy="2866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915816" y="2564904"/>
            <a:ext cx="913903" cy="4778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b="1">
                <a:solidFill>
                  <a:schemeClr val="tx1"/>
                </a:solidFill>
              </a:rPr>
              <a:t>행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619672" y="3167210"/>
            <a:ext cx="913903" cy="4778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열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pic>
        <p:nvPicPr>
          <p:cNvPr id="16" name="table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11317" y="1916832"/>
            <a:ext cx="3665126" cy="2160240"/>
          </a:xfrm>
          <a:prstGeom prst="rect">
            <a:avLst/>
          </a:prstGeom>
        </p:spPr>
      </p:pic>
      <p:sp>
        <p:nvSpPr>
          <p:cNvPr id="17" name="위쪽/아래쪽 화살표 16"/>
          <p:cNvSpPr/>
          <p:nvPr/>
        </p:nvSpPr>
        <p:spPr>
          <a:xfrm>
            <a:off x="6084168" y="2060848"/>
            <a:ext cx="274171" cy="191125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왼쪽/오른쪽 화살표 17"/>
          <p:cNvSpPr/>
          <p:nvPr/>
        </p:nvSpPr>
        <p:spPr>
          <a:xfrm>
            <a:off x="5004048" y="2636912"/>
            <a:ext cx="3198662" cy="2866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6804248" y="2564904"/>
            <a:ext cx="1057919" cy="4778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Row(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로우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508104" y="3167210"/>
            <a:ext cx="1370855" cy="4778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Column(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칼럼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547664" y="4221089"/>
            <a:ext cx="2010587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500" b="1" smtClean="0">
                <a:solidFill>
                  <a:schemeClr val="tx1"/>
                </a:solidFill>
              </a:rPr>
              <a:t>일반용</a:t>
            </a:r>
            <a:r>
              <a:rPr lang="ko-KR" altLang="en-US" sz="1500" b="1">
                <a:solidFill>
                  <a:schemeClr val="tx1"/>
                </a:solidFill>
              </a:rPr>
              <a:t>어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5724128" y="4077072"/>
            <a:ext cx="2010587" cy="6768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500" b="1" dirty="0" smtClean="0">
                <a:solidFill>
                  <a:schemeClr val="tx1"/>
                </a:solidFill>
              </a:rPr>
              <a:t>데이터베이스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500" b="1" dirty="0" smtClean="0">
                <a:solidFill>
                  <a:schemeClr val="tx1"/>
                </a:solidFill>
              </a:rPr>
              <a:t>용어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0.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실습을 시작하기 전에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1547664" y="1124744"/>
          <a:ext cx="6120679" cy="4968557"/>
        </p:xfrm>
        <a:graphic>
          <a:graphicData uri="http://schemas.openxmlformats.org/drawingml/2006/table">
            <a:tbl>
              <a:tblPr/>
              <a:tblGrid>
                <a:gridCol w="733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1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8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5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50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87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98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79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03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profno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name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id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position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pay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hiredate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bonus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deptno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1001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900" kern="100">
                          <a:latin typeface="맑은 고딕"/>
                          <a:ea typeface="맑은 고딕"/>
                          <a:cs typeface="Times New Roman"/>
                        </a:rPr>
                        <a:t>조인형</a:t>
                      </a: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captain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900" kern="100">
                          <a:latin typeface="맑은 고딕"/>
                          <a:ea typeface="맑은 고딕"/>
                          <a:cs typeface="Times New Roman"/>
                        </a:rPr>
                        <a:t>정교수</a:t>
                      </a: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550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1980-06-23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100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101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1002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900" kern="100">
                          <a:latin typeface="맑은 고딕"/>
                          <a:ea typeface="맑은 고딕"/>
                          <a:cs typeface="Times New Roman"/>
                        </a:rPr>
                        <a:t>박승곤</a:t>
                      </a: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sweety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900" kern="100">
                          <a:latin typeface="맑은 고딕"/>
                          <a:ea typeface="맑은 고딕"/>
                          <a:cs typeface="Times New Roman"/>
                        </a:rPr>
                        <a:t>조교수</a:t>
                      </a: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380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1987-01-30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60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101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1003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900" kern="100">
                          <a:latin typeface="맑은 고딕"/>
                          <a:ea typeface="맑은 고딕"/>
                          <a:cs typeface="Times New Roman"/>
                        </a:rPr>
                        <a:t>송도권</a:t>
                      </a: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powerman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900" kern="100">
                          <a:latin typeface="맑은 고딕"/>
                          <a:ea typeface="맑은 고딕"/>
                          <a:cs typeface="Times New Roman"/>
                        </a:rPr>
                        <a:t>전임강사</a:t>
                      </a: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270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1998-03-22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900" kern="100">
                        <a:latin typeface="맑은 고딕"/>
                        <a:ea typeface="맑은 고딕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101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2001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900" kern="100">
                          <a:latin typeface="맑은 고딕"/>
                          <a:ea typeface="맑은 고딕"/>
                          <a:cs typeface="Times New Roman"/>
                        </a:rPr>
                        <a:t>양선희</a:t>
                      </a: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lamb1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900" kern="100">
                          <a:latin typeface="맑은 고딕"/>
                          <a:ea typeface="맑은 고딕"/>
                          <a:cs typeface="Times New Roman"/>
                        </a:rPr>
                        <a:t>전임강사</a:t>
                      </a: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280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2001-09-01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900" kern="100">
                        <a:latin typeface="맑은 고딕"/>
                        <a:ea typeface="맑은 고딕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102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2002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900" kern="100">
                          <a:latin typeface="맑은 고딕"/>
                          <a:ea typeface="맑은 고딕"/>
                          <a:cs typeface="Times New Roman"/>
                        </a:rPr>
                        <a:t>김영조</a:t>
                      </a: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number1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900" kern="100">
                          <a:latin typeface="맑은 고딕"/>
                          <a:ea typeface="맑은 고딕"/>
                          <a:cs typeface="Times New Roman"/>
                        </a:rPr>
                        <a:t>조교수</a:t>
                      </a: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350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1985-11-31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80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102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2003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900" kern="100">
                          <a:latin typeface="맑은 고딕"/>
                          <a:ea typeface="맑은 고딕"/>
                          <a:cs typeface="Times New Roman"/>
                        </a:rPr>
                        <a:t>주승재</a:t>
                      </a: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bluedragon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900" kern="100">
                          <a:latin typeface="맑은 고딕"/>
                          <a:ea typeface="맑은 고딕"/>
                          <a:cs typeface="Times New Roman"/>
                        </a:rPr>
                        <a:t>정교수</a:t>
                      </a: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490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1982-04-29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90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102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3001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900" kern="100">
                          <a:latin typeface="맑은 고딕"/>
                          <a:ea typeface="맑은 고딕"/>
                          <a:cs typeface="Times New Roman"/>
                        </a:rPr>
                        <a:t>김도형</a:t>
                      </a: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angel1004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900" kern="100">
                          <a:latin typeface="맑은 고딕"/>
                          <a:ea typeface="맑은 고딕"/>
                          <a:cs typeface="Times New Roman"/>
                        </a:rPr>
                        <a:t>정교수</a:t>
                      </a: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530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1981-100-23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110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103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3002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900" kern="100">
                          <a:latin typeface="맑은 고딕"/>
                          <a:ea typeface="맑은 고딕"/>
                          <a:cs typeface="Times New Roman"/>
                        </a:rPr>
                        <a:t>나한열</a:t>
                      </a: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naone10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900" kern="100">
                          <a:latin typeface="맑은 고딕"/>
                          <a:ea typeface="맑은 고딕"/>
                          <a:cs typeface="Times New Roman"/>
                        </a:rPr>
                        <a:t>조교수</a:t>
                      </a: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330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1997-07-01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50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103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3003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900" kern="100">
                          <a:latin typeface="맑은 고딕"/>
                          <a:ea typeface="맑은 고딕"/>
                          <a:cs typeface="Times New Roman"/>
                        </a:rPr>
                        <a:t>김현정</a:t>
                      </a: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only-u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900" kern="100">
                          <a:latin typeface="맑은 고딕"/>
                          <a:ea typeface="맑은 고딕"/>
                          <a:cs typeface="Times New Roman"/>
                        </a:rPr>
                        <a:t>전임강사</a:t>
                      </a: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290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2002-02-24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900" kern="100">
                        <a:latin typeface="맑은 고딕"/>
                        <a:ea typeface="맑은 고딕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103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4001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900" kern="100">
                          <a:latin typeface="맑은 고딕"/>
                          <a:ea typeface="맑은 고딕"/>
                          <a:cs typeface="Times New Roman"/>
                        </a:rPr>
                        <a:t>심슨</a:t>
                      </a: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simson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900" kern="100">
                          <a:latin typeface="맑은 고딕"/>
                          <a:ea typeface="맑은 고딕"/>
                          <a:cs typeface="Times New Roman"/>
                        </a:rPr>
                        <a:t>정교수</a:t>
                      </a: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570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1981-01-31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130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201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4002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900" kern="100">
                          <a:latin typeface="맑은 고딕"/>
                          <a:ea typeface="맑은 고딕"/>
                          <a:cs typeface="Times New Roman"/>
                        </a:rPr>
                        <a:t>최슬기</a:t>
                      </a: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gogogo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900" kern="100">
                          <a:latin typeface="맑은 고딕"/>
                          <a:ea typeface="맑은 고딕"/>
                          <a:cs typeface="Times New Roman"/>
                        </a:rPr>
                        <a:t>조교수</a:t>
                      </a: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330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2009-08-30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900" kern="100">
                        <a:latin typeface="맑은 고딕"/>
                        <a:ea typeface="맑은 고딕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201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4003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900" kern="100">
                          <a:latin typeface="맑은 고딕"/>
                          <a:ea typeface="맑은 고딕"/>
                          <a:cs typeface="Times New Roman"/>
                        </a:rPr>
                        <a:t>박원범</a:t>
                      </a: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mypride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900" kern="100">
                          <a:latin typeface="맑은 고딕"/>
                          <a:ea typeface="맑은 고딕"/>
                          <a:cs typeface="Times New Roman"/>
                        </a:rPr>
                        <a:t>조교수</a:t>
                      </a: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310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1999-12-01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50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202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4004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900" kern="100">
                          <a:latin typeface="맑은 고딕"/>
                          <a:ea typeface="맑은 고딕"/>
                          <a:cs typeface="Times New Roman"/>
                        </a:rPr>
                        <a:t>차범철</a:t>
                      </a: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ironman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900" kern="100">
                          <a:latin typeface="맑은 고딕"/>
                          <a:ea typeface="맑은 고딕"/>
                          <a:cs typeface="Times New Roman"/>
                        </a:rPr>
                        <a:t>전임강사</a:t>
                      </a: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260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2009-01-28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900" kern="100">
                        <a:latin typeface="맑은 고딕"/>
                        <a:ea typeface="맑은 고딕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202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4005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900" kern="100">
                          <a:latin typeface="맑은 고딕"/>
                          <a:ea typeface="맑은 고딕"/>
                          <a:cs typeface="Times New Roman"/>
                        </a:rPr>
                        <a:t>바비</a:t>
                      </a: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bobby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900" kern="100">
                          <a:latin typeface="맑은 고딕"/>
                          <a:ea typeface="맑은 고딕"/>
                          <a:cs typeface="Times New Roman"/>
                        </a:rPr>
                        <a:t>정교수</a:t>
                      </a: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500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1985-09-18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80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203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4006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900" kern="100">
                          <a:latin typeface="맑은 고딕"/>
                          <a:ea typeface="맑은 고딕"/>
                          <a:cs typeface="Times New Roman"/>
                        </a:rPr>
                        <a:t>전민</a:t>
                      </a: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napeople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900" kern="100">
                          <a:latin typeface="맑은 고딕"/>
                          <a:ea typeface="맑은 고딕"/>
                          <a:cs typeface="Times New Roman"/>
                        </a:rPr>
                        <a:t>전임강사</a:t>
                      </a: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220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2010-06-28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900" kern="100">
                        <a:latin typeface="맑은 고딕"/>
                        <a:ea typeface="맑은 고딕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301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4007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900" kern="100">
                          <a:latin typeface="맑은 고딕"/>
                          <a:ea typeface="맑은 고딕"/>
                          <a:cs typeface="Times New Roman"/>
                        </a:rPr>
                        <a:t>허은</a:t>
                      </a: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silver-her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900" kern="100">
                          <a:latin typeface="맑은 고딕"/>
                          <a:ea typeface="맑은 고딕"/>
                          <a:cs typeface="Times New Roman"/>
                        </a:rPr>
                        <a:t>조교수</a:t>
                      </a: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290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2001-05-23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30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맑은 고딕"/>
                          <a:ea typeface="맑은 고딕"/>
                          <a:cs typeface="Times New Roman"/>
                        </a:rPr>
                        <a:t>301</a:t>
                      </a:r>
                      <a:endParaRPr lang="ko-KR" sz="9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pSp>
        <p:nvGrpSpPr>
          <p:cNvPr id="2" name="그룹 16"/>
          <p:cNvGrpSpPr/>
          <p:nvPr/>
        </p:nvGrpSpPr>
        <p:grpSpPr>
          <a:xfrm>
            <a:off x="3275856" y="1556792"/>
            <a:ext cx="2592288" cy="4392488"/>
            <a:chOff x="3275856" y="1556792"/>
            <a:chExt cx="2592288" cy="4392488"/>
          </a:xfrm>
          <a:solidFill>
            <a:srgbClr val="FFFF00"/>
          </a:solidFill>
        </p:grpSpPr>
        <p:sp>
          <p:nvSpPr>
            <p:cNvPr id="12" name="아래쪽 화살표 11"/>
            <p:cNvSpPr/>
            <p:nvPr/>
          </p:nvSpPr>
          <p:spPr>
            <a:xfrm>
              <a:off x="3275856" y="1556792"/>
              <a:ext cx="288032" cy="4392488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아래쪽 화살표 12"/>
            <p:cNvSpPr/>
            <p:nvPr/>
          </p:nvSpPr>
          <p:spPr>
            <a:xfrm>
              <a:off x="5580112" y="1556792"/>
              <a:ext cx="288032" cy="4392488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3767212" y="1772816"/>
              <a:ext cx="1584176" cy="79208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Projection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오른쪽 화살표 14"/>
            <p:cNvSpPr/>
            <p:nvPr/>
          </p:nvSpPr>
          <p:spPr>
            <a:xfrm>
              <a:off x="5364088" y="2060848"/>
              <a:ext cx="288032" cy="216024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왼쪽 화살표 15"/>
            <p:cNvSpPr/>
            <p:nvPr/>
          </p:nvSpPr>
          <p:spPr>
            <a:xfrm>
              <a:off x="3491880" y="2060848"/>
              <a:ext cx="288032" cy="216024"/>
            </a:xfrm>
            <a:prstGeom prst="lef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2"/>
          <p:cNvGrpSpPr/>
          <p:nvPr/>
        </p:nvGrpSpPr>
        <p:grpSpPr>
          <a:xfrm>
            <a:off x="1835696" y="2975744"/>
            <a:ext cx="5760640" cy="1965424"/>
            <a:chOff x="1835696" y="2975744"/>
            <a:chExt cx="5760640" cy="1965424"/>
          </a:xfrm>
        </p:grpSpPr>
        <p:sp>
          <p:nvSpPr>
            <p:cNvPr id="18" name="오른쪽 화살표 17"/>
            <p:cNvSpPr/>
            <p:nvPr/>
          </p:nvSpPr>
          <p:spPr>
            <a:xfrm>
              <a:off x="1835696" y="4703936"/>
              <a:ext cx="5760640" cy="237232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19" name="오른쪽 화살표 18"/>
            <p:cNvSpPr/>
            <p:nvPr/>
          </p:nvSpPr>
          <p:spPr>
            <a:xfrm>
              <a:off x="1835696" y="2975744"/>
              <a:ext cx="5760640" cy="237232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3779912" y="3645024"/>
              <a:ext cx="1584176" cy="576064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Selection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아래쪽 화살표 20"/>
            <p:cNvSpPr/>
            <p:nvPr/>
          </p:nvSpPr>
          <p:spPr>
            <a:xfrm>
              <a:off x="4427984" y="4293096"/>
              <a:ext cx="216024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22" name="위쪽 화살표 21"/>
            <p:cNvSpPr/>
            <p:nvPr/>
          </p:nvSpPr>
          <p:spPr>
            <a:xfrm>
              <a:off x="4427984" y="3212976"/>
              <a:ext cx="216024" cy="360040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300" dirty="0" smtClean="0"/>
              <a:t>0 </a:t>
            </a:r>
            <a:r>
              <a:rPr lang="ko-KR" altLang="en-US" sz="3300" dirty="0" smtClean="0"/>
              <a:t>장</a:t>
            </a:r>
            <a:r>
              <a:rPr lang="en-US" altLang="ko-KR" sz="3300" dirty="0" smtClean="0"/>
              <a:t>. </a:t>
            </a:r>
            <a:r>
              <a:rPr lang="ko-KR" altLang="en-US" sz="3300" dirty="0" smtClean="0"/>
              <a:t>실습을 시작하기 전에</a:t>
            </a:r>
            <a:r>
              <a:rPr lang="en-US" altLang="ko-KR" sz="3300" dirty="0" smtClean="0"/>
              <a:t/>
            </a:r>
            <a:br>
              <a:rPr lang="en-US" altLang="ko-KR" sz="3300" dirty="0" smtClean="0"/>
            </a:br>
            <a:r>
              <a:rPr lang="ko-KR" altLang="en-US" sz="3300" dirty="0" smtClean="0"/>
              <a:t>미리 준비하세요</a:t>
            </a:r>
            <a:endParaRPr lang="ko-KR" altLang="en-US" sz="5600" dirty="0"/>
          </a:p>
        </p:txBody>
      </p:sp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US" altLang="ko-KR" b="1" dirty="0" smtClean="0"/>
              <a:t>SQL</a:t>
            </a:r>
            <a:r>
              <a:rPr lang="ko-KR" altLang="en-US" b="1" dirty="0" smtClean="0"/>
              <a:t>과 </a:t>
            </a:r>
            <a:r>
              <a:rPr lang="en-US" altLang="ko-KR" b="1" dirty="0" smtClean="0"/>
              <a:t>SQL*Plus</a:t>
            </a:r>
            <a:r>
              <a:rPr lang="ko-KR" altLang="en-US" b="1" dirty="0" smtClean="0"/>
              <a:t>의 개념</a:t>
            </a:r>
          </a:p>
        </p:txBody>
      </p:sp>
      <p:sp>
        <p:nvSpPr>
          <p:cNvPr id="29699" name="내용 개체 틀 2"/>
          <p:cNvSpPr>
            <a:spLocks noGrp="1"/>
          </p:cNvSpPr>
          <p:nvPr>
            <p:ph idx="1"/>
          </p:nvPr>
        </p:nvSpPr>
        <p:spPr>
          <a:xfrm>
            <a:off x="467544" y="1142984"/>
            <a:ext cx="8352928" cy="5549916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600"/>
              </a:spcBef>
            </a:pPr>
            <a:r>
              <a:rPr lang="en-US" altLang="ko-KR" dirty="0" smtClean="0"/>
              <a:t>SQL(Structured Query Language)</a:t>
            </a:r>
          </a:p>
          <a:p>
            <a:pPr lvl="1">
              <a:spcBef>
                <a:spcPts val="600"/>
              </a:spcBef>
            </a:pPr>
            <a:r>
              <a:rPr lang="ko-KR" altLang="en-US" sz="1800" dirty="0" smtClean="0"/>
              <a:t>데이터베이스에 저장된 데이터를 조회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입력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수정 삭제하는 등의 조작이나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테이블을 비롯한 다양한 객체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시퀀스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인덱스 등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를 생성 및 제어하는 역할을 합니다</a:t>
            </a:r>
            <a:r>
              <a:rPr lang="en-US" altLang="ko-KR" sz="1800" dirty="0" smtClean="0"/>
              <a:t>. </a:t>
            </a:r>
          </a:p>
          <a:p>
            <a:pPr>
              <a:spcBef>
                <a:spcPts val="600"/>
              </a:spcBef>
            </a:pPr>
            <a:endParaRPr lang="en-US" altLang="ko-KR" dirty="0" smtClean="0"/>
          </a:p>
          <a:p>
            <a:pPr>
              <a:spcBef>
                <a:spcPts val="600"/>
              </a:spcBef>
            </a:pPr>
            <a:r>
              <a:rPr lang="en-US" altLang="ko-KR" dirty="0" smtClean="0"/>
              <a:t>SQL</a:t>
            </a:r>
            <a:r>
              <a:rPr lang="ko-KR" altLang="en-US" dirty="0" smtClean="0"/>
              <a:t>의 종류</a:t>
            </a:r>
            <a:endParaRPr lang="en-US" altLang="ko-KR" dirty="0" smtClean="0"/>
          </a:p>
          <a:p>
            <a:pPr lvl="1">
              <a:spcBef>
                <a:spcPts val="600"/>
              </a:spcBef>
            </a:pPr>
            <a:r>
              <a:rPr lang="ko-KR" altLang="en-US" sz="1800" dirty="0" smtClean="0"/>
              <a:t>데이터 </a:t>
            </a:r>
            <a:r>
              <a:rPr lang="ko-KR" altLang="en-US" sz="1800" dirty="0" err="1" smtClean="0"/>
              <a:t>정의어</a:t>
            </a:r>
            <a:r>
              <a:rPr lang="en-US" altLang="ko-KR" sz="1800" dirty="0" smtClean="0"/>
              <a:t>(DDL)</a:t>
            </a:r>
            <a:endParaRPr lang="ko-KR" altLang="en-US" sz="1800" dirty="0" smtClean="0"/>
          </a:p>
          <a:p>
            <a:pPr lvl="2">
              <a:spcBef>
                <a:spcPts val="600"/>
              </a:spcBef>
            </a:pPr>
            <a:r>
              <a:rPr lang="ko-KR" altLang="en-US" dirty="0" smtClean="0"/>
              <a:t>데이터베이스 관리자나 응용 프로그래머가 데이터베이스의 논리적 구조를 정의하기 위한 언어로서 데이터 사전</a:t>
            </a:r>
            <a:r>
              <a:rPr lang="en-US" altLang="ko-KR" dirty="0" smtClean="0"/>
              <a:t>(Data Dictionary)</a:t>
            </a:r>
            <a:r>
              <a:rPr lang="ko-KR" altLang="en-US" dirty="0" smtClean="0"/>
              <a:t>에 저장 됩니다</a:t>
            </a:r>
            <a:r>
              <a:rPr lang="en-US" altLang="ko-KR" dirty="0" smtClean="0"/>
              <a:t>. </a:t>
            </a:r>
          </a:p>
          <a:p>
            <a:pPr lvl="1">
              <a:spcBef>
                <a:spcPts val="600"/>
              </a:spcBef>
            </a:pPr>
            <a:r>
              <a:rPr lang="ko-KR" altLang="en-US" sz="1800" dirty="0" smtClean="0"/>
              <a:t>데이터 </a:t>
            </a:r>
            <a:r>
              <a:rPr lang="ko-KR" altLang="en-US" sz="1800" dirty="0" err="1" smtClean="0"/>
              <a:t>조작어</a:t>
            </a:r>
            <a:r>
              <a:rPr lang="en-US" altLang="ko-KR" sz="1800" dirty="0" smtClean="0"/>
              <a:t>(DML) </a:t>
            </a:r>
            <a:endParaRPr lang="ko-KR" altLang="en-US" sz="1800" dirty="0" smtClean="0"/>
          </a:p>
          <a:p>
            <a:pPr lvl="2">
              <a:spcBef>
                <a:spcPts val="600"/>
              </a:spcBef>
            </a:pPr>
            <a:r>
              <a:rPr lang="ko-KR" altLang="en-US" dirty="0" smtClean="0"/>
              <a:t>데이터베이스에 저장된 데이터를 조작하기 위해 사용하는 언어로서 데이터 검색</a:t>
            </a:r>
            <a:r>
              <a:rPr lang="en-US" altLang="ko-KR" dirty="0" smtClean="0"/>
              <a:t>(Retrieval), 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>(Insert),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(Delete), </a:t>
            </a:r>
            <a:r>
              <a:rPr lang="ko-KR" altLang="en-US" dirty="0" smtClean="0"/>
              <a:t>갱신</a:t>
            </a:r>
            <a:r>
              <a:rPr lang="en-US" altLang="ko-KR" dirty="0" smtClean="0"/>
              <a:t>(Update) </a:t>
            </a:r>
            <a:r>
              <a:rPr lang="ko-KR" altLang="en-US" dirty="0" smtClean="0"/>
              <a:t>작업 수행 합니다</a:t>
            </a:r>
            <a:r>
              <a:rPr lang="en-US" altLang="ko-KR" dirty="0" smtClean="0"/>
              <a:t>. </a:t>
            </a:r>
          </a:p>
          <a:p>
            <a:pPr lvl="1">
              <a:spcBef>
                <a:spcPts val="600"/>
              </a:spcBef>
            </a:pPr>
            <a:r>
              <a:rPr lang="ko-KR" altLang="en-US" sz="1800" dirty="0" smtClean="0"/>
              <a:t>데이터 </a:t>
            </a:r>
            <a:r>
              <a:rPr lang="ko-KR" altLang="en-US" sz="1800" dirty="0" err="1" smtClean="0"/>
              <a:t>제어어</a:t>
            </a:r>
            <a:r>
              <a:rPr lang="en-US" altLang="ko-KR" sz="1800" dirty="0" smtClean="0"/>
              <a:t>(DCL)</a:t>
            </a:r>
            <a:endParaRPr lang="ko-KR" altLang="en-US" sz="1800" dirty="0" smtClean="0"/>
          </a:p>
          <a:p>
            <a:pPr lvl="2">
              <a:spcBef>
                <a:spcPts val="600"/>
              </a:spcBef>
            </a:pPr>
            <a:r>
              <a:rPr lang="ko-KR" altLang="en-US" dirty="0" smtClean="0"/>
              <a:t>데이터에 대한 접근 권한 부여 등의 데이터베이스 시스템의 트랜잭션을 관리하기 위한 목적으로 사용되는 언어입니다</a:t>
            </a:r>
            <a:r>
              <a:rPr lang="en-US" altLang="ko-KR" dirty="0" smtClean="0"/>
              <a:t>. </a:t>
            </a:r>
          </a:p>
          <a:p>
            <a:pPr>
              <a:spcBef>
                <a:spcPts val="600"/>
              </a:spcBef>
            </a:pPr>
            <a:endParaRPr lang="ko-KR" altLang="en-US" dirty="0" smtClean="0"/>
          </a:p>
          <a:p>
            <a:pPr>
              <a:spcBef>
                <a:spcPts val="600"/>
              </a:spcBef>
            </a:pPr>
            <a:endParaRPr lang="ko-KR" altLang="en-US" dirty="0" smtClean="0"/>
          </a:p>
          <a:p>
            <a:pPr>
              <a:spcBef>
                <a:spcPts val="600"/>
              </a:spcBef>
            </a:pP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2789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SQL</a:t>
            </a:r>
            <a:r>
              <a:rPr lang="ko-KR" altLang="en-US" b="1" dirty="0" smtClean="0"/>
              <a:t>과 </a:t>
            </a:r>
            <a:r>
              <a:rPr lang="en-US" altLang="ko-KR" b="1" dirty="0" smtClean="0"/>
              <a:t>SQL*Plus</a:t>
            </a:r>
            <a:r>
              <a:rPr lang="ko-KR" altLang="en-US" b="1" dirty="0" smtClean="0"/>
              <a:t>의 개념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762000" y="1828800"/>
          <a:ext cx="8077200" cy="3973790"/>
        </p:xfrm>
        <a:graphic>
          <a:graphicData uri="http://schemas.openxmlformats.org/drawingml/2006/table">
            <a:tbl>
              <a:tblPr/>
              <a:tblGrid>
                <a:gridCol w="3493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83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09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바탕"/>
                        </a:rPr>
                        <a:t>유형</a:t>
                      </a:r>
                    </a:p>
                  </a:txBody>
                  <a:tcPr marL="17907" marR="17907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바탕"/>
                        </a:rPr>
                        <a:t>명령문</a:t>
                      </a:r>
                    </a:p>
                  </a:txBody>
                  <a:tcPr marL="17907" marR="17907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63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DQL:Data Query Language(</a:t>
                      </a: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질의어</a:t>
                      </a:r>
                      <a:r>
                        <a:rPr lang="en-US" altLang="ko-KR" sz="16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)</a:t>
                      </a:r>
                      <a:endParaRPr lang="ko-KR" altLang="en-US" sz="16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907" marR="17907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SELECT(</a:t>
                      </a: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데이터 검색시 사용</a:t>
                      </a:r>
                      <a:r>
                        <a:rPr lang="en-US" altLang="ko-KR" sz="16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)</a:t>
                      </a:r>
                      <a:endParaRPr lang="ko-KR" altLang="en-US" sz="16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907" marR="17907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727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DML:Data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Manipulation Language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데이터 </a:t>
                      </a:r>
                      <a:r>
                        <a:rPr lang="ko-KR" altLang="en-US" sz="1600" dirty="0" err="1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조작어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)-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데이터 </a:t>
                      </a:r>
                      <a:r>
                        <a:rPr lang="ko-KR" altLang="en-US" sz="1600" dirty="0" err="1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변경시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</a:t>
                      </a: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사용</a:t>
                      </a:r>
                      <a:endParaRPr lang="en-US" altLang="ko-KR" sz="1600" dirty="0" smtClean="0">
                        <a:solidFill>
                          <a:srgbClr val="000000"/>
                        </a:solidFill>
                        <a:latin typeface="바탕"/>
                        <a:ea typeface="바탕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907" marR="17907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INSERT(</a:t>
                      </a: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데이터 입력</a:t>
                      </a:r>
                      <a:r>
                        <a:rPr lang="en-US" altLang="ko-KR" sz="16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)</a:t>
                      </a:r>
                      <a:endParaRPr lang="ko-KR" altLang="en-US" sz="160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UPDATE(</a:t>
                      </a: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데이터 수정</a:t>
                      </a:r>
                      <a:r>
                        <a:rPr lang="en-US" altLang="ko-KR" sz="16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)</a:t>
                      </a:r>
                      <a:endParaRPr lang="ko-KR" altLang="en-US" sz="160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DELETE(</a:t>
                      </a: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데이터 삭제</a:t>
                      </a:r>
                      <a:r>
                        <a:rPr lang="en-US" altLang="ko-KR" sz="16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)</a:t>
                      </a:r>
                      <a:endParaRPr lang="ko-KR" altLang="en-US" sz="16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907" marR="17907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49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DDL:Data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Definition Language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데이터 </a:t>
                      </a:r>
                      <a:r>
                        <a:rPr lang="ko-KR" altLang="en-US" sz="1600" dirty="0" err="1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정의어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)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객체 </a:t>
                      </a:r>
                      <a:r>
                        <a:rPr lang="ko-KR" altLang="en-US" sz="1600" dirty="0" err="1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생성및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</a:t>
                      </a:r>
                      <a:r>
                        <a:rPr lang="ko-KR" altLang="en-US" sz="1600" dirty="0" err="1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변경시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사용 </a:t>
                      </a:r>
                      <a:endParaRPr lang="en-US" altLang="ko-KR" sz="1600" dirty="0" smtClean="0">
                        <a:solidFill>
                          <a:srgbClr val="000000"/>
                        </a:solidFill>
                        <a:latin typeface="바탕"/>
                        <a:ea typeface="바탕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dirty="0" smtClean="0">
                        <a:solidFill>
                          <a:srgbClr val="000000"/>
                        </a:solidFill>
                        <a:latin typeface="바탕"/>
                        <a:ea typeface="바탕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907" marR="17907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CREATE(</a:t>
                      </a: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데이터베이스 생성</a:t>
                      </a:r>
                      <a:r>
                        <a:rPr lang="en-US" altLang="ko-KR" sz="16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)</a:t>
                      </a:r>
                      <a:endParaRPr lang="ko-KR" altLang="en-US" sz="160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ALTER(</a:t>
                      </a: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데이터베이스 변경</a:t>
                      </a:r>
                      <a:r>
                        <a:rPr lang="en-US" altLang="ko-KR" sz="16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)</a:t>
                      </a:r>
                      <a:endParaRPr lang="ko-KR" altLang="en-US" sz="160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DROP(</a:t>
                      </a: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데이터베이스 삭제</a:t>
                      </a:r>
                      <a:r>
                        <a:rPr lang="en-US" altLang="ko-KR" sz="16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)</a:t>
                      </a:r>
                      <a:endParaRPr lang="ko-KR" altLang="en-US" sz="160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RENAME(</a:t>
                      </a: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데이터베이스 객체이름 변경</a:t>
                      </a:r>
                      <a:r>
                        <a:rPr lang="en-US" altLang="ko-KR" sz="16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)</a:t>
                      </a:r>
                      <a:endParaRPr lang="ko-KR" altLang="en-US" sz="160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TRUNCATE(</a:t>
                      </a: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데이터베이스 저장 공간 삭제</a:t>
                      </a:r>
                      <a:r>
                        <a:rPr lang="en-US" altLang="ko-KR" sz="16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)</a:t>
                      </a:r>
                      <a:endParaRPr lang="ko-KR" altLang="en-US" sz="16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907" marR="17907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727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TCL:Transaction Control Language</a:t>
                      </a:r>
                      <a:endParaRPr lang="en-US" sz="160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(</a:t>
                      </a: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트랜잭션 처리어</a:t>
                      </a:r>
                      <a:r>
                        <a:rPr lang="en-US" altLang="ko-KR" sz="16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)</a:t>
                      </a:r>
                      <a:endParaRPr lang="ko-KR" altLang="en-US" sz="16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907" marR="17907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COMMIT(</a:t>
                      </a: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트랜잭션의 정상적인 종료처리</a:t>
                      </a:r>
                      <a:r>
                        <a:rPr lang="en-US" altLang="ko-KR" sz="16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)</a:t>
                      </a:r>
                      <a:endParaRPr lang="ko-KR" altLang="en-US" sz="160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ROLLBACK(</a:t>
                      </a: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트랜잭션 취소</a:t>
                      </a:r>
                      <a:r>
                        <a:rPr lang="en-US" altLang="ko-KR" sz="16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)</a:t>
                      </a:r>
                      <a:endParaRPr lang="ko-KR" altLang="en-US" sz="160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SAVEPOINT(</a:t>
                      </a: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트랜잭션내에 임시 저장점 설정</a:t>
                      </a:r>
                      <a:r>
                        <a:rPr lang="en-US" altLang="ko-KR" sz="16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)</a:t>
                      </a:r>
                      <a:endParaRPr lang="ko-KR" altLang="en-US" sz="16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907" marR="17907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345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DCL:Data Control Language</a:t>
                      </a:r>
                      <a:endParaRPr lang="en-US" sz="160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(</a:t>
                      </a: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데이터 제어어</a:t>
                      </a:r>
                      <a:r>
                        <a:rPr lang="en-US" altLang="ko-KR" sz="160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)</a:t>
                      </a:r>
                      <a:endParaRPr lang="ko-KR" altLang="en-US" sz="16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907" marR="17907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GRANT(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데이터베이스에 대한 일련의 권한 부여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)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REVOKE(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데이터베이스에 대한 일련의 권한 취소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)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907" marR="17907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747" name="Rectangle 1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88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SQL</a:t>
            </a:r>
            <a:r>
              <a:rPr lang="ko-KR" altLang="en-US" b="1" dirty="0" smtClean="0"/>
              <a:t>과 </a:t>
            </a:r>
            <a:r>
              <a:rPr lang="en-US" altLang="ko-KR" b="1" dirty="0" smtClean="0"/>
              <a:t>SQL*Plus</a:t>
            </a:r>
            <a:r>
              <a:rPr lang="ko-KR" altLang="en-US" b="1" dirty="0" smtClean="0"/>
              <a:t>의 개념</a:t>
            </a:r>
          </a:p>
        </p:txBody>
      </p:sp>
      <p:sp>
        <p:nvSpPr>
          <p:cNvPr id="31747" name="내용 개체 틀 2"/>
          <p:cNvSpPr>
            <a:spLocks noGrp="1"/>
          </p:cNvSpPr>
          <p:nvPr>
            <p:ph idx="1"/>
          </p:nvPr>
        </p:nvSpPr>
        <p:spPr>
          <a:xfrm>
            <a:off x="914400" y="1628800"/>
            <a:ext cx="7467600" cy="3312368"/>
          </a:xfrm>
        </p:spPr>
        <p:txBody>
          <a:bodyPr/>
          <a:lstStyle/>
          <a:p>
            <a:r>
              <a:rPr lang="en-US" altLang="ko-KR" dirty="0" smtClean="0"/>
              <a:t>SQL(Structured Query Language)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 smtClean="0"/>
          </a:p>
          <a:p>
            <a:pPr lvl="1"/>
            <a:r>
              <a:rPr lang="ko-KR" altLang="en-US" sz="1800" dirty="0" smtClean="0"/>
              <a:t>관계 </a:t>
            </a:r>
            <a:r>
              <a:rPr lang="en-US" altLang="ko-KR" sz="1800" dirty="0" smtClean="0"/>
              <a:t>DB</a:t>
            </a:r>
            <a:r>
              <a:rPr lang="ko-KR" altLang="en-US" sz="1800" dirty="0" smtClean="0"/>
              <a:t>를 처리하기 위해 고안된 언어로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독자적인 문법을 갖는 </a:t>
            </a:r>
            <a:r>
              <a:rPr lang="en-US" altLang="ko-KR" sz="1800" dirty="0" smtClean="0"/>
              <a:t>DB </a:t>
            </a:r>
            <a:r>
              <a:rPr lang="ko-KR" altLang="en-US" sz="1800" dirty="0" smtClean="0"/>
              <a:t>표준 언어</a:t>
            </a:r>
            <a:r>
              <a:rPr lang="en-US" altLang="ko-KR" sz="1800" dirty="0" smtClean="0"/>
              <a:t>(ISO</a:t>
            </a:r>
            <a:r>
              <a:rPr lang="ko-KR" altLang="en-US" sz="1800" dirty="0" smtClean="0"/>
              <a:t>에서 지정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로서 대다수 데이터베이스는 </a:t>
            </a:r>
            <a:r>
              <a:rPr lang="en-US" altLang="ko-KR" sz="1800" dirty="0" smtClean="0"/>
              <a:t>SQL</a:t>
            </a:r>
            <a:r>
              <a:rPr lang="ko-KR" altLang="en-US" sz="1800" dirty="0" smtClean="0"/>
              <a:t>을 사용하여 데이터를 조회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입력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수정 삭제합니다</a:t>
            </a:r>
            <a:r>
              <a:rPr lang="en-US" altLang="ko-KR" sz="1800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SQL*Plus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 smtClean="0"/>
          </a:p>
          <a:p>
            <a:pPr lvl="1"/>
            <a:r>
              <a:rPr lang="en-US" altLang="ko-KR" sz="1800" dirty="0" smtClean="0"/>
              <a:t>SQL*Plus</a:t>
            </a:r>
            <a:r>
              <a:rPr lang="ko-KR" altLang="en-US" sz="1800" dirty="0" smtClean="0"/>
              <a:t>는 </a:t>
            </a:r>
            <a:r>
              <a:rPr lang="en-US" altLang="ko-KR" sz="1800" dirty="0" smtClean="0"/>
              <a:t>SQL </a:t>
            </a:r>
            <a:r>
              <a:rPr lang="ko-KR" altLang="en-US" sz="1800" dirty="0" smtClean="0"/>
              <a:t>명령문을 기능을 제공하고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칼럼이나 데이터의 출력 형식을 설정하거나 환경 설정하는 기능을 제공합니다</a:t>
            </a:r>
            <a:r>
              <a:rPr lang="en-US" altLang="ko-KR" sz="1800" dirty="0" smtClean="0"/>
              <a:t>.</a:t>
            </a:r>
            <a:endParaRPr lang="ko-KR" altLang="en-US" sz="1800" dirty="0" smtClean="0"/>
          </a:p>
          <a:p>
            <a:pPr>
              <a:spcBef>
                <a:spcPts val="600"/>
              </a:spcBef>
            </a:pPr>
            <a:endParaRPr lang="ko-KR" altLang="en-US" dirty="0" smtClean="0"/>
          </a:p>
          <a:p>
            <a:pPr>
              <a:spcBef>
                <a:spcPts val="600"/>
              </a:spcBef>
            </a:pPr>
            <a:endParaRPr lang="ko-KR" altLang="en-US" dirty="0" smtClean="0"/>
          </a:p>
          <a:p>
            <a:pPr>
              <a:spcBef>
                <a:spcPts val="600"/>
              </a:spcBef>
            </a:pP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1356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altLang="ko-KR" b="1" dirty="0" smtClean="0"/>
              <a:t>SQL*Plus </a:t>
            </a:r>
            <a:r>
              <a:rPr lang="ko-KR" altLang="en-US" b="1" dirty="0" smtClean="0"/>
              <a:t>로그인</a:t>
            </a:r>
          </a:p>
        </p:txBody>
      </p:sp>
      <p:sp>
        <p:nvSpPr>
          <p:cNvPr id="32771" name="내용 개체 틀 2"/>
          <p:cNvSpPr>
            <a:spLocks noGrp="1"/>
          </p:cNvSpPr>
          <p:nvPr>
            <p:ph idx="1"/>
          </p:nvPr>
        </p:nvSpPr>
        <p:spPr>
          <a:xfrm>
            <a:off x="467544" y="1076325"/>
            <a:ext cx="8280920" cy="5616575"/>
          </a:xfrm>
        </p:spPr>
        <p:txBody>
          <a:bodyPr/>
          <a:lstStyle/>
          <a:p>
            <a:r>
              <a:rPr lang="en-US" altLang="ko-KR" dirty="0" smtClean="0"/>
              <a:t>Command </a:t>
            </a:r>
            <a:r>
              <a:rPr lang="ko-KR" altLang="en-US" dirty="0" smtClean="0"/>
              <a:t>환경에서 </a:t>
            </a:r>
            <a:r>
              <a:rPr lang="en-US" altLang="ko-KR" dirty="0" smtClean="0"/>
              <a:t>SQL*Plus </a:t>
            </a:r>
            <a:r>
              <a:rPr lang="ko-KR" altLang="en-US" dirty="0" smtClean="0"/>
              <a:t>로그인 </a:t>
            </a:r>
            <a:endParaRPr lang="en-US" altLang="ko-KR" dirty="0" smtClean="0"/>
          </a:p>
          <a:p>
            <a:pPr lvl="1"/>
            <a:r>
              <a:rPr lang="ko-KR" altLang="en-US" sz="1800" dirty="0" smtClean="0"/>
              <a:t>데이터베이스 접속을 시도하면 </a:t>
            </a:r>
            <a:r>
              <a:rPr lang="ko-KR" altLang="en-US" sz="1800" dirty="0" err="1" smtClean="0"/>
              <a:t>오라클</a:t>
            </a:r>
            <a:r>
              <a:rPr lang="ko-KR" altLang="en-US" sz="1800" dirty="0" smtClean="0"/>
              <a:t> 데이터베이스를 사용할 수 있는 사용자인지를 검증하기 위해서 사용자 계정과 암호를 묻게 됩니다</a:t>
            </a:r>
            <a:r>
              <a:rPr lang="en-US" altLang="ko-KR" sz="1800" dirty="0" smtClean="0"/>
              <a:t>.</a:t>
            </a:r>
          </a:p>
          <a:p>
            <a:pPr>
              <a:buFont typeface="Wingdings" pitchFamily="2" charset="2"/>
              <a:buNone/>
            </a:pPr>
            <a:endParaRPr lang="en-US" altLang="ko-KR" dirty="0" smtClean="0"/>
          </a:p>
          <a:p>
            <a:pPr lvl="1"/>
            <a:endParaRPr lang="en-US" altLang="ko-KR" sz="1800" dirty="0" smtClean="0"/>
          </a:p>
          <a:p>
            <a:pPr lvl="1"/>
            <a:r>
              <a:rPr lang="ko-KR" altLang="en-US" sz="1800" dirty="0" err="1" smtClean="0"/>
              <a:t>오라클을</a:t>
            </a:r>
            <a:r>
              <a:rPr lang="ko-KR" altLang="en-US" sz="1800" dirty="0" smtClean="0"/>
              <a:t> 설치하게 되면 기본적으로 생성되는 사용자 계정 중에서 </a:t>
            </a:r>
            <a:r>
              <a:rPr lang="en-US" altLang="ko-KR" sz="1800" dirty="0" err="1" smtClean="0"/>
              <a:t>scott</a:t>
            </a:r>
            <a:r>
              <a:rPr lang="ko-KR" altLang="en-US" sz="1800" dirty="0" smtClean="0"/>
              <a:t>을 사용합니다</a:t>
            </a:r>
            <a:r>
              <a:rPr lang="en-US" altLang="ko-KR" sz="1800" dirty="0" smtClean="0"/>
              <a:t>. </a:t>
            </a:r>
            <a:r>
              <a:rPr lang="en-US" altLang="ko-KR" sz="1800" dirty="0" err="1" smtClean="0"/>
              <a:t>scott</a:t>
            </a:r>
            <a:r>
              <a:rPr lang="ko-KR" altLang="en-US" sz="1800" dirty="0" smtClean="0"/>
              <a:t>의 패스워드는 </a:t>
            </a:r>
            <a:r>
              <a:rPr lang="en-US" altLang="ko-KR" sz="1800" dirty="0" smtClean="0"/>
              <a:t>tiger</a:t>
            </a:r>
            <a:r>
              <a:rPr lang="ko-KR" altLang="en-US" sz="1800" dirty="0" smtClean="0"/>
              <a:t>입니다</a:t>
            </a:r>
            <a:r>
              <a:rPr lang="en-US" altLang="ko-KR" sz="1800" dirty="0" smtClean="0"/>
              <a:t>. </a:t>
            </a:r>
          </a:p>
          <a:p>
            <a:endParaRPr lang="ko-KR" altLang="en-US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015320"/>
              </p:ext>
            </p:extLst>
          </p:nvPr>
        </p:nvGraphicFramePr>
        <p:xfrm>
          <a:off x="1874837" y="2276872"/>
          <a:ext cx="5394325" cy="474722"/>
        </p:xfrm>
        <a:graphic>
          <a:graphicData uri="http://schemas.openxmlformats.org/drawingml/2006/table">
            <a:tbl>
              <a:tblPr/>
              <a:tblGrid>
                <a:gridCol w="838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60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466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바탕"/>
                        </a:rPr>
                        <a:t>형식</a:t>
                      </a:r>
                    </a:p>
                  </a:txBody>
                  <a:tcPr marL="17909" marR="17909" marT="17905" marB="1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SQLPLUS </a:t>
                      </a:r>
                      <a:r>
                        <a:rPr lang="ko-KR" altLang="en-US" sz="1800" i="1" dirty="0">
                          <a:solidFill>
                            <a:srgbClr val="000000"/>
                          </a:solidFill>
                          <a:latin typeface="바탕"/>
                        </a:rPr>
                        <a:t>사용자계정</a:t>
                      </a:r>
                      <a:r>
                        <a:rPr lang="en-US" altLang="ko-KR" sz="1800" i="1" dirty="0">
                          <a:solidFill>
                            <a:srgbClr val="000000"/>
                          </a:solidFill>
                          <a:latin typeface="바탕"/>
                        </a:rPr>
                        <a:t>/</a:t>
                      </a:r>
                      <a:r>
                        <a:rPr lang="ko-KR" altLang="en-US" sz="1800" i="1" dirty="0">
                          <a:solidFill>
                            <a:srgbClr val="000000"/>
                          </a:solidFill>
                          <a:latin typeface="바탕"/>
                        </a:rPr>
                        <a:t>암호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909" marR="17909" marT="17905" marB="1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780" name="Rectangle 1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960774"/>
              </p:ext>
            </p:extLst>
          </p:nvPr>
        </p:nvGraphicFramePr>
        <p:xfrm>
          <a:off x="1874837" y="3913237"/>
          <a:ext cx="5394325" cy="523875"/>
        </p:xfrm>
        <a:graphic>
          <a:graphicData uri="http://schemas.openxmlformats.org/drawingml/2006/table">
            <a:tbl>
              <a:tblPr/>
              <a:tblGrid>
                <a:gridCol w="838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60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38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>
                          <a:solidFill>
                            <a:srgbClr val="000000"/>
                          </a:solidFill>
                          <a:latin typeface="바탕"/>
                        </a:rPr>
                        <a:t>예</a:t>
                      </a:r>
                    </a:p>
                  </a:txBody>
                  <a:tcPr marL="17909" marR="17909" marT="17920" marB="17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sqlplus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 </a:t>
                      </a:r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scott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/tiger</a:t>
                      </a:r>
                      <a:endParaRPr lang="en-US" sz="20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marL="17909" marR="17909" marT="17920" marB="17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789" name="Rectangle 2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203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smtClean="0"/>
              <a:t>&lt;</a:t>
            </a:r>
            <a:r>
              <a:rPr lang="ko-KR" altLang="en-US" sz="2000" smtClean="0"/>
              <a:t>실습하기</a:t>
            </a:r>
            <a:r>
              <a:rPr lang="en-US" altLang="ko-KR" sz="2000" smtClean="0"/>
              <a:t>&gt; </a:t>
            </a:r>
            <a:r>
              <a:rPr lang="ko-KR" altLang="en-US" sz="2000" smtClean="0"/>
              <a:t>오라클 시작과 종료 </a:t>
            </a:r>
          </a:p>
        </p:txBody>
      </p:sp>
      <p:sp>
        <p:nvSpPr>
          <p:cNvPr id="33795" name="내용 개체 틀 2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5248275"/>
          </a:xfrm>
        </p:spPr>
        <p:txBody>
          <a:bodyPr/>
          <a:lstStyle/>
          <a:p>
            <a:pPr>
              <a:buFontTx/>
              <a:buAutoNum type="arabicPeriod"/>
            </a:pPr>
            <a:r>
              <a:rPr lang="ko-KR" altLang="en-US" sz="1800" smtClean="0"/>
              <a:t>콘솔모드로 나가기 위해서 </a:t>
            </a:r>
            <a:r>
              <a:rPr lang="en-US" altLang="ko-KR" sz="1800" smtClean="0"/>
              <a:t>[</a:t>
            </a:r>
            <a:r>
              <a:rPr lang="ko-KR" altLang="en-US" sz="1800" smtClean="0"/>
              <a:t>시작</a:t>
            </a:r>
            <a:r>
              <a:rPr lang="en-US" altLang="ko-KR" sz="1800" smtClean="0"/>
              <a:t>]-[</a:t>
            </a:r>
            <a:r>
              <a:rPr lang="ko-KR" altLang="en-US" sz="1800" smtClean="0"/>
              <a:t>실행</a:t>
            </a:r>
            <a:r>
              <a:rPr lang="en-US" altLang="ko-KR" sz="1800" smtClean="0"/>
              <a:t>] </a:t>
            </a:r>
            <a:r>
              <a:rPr lang="ko-KR" altLang="en-US" sz="1800" smtClean="0"/>
              <a:t>메뉴를 선택한 후 “</a:t>
            </a:r>
            <a:r>
              <a:rPr lang="en-US" altLang="ko-KR" sz="1800" smtClean="0"/>
              <a:t>cmd”</a:t>
            </a:r>
            <a:r>
              <a:rPr lang="ko-KR" altLang="en-US" sz="1800" smtClean="0"/>
              <a:t>라고 입력합니다</a:t>
            </a:r>
            <a:r>
              <a:rPr lang="en-US" altLang="ko-KR" sz="1800" smtClean="0"/>
              <a:t>. ora_work</a:t>
            </a:r>
            <a:r>
              <a:rPr lang="ko-KR" altLang="en-US" sz="1800" smtClean="0"/>
              <a:t>라는 작업 폴더로 이동한후 </a:t>
            </a:r>
            <a:r>
              <a:rPr lang="en-US" altLang="ko-KR" sz="1800" smtClean="0"/>
              <a:t>SQL*Plus</a:t>
            </a:r>
            <a:r>
              <a:rPr lang="ko-KR" altLang="en-US" sz="1800" smtClean="0"/>
              <a:t>를 실행합니다</a:t>
            </a:r>
            <a:r>
              <a:rPr lang="en-US" altLang="ko-KR" sz="1800" smtClean="0"/>
              <a:t>.</a:t>
            </a:r>
          </a:p>
          <a:p>
            <a:pPr>
              <a:buFontTx/>
              <a:buAutoNum type="arabicPeriod"/>
            </a:pPr>
            <a:endParaRPr lang="ko-KR" altLang="en-US" sz="1800" smtClean="0"/>
          </a:p>
          <a:p>
            <a:pPr>
              <a:buFontTx/>
              <a:buNone/>
            </a:pPr>
            <a:endParaRPr lang="ko-KR" altLang="en-US" sz="1800" smtClean="0"/>
          </a:p>
          <a:p>
            <a:pPr>
              <a:buFontTx/>
              <a:buNone/>
            </a:pPr>
            <a:endParaRPr lang="ko-KR" altLang="en-US" sz="1800" smtClean="0"/>
          </a:p>
        </p:txBody>
      </p:sp>
      <p:sp>
        <p:nvSpPr>
          <p:cNvPr id="33796" name="Rectangle 1">
            <a:hlinkClick r:id="rId2"/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3797" name="Rectangle 3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3798" name="Rectangle 16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33799" name="_x98693408" descr="EMB000009d8b3f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8800"/>
            <a:ext cx="7231063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706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smtClean="0"/>
              <a:t>&lt;</a:t>
            </a:r>
            <a:r>
              <a:rPr lang="ko-KR" altLang="en-US" sz="2000" smtClean="0"/>
              <a:t>실습하기</a:t>
            </a:r>
            <a:r>
              <a:rPr lang="en-US" altLang="ko-KR" sz="2000" smtClean="0"/>
              <a:t>&gt; </a:t>
            </a:r>
            <a:r>
              <a:rPr lang="ko-KR" altLang="en-US" sz="2000" smtClean="0"/>
              <a:t>오라클 시작과 종료 </a:t>
            </a:r>
          </a:p>
        </p:txBody>
      </p:sp>
      <p:sp>
        <p:nvSpPr>
          <p:cNvPr id="34819" name="내용 개체 틀 2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524827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ko-KR" sz="1800" smtClean="0"/>
              <a:t>2. </a:t>
            </a:r>
            <a:r>
              <a:rPr lang="ko-KR" altLang="en-US" sz="1800" smtClean="0"/>
              <a:t>오라클을 종료하려면 </a:t>
            </a:r>
            <a:r>
              <a:rPr lang="en-US" altLang="ko-KR" sz="1800" smtClean="0"/>
              <a:t>exit </a:t>
            </a:r>
            <a:r>
              <a:rPr lang="ko-KR" altLang="en-US" sz="1800" smtClean="0"/>
              <a:t>명령어를 입력합니다</a:t>
            </a:r>
            <a:r>
              <a:rPr lang="en-US" altLang="ko-KR" sz="1800" smtClean="0"/>
              <a:t>. </a:t>
            </a:r>
            <a:r>
              <a:rPr lang="ko-KR" altLang="en-US" sz="1800" smtClean="0"/>
              <a:t>접속이 끊기면서 도스 프롬프크가 나타납니다</a:t>
            </a:r>
            <a:r>
              <a:rPr lang="en-US" altLang="ko-KR" sz="1800" smtClean="0"/>
              <a:t>.</a:t>
            </a:r>
            <a:endParaRPr lang="ko-KR" altLang="en-US" sz="1800" smtClean="0"/>
          </a:p>
          <a:p>
            <a:pPr>
              <a:buFontTx/>
              <a:buAutoNum type="arabicPeriod"/>
            </a:pPr>
            <a:endParaRPr lang="ko-KR" altLang="en-US" sz="1800" smtClean="0"/>
          </a:p>
          <a:p>
            <a:pPr>
              <a:buFontTx/>
              <a:buNone/>
            </a:pPr>
            <a:endParaRPr lang="ko-KR" altLang="en-US" sz="1800" smtClean="0"/>
          </a:p>
          <a:p>
            <a:pPr>
              <a:buFontTx/>
              <a:buNone/>
            </a:pPr>
            <a:endParaRPr lang="ko-KR" altLang="en-US" sz="1800" smtClean="0"/>
          </a:p>
        </p:txBody>
      </p:sp>
      <p:sp>
        <p:nvSpPr>
          <p:cNvPr id="34820" name="Rectangle 1">
            <a:hlinkClick r:id="rId2"/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4822" name="Rectangle 16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4823" name="Rectangle 2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34824" name="_x98694448" descr="EMB000009d8b3f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52600"/>
            <a:ext cx="7202488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766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smtClean="0"/>
              <a:t>&lt;</a:t>
            </a:r>
            <a:r>
              <a:rPr lang="ko-KR" altLang="en-US" sz="2000" smtClean="0"/>
              <a:t>실습하기</a:t>
            </a:r>
            <a:r>
              <a:rPr lang="en-US" altLang="ko-KR" sz="2000" smtClean="0"/>
              <a:t>&gt; </a:t>
            </a:r>
            <a:r>
              <a:rPr lang="ko-KR" altLang="en-US" sz="2000" smtClean="0"/>
              <a:t>오라클 시작과 종료 </a:t>
            </a:r>
          </a:p>
        </p:txBody>
      </p:sp>
      <p:sp>
        <p:nvSpPr>
          <p:cNvPr id="35843" name="내용 개체 틀 2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524827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ko-KR" sz="1800" smtClean="0"/>
              <a:t>3. </a:t>
            </a:r>
            <a:r>
              <a:rPr lang="ko-KR" altLang="en-US" sz="1800" smtClean="0"/>
              <a:t>데이터베이스 접속을 시도하면서 사용자계정만 입력할 경우에는 입력하지 않은 암호를 입력하라는 메시지가 나타납니다</a:t>
            </a:r>
            <a:r>
              <a:rPr lang="en-US" altLang="ko-KR" sz="1800" smtClean="0"/>
              <a:t>. </a:t>
            </a:r>
          </a:p>
          <a:p>
            <a:pPr>
              <a:buFontTx/>
              <a:buNone/>
            </a:pPr>
            <a:r>
              <a:rPr lang="en-US" altLang="ko-KR" sz="1800" smtClean="0"/>
              <a:t>  </a:t>
            </a:r>
            <a:r>
              <a:rPr lang="ko-KR" altLang="en-US" sz="1800" smtClean="0"/>
              <a:t>요청에 따라 암호를 입력하면 성공적으로 접속할 수 있습니다</a:t>
            </a:r>
            <a:r>
              <a:rPr lang="en-US" altLang="ko-KR" sz="1800" smtClean="0"/>
              <a:t>. </a:t>
            </a:r>
            <a:endParaRPr lang="ko-KR" altLang="en-US" sz="1800" smtClean="0"/>
          </a:p>
          <a:p>
            <a:pPr>
              <a:buFontTx/>
              <a:buAutoNum type="arabicPeriod"/>
            </a:pPr>
            <a:endParaRPr lang="ko-KR" altLang="en-US" sz="1800" smtClean="0"/>
          </a:p>
          <a:p>
            <a:pPr>
              <a:buFontTx/>
              <a:buNone/>
            </a:pPr>
            <a:endParaRPr lang="ko-KR" altLang="en-US" sz="1800" smtClean="0"/>
          </a:p>
          <a:p>
            <a:pPr>
              <a:buFontTx/>
              <a:buNone/>
            </a:pPr>
            <a:endParaRPr lang="ko-KR" altLang="en-US" sz="1800" smtClean="0"/>
          </a:p>
        </p:txBody>
      </p:sp>
      <p:sp>
        <p:nvSpPr>
          <p:cNvPr id="35844" name="Rectangle 1">
            <a:hlinkClick r:id="rId2"/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5845" name="Rectangle 3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5846" name="Rectangle 16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5847" name="Rectangle 2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5848" name="Rectangle 2"/>
          <p:cNvSpPr>
            <a:spLocks noChangeArrowheads="1"/>
          </p:cNvSpPr>
          <p:nvPr/>
        </p:nvSpPr>
        <p:spPr bwMode="blackWhite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35849" name="_x98693168" descr="EMB000009d8b3f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057400"/>
            <a:ext cx="6629400" cy="337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093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982</Words>
  <Application>Microsoft Office PowerPoint</Application>
  <PresentationFormat>화면 슬라이드 쇼(4:3)</PresentationFormat>
  <Paragraphs>281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맑은 고딕</vt:lpstr>
      <vt:lpstr>바탕</vt:lpstr>
      <vt:lpstr>새굴림</vt:lpstr>
      <vt:lpstr>Arial</vt:lpstr>
      <vt:lpstr>Times New Roman</vt:lpstr>
      <vt:lpstr>Wingdings</vt:lpstr>
      <vt:lpstr>Office 테마</vt:lpstr>
      <vt:lpstr>다양한 예제로 쉽게 배우는  오라클 SQL 과 PL/SQL</vt:lpstr>
      <vt:lpstr>0 장. 실습을 시작하기 전에 미리 준비하세요</vt:lpstr>
      <vt:lpstr>SQL과 SQL*Plus의 개념</vt:lpstr>
      <vt:lpstr>SQL과 SQL*Plus의 개념</vt:lpstr>
      <vt:lpstr>SQL과 SQL*Plus의 개념</vt:lpstr>
      <vt:lpstr>SQL*Plus 로그인</vt:lpstr>
      <vt:lpstr>&lt;실습하기&gt; 오라클 시작과 종료 </vt:lpstr>
      <vt:lpstr>&lt;실습하기&gt; 오라클 시작과 종료 </vt:lpstr>
      <vt:lpstr>&lt;실습하기&gt; 오라클 시작과 종료 </vt:lpstr>
      <vt:lpstr>&lt;실습하기&gt; 오라클 시작과 종료 </vt:lpstr>
      <vt:lpstr>&lt;실습하기&gt; 오라클 시작과 종료 </vt:lpstr>
      <vt:lpstr>시스템 권한을 갖는  데이터베이스 관리자</vt:lpstr>
      <vt:lpstr>오라클 설치하기</vt:lpstr>
      <vt:lpstr>Oracle 잠긴계정 풀기</vt:lpstr>
      <vt:lpstr>PowerPoint 프레젠테이션</vt:lpstr>
      <vt:lpstr>0. 실습을 시작하기 전에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다양한 예제로 쉽게 배우는 오라클 SQL 과 PL/SQL</dc:title>
  <dc:creator>jinsu</dc:creator>
  <cp:lastModifiedBy>JMP</cp:lastModifiedBy>
  <cp:revision>18</cp:revision>
  <dcterms:created xsi:type="dcterms:W3CDTF">2012-11-06T06:53:25Z</dcterms:created>
  <dcterms:modified xsi:type="dcterms:W3CDTF">2022-01-04T00:27:02Z</dcterms:modified>
</cp:coreProperties>
</file>