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0" r:id="rId3"/>
    <p:sldId id="258" r:id="rId4"/>
    <p:sldId id="265" r:id="rId5"/>
    <p:sldId id="266" r:id="rId6"/>
    <p:sldId id="275" r:id="rId7"/>
    <p:sldId id="277" r:id="rId8"/>
    <p:sldId id="267" r:id="rId9"/>
    <p:sldId id="268" r:id="rId10"/>
    <p:sldId id="278" r:id="rId11"/>
    <p:sldId id="279" r:id="rId12"/>
    <p:sldId id="280" r:id="rId13"/>
    <p:sldId id="282" r:id="rId14"/>
    <p:sldId id="281" r:id="rId15"/>
    <p:sldId id="283" r:id="rId16"/>
    <p:sldId id="284" r:id="rId17"/>
    <p:sldId id="269" r:id="rId18"/>
    <p:sldId id="276" r:id="rId19"/>
    <p:sldId id="271" r:id="rId20"/>
    <p:sldId id="261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나눔고딕 ExtraBold" panose="020D0904000000000000" pitchFamily="50" charset="-127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533E"/>
    <a:srgbClr val="B14030"/>
    <a:srgbClr val="E2B9B3"/>
    <a:srgbClr val="C00000"/>
    <a:srgbClr val="155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63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3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94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1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30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5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1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41CF-BC48-4B20-993F-DA183F80B82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25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41CF-BC48-4B20-993F-DA183F80B827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58B7-1292-4C76-A099-D0C2992FF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7MYCIVlrVc&amp;feature=youtu.be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528625" cy="6858000"/>
          </a:xfrm>
          <a:prstGeom prst="rect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8626" y="4286186"/>
            <a:ext cx="6176092" cy="1305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67042" y="2467368"/>
            <a:ext cx="690445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rgbClr val="B14030"/>
                </a:solidFill>
                <a:latin typeface="+mj-ea"/>
                <a:ea typeface="+mj-ea"/>
              </a:rPr>
              <a:t>봉사활동 예약 시스템</a:t>
            </a:r>
            <a:endParaRPr lang="ko-KR" altLang="en-US" sz="5400" b="1" dirty="0">
              <a:solidFill>
                <a:srgbClr val="B14030"/>
              </a:solidFill>
              <a:latin typeface="+mj-ea"/>
              <a:ea typeface="+mj-ea"/>
            </a:endParaRPr>
          </a:p>
          <a:p>
            <a:r>
              <a:rPr lang="en-US" altLang="ko-KR" sz="4800" dirty="0" smtClean="0">
                <a:latin typeface="+mj-ea"/>
                <a:ea typeface="+mj-ea"/>
              </a:rPr>
              <a:t>Team </a:t>
            </a:r>
            <a:r>
              <a:rPr lang="en-US" altLang="ko-KR" sz="4800" dirty="0">
                <a:latin typeface="+mj-ea"/>
                <a:ea typeface="+mj-ea"/>
              </a:rPr>
              <a:t>Project</a:t>
            </a:r>
            <a:endParaRPr lang="ko-KR" altLang="en-US" sz="48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F2E071-5396-4982-BA80-C8F6E85A3303}"/>
              </a:ext>
            </a:extLst>
          </p:cNvPr>
          <p:cNvSpPr txBox="1"/>
          <p:nvPr/>
        </p:nvSpPr>
        <p:spPr>
          <a:xfrm>
            <a:off x="7741522" y="5048678"/>
            <a:ext cx="3974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Database</a:t>
            </a:r>
            <a:endParaRPr lang="en-US" altLang="ko-KR" dirty="0"/>
          </a:p>
          <a:p>
            <a:pPr algn="r"/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en-US" altLang="ko-KR" dirty="0"/>
          </a:p>
          <a:p>
            <a:pPr algn="r"/>
            <a:r>
              <a:rPr lang="ko-KR" altLang="en-US" dirty="0" smtClean="0"/>
              <a:t>남태원 심재욱 이병도 정혜진 </a:t>
            </a:r>
            <a:r>
              <a:rPr lang="ko-KR" altLang="en-US" dirty="0" err="1" smtClean="0"/>
              <a:t>허영행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4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B14030"/>
                </a:solidFill>
                <a:latin typeface="+mn-ea"/>
              </a:rPr>
              <a:t>세부 기능</a:t>
            </a:r>
            <a:endParaRPr lang="ko-KR" altLang="en-US" sz="2800" b="1" dirty="0">
              <a:solidFill>
                <a:srgbClr val="B14030"/>
              </a:solidFill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61" y="1494788"/>
            <a:ext cx="1704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885" y="1637664"/>
            <a:ext cx="19716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화살표: 오른쪽 31">
            <a:extLst>
              <a:ext uri="{FF2B5EF4-FFF2-40B4-BE49-F238E27FC236}">
                <a16:creationId xmlns:a16="http://schemas.microsoft.com/office/drawing/2014/main" xmlns="" id="{D8F23545-0DC0-4C79-901F-A1845ECD7F97}"/>
              </a:ext>
            </a:extLst>
          </p:cNvPr>
          <p:cNvSpPr/>
          <p:nvPr/>
        </p:nvSpPr>
        <p:spPr>
          <a:xfrm rot="5400000">
            <a:off x="6187456" y="2817443"/>
            <a:ext cx="1339840" cy="910680"/>
          </a:xfrm>
          <a:prstGeom prst="rightArrow">
            <a:avLst/>
          </a:prstGeom>
          <a:solidFill>
            <a:srgbClr val="E2B9B3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3942703"/>
            <a:ext cx="71532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자유형: 도형 32">
            <a:extLst>
              <a:ext uri="{FF2B5EF4-FFF2-40B4-BE49-F238E27FC236}">
                <a16:creationId xmlns:a16="http://schemas.microsoft.com/office/drawing/2014/main" xmlns="" id="{A297FE16-5C26-46EB-931E-1719B1A809C6}"/>
              </a:ext>
            </a:extLst>
          </p:cNvPr>
          <p:cNvSpPr/>
          <p:nvPr/>
        </p:nvSpPr>
        <p:spPr>
          <a:xfrm>
            <a:off x="873760" y="1217164"/>
            <a:ext cx="3098800" cy="1039625"/>
          </a:xfrm>
          <a:custGeom>
            <a:avLst/>
            <a:gdLst>
              <a:gd name="connsiteX0" fmla="*/ 0 w 2292334"/>
              <a:gd name="connsiteY0" fmla="*/ 173274 h 1039625"/>
              <a:gd name="connsiteX1" fmla="*/ 173274 w 2292334"/>
              <a:gd name="connsiteY1" fmla="*/ 0 h 1039625"/>
              <a:gd name="connsiteX2" fmla="*/ 2119060 w 2292334"/>
              <a:gd name="connsiteY2" fmla="*/ 0 h 1039625"/>
              <a:gd name="connsiteX3" fmla="*/ 2292334 w 2292334"/>
              <a:gd name="connsiteY3" fmla="*/ 173274 h 1039625"/>
              <a:gd name="connsiteX4" fmla="*/ 2292334 w 2292334"/>
              <a:gd name="connsiteY4" fmla="*/ 866351 h 1039625"/>
              <a:gd name="connsiteX5" fmla="*/ 2119060 w 2292334"/>
              <a:gd name="connsiteY5" fmla="*/ 1039625 h 1039625"/>
              <a:gd name="connsiteX6" fmla="*/ 173274 w 2292334"/>
              <a:gd name="connsiteY6" fmla="*/ 1039625 h 1039625"/>
              <a:gd name="connsiteX7" fmla="*/ 0 w 2292334"/>
              <a:gd name="connsiteY7" fmla="*/ 866351 h 1039625"/>
              <a:gd name="connsiteX8" fmla="*/ 0 w 2292334"/>
              <a:gd name="connsiteY8" fmla="*/ 173274 h 103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2334" h="1039625">
                <a:moveTo>
                  <a:pt x="0" y="173274"/>
                </a:moveTo>
                <a:cubicBezTo>
                  <a:pt x="0" y="77577"/>
                  <a:pt x="77577" y="0"/>
                  <a:pt x="173274" y="0"/>
                </a:cubicBezTo>
                <a:lnTo>
                  <a:pt x="2119060" y="0"/>
                </a:lnTo>
                <a:cubicBezTo>
                  <a:pt x="2214757" y="0"/>
                  <a:pt x="2292334" y="77577"/>
                  <a:pt x="2292334" y="173274"/>
                </a:cubicBezTo>
                <a:lnTo>
                  <a:pt x="2292334" y="866351"/>
                </a:lnTo>
                <a:cubicBezTo>
                  <a:pt x="2292334" y="962048"/>
                  <a:pt x="2214757" y="1039625"/>
                  <a:pt x="2119060" y="1039625"/>
                </a:cubicBezTo>
                <a:lnTo>
                  <a:pt x="173274" y="1039625"/>
                </a:lnTo>
                <a:cubicBezTo>
                  <a:pt x="77577" y="1039625"/>
                  <a:pt x="0" y="962048"/>
                  <a:pt x="0" y="866351"/>
                </a:cubicBezTo>
                <a:lnTo>
                  <a:pt x="0" y="173274"/>
                </a:lnTo>
                <a:close/>
              </a:path>
            </a:pathLst>
          </a:custGeom>
          <a:solidFill>
            <a:srgbClr val="B1403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190" tIns="142190" rIns="142190" bIns="142190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400" dirty="0" smtClean="0"/>
              <a:t>로그인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회원가입</a:t>
            </a:r>
            <a:endParaRPr lang="ko-KR" altLang="en-US" sz="2400" kern="1200" dirty="0"/>
          </a:p>
        </p:txBody>
      </p:sp>
      <p:sp>
        <p:nvSpPr>
          <p:cNvPr id="15" name="직사각형 14"/>
          <p:cNvSpPr/>
          <p:nvPr/>
        </p:nvSpPr>
        <p:spPr>
          <a:xfrm>
            <a:off x="0" y="5829300"/>
            <a:ext cx="12192000" cy="1028700"/>
          </a:xfrm>
          <a:prstGeom prst="rect">
            <a:avLst/>
          </a:prstGeom>
          <a:solidFill>
            <a:srgbClr val="B1403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Company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student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로그인 및 회원가입 가능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36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B14030"/>
                </a:solidFill>
                <a:latin typeface="+mn-ea"/>
              </a:rPr>
              <a:t>세부 기능</a:t>
            </a:r>
            <a:endParaRPr lang="ko-KR" altLang="en-US" sz="2800" b="1" dirty="0">
              <a:solidFill>
                <a:srgbClr val="B14030"/>
              </a:solidFill>
              <a:latin typeface="+mn-ea"/>
            </a:endParaRPr>
          </a:p>
        </p:txBody>
      </p:sp>
      <p:sp>
        <p:nvSpPr>
          <p:cNvPr id="14" name="자유형: 도형 32">
            <a:extLst>
              <a:ext uri="{FF2B5EF4-FFF2-40B4-BE49-F238E27FC236}">
                <a16:creationId xmlns:a16="http://schemas.microsoft.com/office/drawing/2014/main" xmlns="" id="{A297FE16-5C26-46EB-931E-1719B1A809C6}"/>
              </a:ext>
            </a:extLst>
          </p:cNvPr>
          <p:cNvSpPr/>
          <p:nvPr/>
        </p:nvSpPr>
        <p:spPr>
          <a:xfrm>
            <a:off x="873760" y="1217165"/>
            <a:ext cx="2377440" cy="713236"/>
          </a:xfrm>
          <a:custGeom>
            <a:avLst/>
            <a:gdLst>
              <a:gd name="connsiteX0" fmla="*/ 0 w 2292334"/>
              <a:gd name="connsiteY0" fmla="*/ 173274 h 1039625"/>
              <a:gd name="connsiteX1" fmla="*/ 173274 w 2292334"/>
              <a:gd name="connsiteY1" fmla="*/ 0 h 1039625"/>
              <a:gd name="connsiteX2" fmla="*/ 2119060 w 2292334"/>
              <a:gd name="connsiteY2" fmla="*/ 0 h 1039625"/>
              <a:gd name="connsiteX3" fmla="*/ 2292334 w 2292334"/>
              <a:gd name="connsiteY3" fmla="*/ 173274 h 1039625"/>
              <a:gd name="connsiteX4" fmla="*/ 2292334 w 2292334"/>
              <a:gd name="connsiteY4" fmla="*/ 866351 h 1039625"/>
              <a:gd name="connsiteX5" fmla="*/ 2119060 w 2292334"/>
              <a:gd name="connsiteY5" fmla="*/ 1039625 h 1039625"/>
              <a:gd name="connsiteX6" fmla="*/ 173274 w 2292334"/>
              <a:gd name="connsiteY6" fmla="*/ 1039625 h 1039625"/>
              <a:gd name="connsiteX7" fmla="*/ 0 w 2292334"/>
              <a:gd name="connsiteY7" fmla="*/ 866351 h 1039625"/>
              <a:gd name="connsiteX8" fmla="*/ 0 w 2292334"/>
              <a:gd name="connsiteY8" fmla="*/ 173274 h 103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2334" h="1039625">
                <a:moveTo>
                  <a:pt x="0" y="173274"/>
                </a:moveTo>
                <a:cubicBezTo>
                  <a:pt x="0" y="77577"/>
                  <a:pt x="77577" y="0"/>
                  <a:pt x="173274" y="0"/>
                </a:cubicBezTo>
                <a:lnTo>
                  <a:pt x="2119060" y="0"/>
                </a:lnTo>
                <a:cubicBezTo>
                  <a:pt x="2214757" y="0"/>
                  <a:pt x="2292334" y="77577"/>
                  <a:pt x="2292334" y="173274"/>
                </a:cubicBezTo>
                <a:lnTo>
                  <a:pt x="2292334" y="866351"/>
                </a:lnTo>
                <a:cubicBezTo>
                  <a:pt x="2292334" y="962048"/>
                  <a:pt x="2214757" y="1039625"/>
                  <a:pt x="2119060" y="1039625"/>
                </a:cubicBezTo>
                <a:lnTo>
                  <a:pt x="173274" y="1039625"/>
                </a:lnTo>
                <a:cubicBezTo>
                  <a:pt x="77577" y="1039625"/>
                  <a:pt x="0" y="962048"/>
                  <a:pt x="0" y="866351"/>
                </a:cubicBezTo>
                <a:lnTo>
                  <a:pt x="0" y="173274"/>
                </a:lnTo>
                <a:close/>
              </a:path>
            </a:pathLst>
          </a:custGeom>
          <a:solidFill>
            <a:srgbClr val="B1403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190" tIns="142190" rIns="142190" bIns="142190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400" dirty="0" smtClean="0"/>
              <a:t>검색기</a:t>
            </a:r>
            <a:r>
              <a:rPr lang="ko-KR" altLang="en-US" sz="2400" dirty="0"/>
              <a:t>능</a:t>
            </a:r>
            <a:endParaRPr lang="ko-KR" altLang="en-US" sz="2400" kern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9" y="2633255"/>
            <a:ext cx="11811582" cy="16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0" y="5829300"/>
            <a:ext cx="12192000" cy="1028700"/>
          </a:xfrm>
          <a:prstGeom prst="rect">
            <a:avLst/>
          </a:prstGeom>
          <a:solidFill>
            <a:srgbClr val="B1403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명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신청마감 날짜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기업명으로 검색가능 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6" t="13373" r="10139" b="48379"/>
          <a:stretch/>
        </p:blipFill>
        <p:spPr bwMode="auto">
          <a:xfrm>
            <a:off x="1971040" y="144113"/>
            <a:ext cx="1452880" cy="36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9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B14030"/>
                </a:solidFill>
                <a:latin typeface="+mn-ea"/>
              </a:rPr>
              <a:t>세부 기능</a:t>
            </a:r>
            <a:endParaRPr lang="ko-KR" altLang="en-US" sz="2800" b="1" dirty="0">
              <a:solidFill>
                <a:srgbClr val="B14030"/>
              </a:solidFill>
              <a:latin typeface="+mn-ea"/>
            </a:endParaRPr>
          </a:p>
        </p:txBody>
      </p:sp>
      <p:sp>
        <p:nvSpPr>
          <p:cNvPr id="14" name="자유형: 도형 32">
            <a:extLst>
              <a:ext uri="{FF2B5EF4-FFF2-40B4-BE49-F238E27FC236}">
                <a16:creationId xmlns:a16="http://schemas.microsoft.com/office/drawing/2014/main" xmlns="" id="{A297FE16-5C26-46EB-931E-1719B1A809C6}"/>
              </a:ext>
            </a:extLst>
          </p:cNvPr>
          <p:cNvSpPr/>
          <p:nvPr/>
        </p:nvSpPr>
        <p:spPr>
          <a:xfrm>
            <a:off x="873760" y="1135885"/>
            <a:ext cx="2377440" cy="713236"/>
          </a:xfrm>
          <a:custGeom>
            <a:avLst/>
            <a:gdLst>
              <a:gd name="connsiteX0" fmla="*/ 0 w 2292334"/>
              <a:gd name="connsiteY0" fmla="*/ 173274 h 1039625"/>
              <a:gd name="connsiteX1" fmla="*/ 173274 w 2292334"/>
              <a:gd name="connsiteY1" fmla="*/ 0 h 1039625"/>
              <a:gd name="connsiteX2" fmla="*/ 2119060 w 2292334"/>
              <a:gd name="connsiteY2" fmla="*/ 0 h 1039625"/>
              <a:gd name="connsiteX3" fmla="*/ 2292334 w 2292334"/>
              <a:gd name="connsiteY3" fmla="*/ 173274 h 1039625"/>
              <a:gd name="connsiteX4" fmla="*/ 2292334 w 2292334"/>
              <a:gd name="connsiteY4" fmla="*/ 866351 h 1039625"/>
              <a:gd name="connsiteX5" fmla="*/ 2119060 w 2292334"/>
              <a:gd name="connsiteY5" fmla="*/ 1039625 h 1039625"/>
              <a:gd name="connsiteX6" fmla="*/ 173274 w 2292334"/>
              <a:gd name="connsiteY6" fmla="*/ 1039625 h 1039625"/>
              <a:gd name="connsiteX7" fmla="*/ 0 w 2292334"/>
              <a:gd name="connsiteY7" fmla="*/ 866351 h 1039625"/>
              <a:gd name="connsiteX8" fmla="*/ 0 w 2292334"/>
              <a:gd name="connsiteY8" fmla="*/ 173274 h 103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2334" h="1039625">
                <a:moveTo>
                  <a:pt x="0" y="173274"/>
                </a:moveTo>
                <a:cubicBezTo>
                  <a:pt x="0" y="77577"/>
                  <a:pt x="77577" y="0"/>
                  <a:pt x="173274" y="0"/>
                </a:cubicBezTo>
                <a:lnTo>
                  <a:pt x="2119060" y="0"/>
                </a:lnTo>
                <a:cubicBezTo>
                  <a:pt x="2214757" y="0"/>
                  <a:pt x="2292334" y="77577"/>
                  <a:pt x="2292334" y="173274"/>
                </a:cubicBezTo>
                <a:lnTo>
                  <a:pt x="2292334" y="866351"/>
                </a:lnTo>
                <a:cubicBezTo>
                  <a:pt x="2292334" y="962048"/>
                  <a:pt x="2214757" y="1039625"/>
                  <a:pt x="2119060" y="1039625"/>
                </a:cubicBezTo>
                <a:lnTo>
                  <a:pt x="173274" y="1039625"/>
                </a:lnTo>
                <a:cubicBezTo>
                  <a:pt x="77577" y="1039625"/>
                  <a:pt x="0" y="962048"/>
                  <a:pt x="0" y="866351"/>
                </a:cubicBezTo>
                <a:lnTo>
                  <a:pt x="0" y="173274"/>
                </a:lnTo>
                <a:close/>
              </a:path>
            </a:pathLst>
          </a:custGeom>
          <a:solidFill>
            <a:srgbClr val="B1403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190" tIns="142190" rIns="142190" bIns="142190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400" dirty="0" smtClean="0"/>
              <a:t>예약기</a:t>
            </a:r>
            <a:r>
              <a:rPr lang="ko-KR" altLang="en-US" sz="2400" dirty="0"/>
              <a:t>능</a:t>
            </a:r>
            <a:endParaRPr lang="ko-KR" altLang="en-US" sz="2400" kern="1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970405"/>
            <a:ext cx="8051166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958156-0ACD-44AA-AD29-455CC7263361}"/>
              </a:ext>
            </a:extLst>
          </p:cNvPr>
          <p:cNvSpPr/>
          <p:nvPr/>
        </p:nvSpPr>
        <p:spPr>
          <a:xfrm>
            <a:off x="9710739" y="2162202"/>
            <a:ext cx="1877694" cy="815329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8CADFFD4-5C44-4D08-9DA5-F60D709EE74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986044" y="2569867"/>
            <a:ext cx="1724695" cy="22413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1958156-0ACD-44AA-AD29-455CC7263361}"/>
              </a:ext>
            </a:extLst>
          </p:cNvPr>
          <p:cNvSpPr/>
          <p:nvPr/>
        </p:nvSpPr>
        <p:spPr>
          <a:xfrm>
            <a:off x="9731059" y="3488377"/>
            <a:ext cx="1877694" cy="815329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 취소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8CADFFD4-5C44-4D08-9DA5-F60D709EE74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986044" y="3896042"/>
            <a:ext cx="1745015" cy="11206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1958156-0ACD-44AA-AD29-455CC7263361}"/>
              </a:ext>
            </a:extLst>
          </p:cNvPr>
          <p:cNvSpPr/>
          <p:nvPr/>
        </p:nvSpPr>
        <p:spPr>
          <a:xfrm>
            <a:off x="9731059" y="4748217"/>
            <a:ext cx="1877694" cy="815329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인원이 다 차면 예약불</a:t>
            </a:r>
            <a:r>
              <a:rPr lang="ko-KR" altLang="en-US" dirty="0"/>
              <a:t>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CADFFD4-5C44-4D08-9DA5-F60D709EE74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894320" y="5155881"/>
            <a:ext cx="1836739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5829300"/>
            <a:ext cx="12192000" cy="1028700"/>
          </a:xfrm>
          <a:prstGeom prst="rect">
            <a:avLst/>
          </a:prstGeom>
          <a:solidFill>
            <a:srgbClr val="B1403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목록 중에서 예약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예약취소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예약불가 확인 및 신청가능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6" t="13373" r="10139" b="48379"/>
          <a:stretch/>
        </p:blipFill>
        <p:spPr bwMode="auto">
          <a:xfrm>
            <a:off x="1971040" y="144113"/>
            <a:ext cx="1452880" cy="36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B14030"/>
                </a:solidFill>
                <a:latin typeface="+mn-ea"/>
              </a:rPr>
              <a:t>세부 기능</a:t>
            </a:r>
            <a:endParaRPr lang="ko-KR" altLang="en-US" sz="2800" b="1" dirty="0">
              <a:solidFill>
                <a:srgbClr val="B14030"/>
              </a:solidFill>
              <a:latin typeface="+mn-ea"/>
            </a:endParaRPr>
          </a:p>
        </p:txBody>
      </p:sp>
      <p:sp>
        <p:nvSpPr>
          <p:cNvPr id="14" name="자유형: 도형 32">
            <a:extLst>
              <a:ext uri="{FF2B5EF4-FFF2-40B4-BE49-F238E27FC236}">
                <a16:creationId xmlns:a16="http://schemas.microsoft.com/office/drawing/2014/main" xmlns="" id="{A297FE16-5C26-46EB-931E-1719B1A809C6}"/>
              </a:ext>
            </a:extLst>
          </p:cNvPr>
          <p:cNvSpPr/>
          <p:nvPr/>
        </p:nvSpPr>
        <p:spPr>
          <a:xfrm>
            <a:off x="873760" y="1217165"/>
            <a:ext cx="2377440" cy="713236"/>
          </a:xfrm>
          <a:custGeom>
            <a:avLst/>
            <a:gdLst>
              <a:gd name="connsiteX0" fmla="*/ 0 w 2292334"/>
              <a:gd name="connsiteY0" fmla="*/ 173274 h 1039625"/>
              <a:gd name="connsiteX1" fmla="*/ 173274 w 2292334"/>
              <a:gd name="connsiteY1" fmla="*/ 0 h 1039625"/>
              <a:gd name="connsiteX2" fmla="*/ 2119060 w 2292334"/>
              <a:gd name="connsiteY2" fmla="*/ 0 h 1039625"/>
              <a:gd name="connsiteX3" fmla="*/ 2292334 w 2292334"/>
              <a:gd name="connsiteY3" fmla="*/ 173274 h 1039625"/>
              <a:gd name="connsiteX4" fmla="*/ 2292334 w 2292334"/>
              <a:gd name="connsiteY4" fmla="*/ 866351 h 1039625"/>
              <a:gd name="connsiteX5" fmla="*/ 2119060 w 2292334"/>
              <a:gd name="connsiteY5" fmla="*/ 1039625 h 1039625"/>
              <a:gd name="connsiteX6" fmla="*/ 173274 w 2292334"/>
              <a:gd name="connsiteY6" fmla="*/ 1039625 h 1039625"/>
              <a:gd name="connsiteX7" fmla="*/ 0 w 2292334"/>
              <a:gd name="connsiteY7" fmla="*/ 866351 h 1039625"/>
              <a:gd name="connsiteX8" fmla="*/ 0 w 2292334"/>
              <a:gd name="connsiteY8" fmla="*/ 173274 h 103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2334" h="1039625">
                <a:moveTo>
                  <a:pt x="0" y="173274"/>
                </a:moveTo>
                <a:cubicBezTo>
                  <a:pt x="0" y="77577"/>
                  <a:pt x="77577" y="0"/>
                  <a:pt x="173274" y="0"/>
                </a:cubicBezTo>
                <a:lnTo>
                  <a:pt x="2119060" y="0"/>
                </a:lnTo>
                <a:cubicBezTo>
                  <a:pt x="2214757" y="0"/>
                  <a:pt x="2292334" y="77577"/>
                  <a:pt x="2292334" y="173274"/>
                </a:cubicBezTo>
                <a:lnTo>
                  <a:pt x="2292334" y="866351"/>
                </a:lnTo>
                <a:cubicBezTo>
                  <a:pt x="2292334" y="962048"/>
                  <a:pt x="2214757" y="1039625"/>
                  <a:pt x="2119060" y="1039625"/>
                </a:cubicBezTo>
                <a:lnTo>
                  <a:pt x="173274" y="1039625"/>
                </a:lnTo>
                <a:cubicBezTo>
                  <a:pt x="77577" y="1039625"/>
                  <a:pt x="0" y="962048"/>
                  <a:pt x="0" y="866351"/>
                </a:cubicBezTo>
                <a:lnTo>
                  <a:pt x="0" y="173274"/>
                </a:lnTo>
                <a:close/>
              </a:path>
            </a:pathLst>
          </a:custGeom>
          <a:solidFill>
            <a:srgbClr val="B1403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190" tIns="142190" rIns="142190" bIns="142190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400" dirty="0" smtClean="0"/>
              <a:t>내 정보</a:t>
            </a:r>
            <a:endParaRPr lang="ko-KR" altLang="en-US" sz="2400" kern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680" y="2205355"/>
            <a:ext cx="89662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5829300"/>
            <a:ext cx="12192000" cy="1028700"/>
          </a:xfrm>
          <a:prstGeom prst="rect">
            <a:avLst/>
          </a:prstGeom>
          <a:solidFill>
            <a:srgbClr val="B1403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자신이 예약한 프로그램 목록 확인 및 예약 취소 가능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6" t="13373" r="10139" b="48379"/>
          <a:stretch/>
        </p:blipFill>
        <p:spPr bwMode="auto">
          <a:xfrm>
            <a:off x="1971040" y="144113"/>
            <a:ext cx="1452880" cy="36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5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B14030"/>
                </a:solidFill>
                <a:latin typeface="+mn-ea"/>
              </a:rPr>
              <a:t>세부 기능</a:t>
            </a:r>
            <a:endParaRPr lang="ko-KR" altLang="en-US" sz="2800" b="1" dirty="0">
              <a:solidFill>
                <a:srgbClr val="B14030"/>
              </a:solidFill>
              <a:latin typeface="+mn-ea"/>
            </a:endParaRPr>
          </a:p>
        </p:txBody>
      </p:sp>
      <p:sp>
        <p:nvSpPr>
          <p:cNvPr id="14" name="자유형: 도형 32">
            <a:extLst>
              <a:ext uri="{FF2B5EF4-FFF2-40B4-BE49-F238E27FC236}">
                <a16:creationId xmlns:a16="http://schemas.microsoft.com/office/drawing/2014/main" xmlns="" id="{A297FE16-5C26-46EB-931E-1719B1A809C6}"/>
              </a:ext>
            </a:extLst>
          </p:cNvPr>
          <p:cNvSpPr/>
          <p:nvPr/>
        </p:nvSpPr>
        <p:spPr>
          <a:xfrm>
            <a:off x="846421" y="1217165"/>
            <a:ext cx="2377440" cy="713236"/>
          </a:xfrm>
          <a:custGeom>
            <a:avLst/>
            <a:gdLst>
              <a:gd name="connsiteX0" fmla="*/ 0 w 2292334"/>
              <a:gd name="connsiteY0" fmla="*/ 173274 h 1039625"/>
              <a:gd name="connsiteX1" fmla="*/ 173274 w 2292334"/>
              <a:gd name="connsiteY1" fmla="*/ 0 h 1039625"/>
              <a:gd name="connsiteX2" fmla="*/ 2119060 w 2292334"/>
              <a:gd name="connsiteY2" fmla="*/ 0 h 1039625"/>
              <a:gd name="connsiteX3" fmla="*/ 2292334 w 2292334"/>
              <a:gd name="connsiteY3" fmla="*/ 173274 h 1039625"/>
              <a:gd name="connsiteX4" fmla="*/ 2292334 w 2292334"/>
              <a:gd name="connsiteY4" fmla="*/ 866351 h 1039625"/>
              <a:gd name="connsiteX5" fmla="*/ 2119060 w 2292334"/>
              <a:gd name="connsiteY5" fmla="*/ 1039625 h 1039625"/>
              <a:gd name="connsiteX6" fmla="*/ 173274 w 2292334"/>
              <a:gd name="connsiteY6" fmla="*/ 1039625 h 1039625"/>
              <a:gd name="connsiteX7" fmla="*/ 0 w 2292334"/>
              <a:gd name="connsiteY7" fmla="*/ 866351 h 1039625"/>
              <a:gd name="connsiteX8" fmla="*/ 0 w 2292334"/>
              <a:gd name="connsiteY8" fmla="*/ 173274 h 103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2334" h="1039625">
                <a:moveTo>
                  <a:pt x="0" y="173274"/>
                </a:moveTo>
                <a:cubicBezTo>
                  <a:pt x="0" y="77577"/>
                  <a:pt x="77577" y="0"/>
                  <a:pt x="173274" y="0"/>
                </a:cubicBezTo>
                <a:lnTo>
                  <a:pt x="2119060" y="0"/>
                </a:lnTo>
                <a:cubicBezTo>
                  <a:pt x="2214757" y="0"/>
                  <a:pt x="2292334" y="77577"/>
                  <a:pt x="2292334" y="173274"/>
                </a:cubicBezTo>
                <a:lnTo>
                  <a:pt x="2292334" y="866351"/>
                </a:lnTo>
                <a:cubicBezTo>
                  <a:pt x="2292334" y="962048"/>
                  <a:pt x="2214757" y="1039625"/>
                  <a:pt x="2119060" y="1039625"/>
                </a:cubicBezTo>
                <a:lnTo>
                  <a:pt x="173274" y="1039625"/>
                </a:lnTo>
                <a:cubicBezTo>
                  <a:pt x="77577" y="1039625"/>
                  <a:pt x="0" y="962048"/>
                  <a:pt x="0" y="866351"/>
                </a:cubicBezTo>
                <a:lnTo>
                  <a:pt x="0" y="173274"/>
                </a:lnTo>
                <a:close/>
              </a:path>
            </a:pathLst>
          </a:custGeom>
          <a:solidFill>
            <a:srgbClr val="B1403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190" tIns="142190" rIns="142190" bIns="142190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400" dirty="0" smtClean="0"/>
              <a:t>프로그램 등록</a:t>
            </a:r>
            <a:endParaRPr lang="ko-KR" altLang="en-US" sz="2400" kern="1200" dirty="0"/>
          </a:p>
        </p:txBody>
      </p:sp>
      <p:sp>
        <p:nvSpPr>
          <p:cNvPr id="7" name="직사각형 6"/>
          <p:cNvSpPr/>
          <p:nvPr/>
        </p:nvSpPr>
        <p:spPr>
          <a:xfrm>
            <a:off x="0" y="5829300"/>
            <a:ext cx="12192000" cy="1028700"/>
          </a:xfrm>
          <a:prstGeom prst="rect">
            <a:avLst/>
          </a:prstGeom>
          <a:solidFill>
            <a:srgbClr val="B1403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마감일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모집인원 입력으로 프로그램 등록가능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17377" r="58255" b="44375"/>
          <a:stretch/>
        </p:blipFill>
        <p:spPr bwMode="auto">
          <a:xfrm>
            <a:off x="1981200" y="182275"/>
            <a:ext cx="1483360" cy="36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72" y="1055370"/>
            <a:ext cx="6941371" cy="448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8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B14030"/>
                </a:solidFill>
                <a:latin typeface="+mn-ea"/>
              </a:rPr>
              <a:t>세부 기능</a:t>
            </a:r>
            <a:endParaRPr lang="ko-KR" altLang="en-US" sz="2800" b="1" dirty="0">
              <a:solidFill>
                <a:srgbClr val="B14030"/>
              </a:solidFill>
              <a:latin typeface="+mn-ea"/>
            </a:endParaRPr>
          </a:p>
        </p:txBody>
      </p:sp>
      <p:sp>
        <p:nvSpPr>
          <p:cNvPr id="14" name="자유형: 도형 32">
            <a:extLst>
              <a:ext uri="{FF2B5EF4-FFF2-40B4-BE49-F238E27FC236}">
                <a16:creationId xmlns:a16="http://schemas.microsoft.com/office/drawing/2014/main" xmlns="" id="{A297FE16-5C26-46EB-931E-1719B1A809C6}"/>
              </a:ext>
            </a:extLst>
          </p:cNvPr>
          <p:cNvSpPr/>
          <p:nvPr/>
        </p:nvSpPr>
        <p:spPr>
          <a:xfrm>
            <a:off x="846421" y="770125"/>
            <a:ext cx="2377440" cy="713236"/>
          </a:xfrm>
          <a:custGeom>
            <a:avLst/>
            <a:gdLst>
              <a:gd name="connsiteX0" fmla="*/ 0 w 2292334"/>
              <a:gd name="connsiteY0" fmla="*/ 173274 h 1039625"/>
              <a:gd name="connsiteX1" fmla="*/ 173274 w 2292334"/>
              <a:gd name="connsiteY1" fmla="*/ 0 h 1039625"/>
              <a:gd name="connsiteX2" fmla="*/ 2119060 w 2292334"/>
              <a:gd name="connsiteY2" fmla="*/ 0 h 1039625"/>
              <a:gd name="connsiteX3" fmla="*/ 2292334 w 2292334"/>
              <a:gd name="connsiteY3" fmla="*/ 173274 h 1039625"/>
              <a:gd name="connsiteX4" fmla="*/ 2292334 w 2292334"/>
              <a:gd name="connsiteY4" fmla="*/ 866351 h 1039625"/>
              <a:gd name="connsiteX5" fmla="*/ 2119060 w 2292334"/>
              <a:gd name="connsiteY5" fmla="*/ 1039625 h 1039625"/>
              <a:gd name="connsiteX6" fmla="*/ 173274 w 2292334"/>
              <a:gd name="connsiteY6" fmla="*/ 1039625 h 1039625"/>
              <a:gd name="connsiteX7" fmla="*/ 0 w 2292334"/>
              <a:gd name="connsiteY7" fmla="*/ 866351 h 1039625"/>
              <a:gd name="connsiteX8" fmla="*/ 0 w 2292334"/>
              <a:gd name="connsiteY8" fmla="*/ 173274 h 103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2334" h="1039625">
                <a:moveTo>
                  <a:pt x="0" y="173274"/>
                </a:moveTo>
                <a:cubicBezTo>
                  <a:pt x="0" y="77577"/>
                  <a:pt x="77577" y="0"/>
                  <a:pt x="173274" y="0"/>
                </a:cubicBezTo>
                <a:lnTo>
                  <a:pt x="2119060" y="0"/>
                </a:lnTo>
                <a:cubicBezTo>
                  <a:pt x="2214757" y="0"/>
                  <a:pt x="2292334" y="77577"/>
                  <a:pt x="2292334" y="173274"/>
                </a:cubicBezTo>
                <a:lnTo>
                  <a:pt x="2292334" y="866351"/>
                </a:lnTo>
                <a:cubicBezTo>
                  <a:pt x="2292334" y="962048"/>
                  <a:pt x="2214757" y="1039625"/>
                  <a:pt x="2119060" y="1039625"/>
                </a:cubicBezTo>
                <a:lnTo>
                  <a:pt x="173274" y="1039625"/>
                </a:lnTo>
                <a:cubicBezTo>
                  <a:pt x="77577" y="1039625"/>
                  <a:pt x="0" y="962048"/>
                  <a:pt x="0" y="866351"/>
                </a:cubicBezTo>
                <a:lnTo>
                  <a:pt x="0" y="173274"/>
                </a:lnTo>
                <a:close/>
              </a:path>
            </a:pathLst>
          </a:custGeom>
          <a:solidFill>
            <a:srgbClr val="B1403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190" tIns="142190" rIns="142190" bIns="142190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400" dirty="0" smtClean="0"/>
              <a:t>프로그램 목록</a:t>
            </a:r>
            <a:endParaRPr lang="ko-KR" altLang="en-US" sz="2400" kern="1200" dirty="0"/>
          </a:p>
        </p:txBody>
      </p:sp>
      <p:sp>
        <p:nvSpPr>
          <p:cNvPr id="7" name="직사각형 6"/>
          <p:cNvSpPr/>
          <p:nvPr/>
        </p:nvSpPr>
        <p:spPr>
          <a:xfrm>
            <a:off x="0" y="5829300"/>
            <a:ext cx="12192000" cy="1028700"/>
          </a:xfrm>
          <a:prstGeom prst="rect">
            <a:avLst/>
          </a:prstGeom>
          <a:solidFill>
            <a:srgbClr val="B1403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자신의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company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해당하는 프로그램 조회 및 학생보기 가능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17377" r="58255" b="44375"/>
          <a:stretch/>
        </p:blipFill>
        <p:spPr bwMode="auto">
          <a:xfrm>
            <a:off x="1981200" y="182275"/>
            <a:ext cx="1483360" cy="36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21" y="1604263"/>
            <a:ext cx="8036560" cy="382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1958156-0ACD-44AA-AD29-455CC7263361}"/>
              </a:ext>
            </a:extLst>
          </p:cNvPr>
          <p:cNvSpPr/>
          <p:nvPr/>
        </p:nvSpPr>
        <p:spPr>
          <a:xfrm>
            <a:off x="9479280" y="1866604"/>
            <a:ext cx="1849120" cy="998516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학생 조</a:t>
            </a:r>
            <a:r>
              <a:rPr lang="ko-KR" altLang="en-US" sz="2400" dirty="0"/>
              <a:t>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8CADFFD4-5C44-4D08-9DA5-F60D709EE74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225474" y="2365862"/>
            <a:ext cx="1253806" cy="132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B14030"/>
                </a:solidFill>
                <a:latin typeface="+mn-ea"/>
              </a:rPr>
              <a:t>세부 기능</a:t>
            </a:r>
            <a:endParaRPr lang="ko-KR" altLang="en-US" sz="2800" b="1" dirty="0">
              <a:solidFill>
                <a:srgbClr val="B14030"/>
              </a:solidFill>
              <a:latin typeface="+mn-ea"/>
            </a:endParaRPr>
          </a:p>
        </p:txBody>
      </p:sp>
      <p:sp>
        <p:nvSpPr>
          <p:cNvPr id="14" name="자유형: 도형 32">
            <a:extLst>
              <a:ext uri="{FF2B5EF4-FFF2-40B4-BE49-F238E27FC236}">
                <a16:creationId xmlns:a16="http://schemas.microsoft.com/office/drawing/2014/main" xmlns="" id="{A297FE16-5C26-46EB-931E-1719B1A809C6}"/>
              </a:ext>
            </a:extLst>
          </p:cNvPr>
          <p:cNvSpPr/>
          <p:nvPr/>
        </p:nvSpPr>
        <p:spPr>
          <a:xfrm>
            <a:off x="846421" y="770125"/>
            <a:ext cx="2377440" cy="713236"/>
          </a:xfrm>
          <a:custGeom>
            <a:avLst/>
            <a:gdLst>
              <a:gd name="connsiteX0" fmla="*/ 0 w 2292334"/>
              <a:gd name="connsiteY0" fmla="*/ 173274 h 1039625"/>
              <a:gd name="connsiteX1" fmla="*/ 173274 w 2292334"/>
              <a:gd name="connsiteY1" fmla="*/ 0 h 1039625"/>
              <a:gd name="connsiteX2" fmla="*/ 2119060 w 2292334"/>
              <a:gd name="connsiteY2" fmla="*/ 0 h 1039625"/>
              <a:gd name="connsiteX3" fmla="*/ 2292334 w 2292334"/>
              <a:gd name="connsiteY3" fmla="*/ 173274 h 1039625"/>
              <a:gd name="connsiteX4" fmla="*/ 2292334 w 2292334"/>
              <a:gd name="connsiteY4" fmla="*/ 866351 h 1039625"/>
              <a:gd name="connsiteX5" fmla="*/ 2119060 w 2292334"/>
              <a:gd name="connsiteY5" fmla="*/ 1039625 h 1039625"/>
              <a:gd name="connsiteX6" fmla="*/ 173274 w 2292334"/>
              <a:gd name="connsiteY6" fmla="*/ 1039625 h 1039625"/>
              <a:gd name="connsiteX7" fmla="*/ 0 w 2292334"/>
              <a:gd name="connsiteY7" fmla="*/ 866351 h 1039625"/>
              <a:gd name="connsiteX8" fmla="*/ 0 w 2292334"/>
              <a:gd name="connsiteY8" fmla="*/ 173274 h 103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2334" h="1039625">
                <a:moveTo>
                  <a:pt x="0" y="173274"/>
                </a:moveTo>
                <a:cubicBezTo>
                  <a:pt x="0" y="77577"/>
                  <a:pt x="77577" y="0"/>
                  <a:pt x="173274" y="0"/>
                </a:cubicBezTo>
                <a:lnTo>
                  <a:pt x="2119060" y="0"/>
                </a:lnTo>
                <a:cubicBezTo>
                  <a:pt x="2214757" y="0"/>
                  <a:pt x="2292334" y="77577"/>
                  <a:pt x="2292334" y="173274"/>
                </a:cubicBezTo>
                <a:lnTo>
                  <a:pt x="2292334" y="866351"/>
                </a:lnTo>
                <a:cubicBezTo>
                  <a:pt x="2292334" y="962048"/>
                  <a:pt x="2214757" y="1039625"/>
                  <a:pt x="2119060" y="1039625"/>
                </a:cubicBezTo>
                <a:lnTo>
                  <a:pt x="173274" y="1039625"/>
                </a:lnTo>
                <a:cubicBezTo>
                  <a:pt x="77577" y="1039625"/>
                  <a:pt x="0" y="962048"/>
                  <a:pt x="0" y="866351"/>
                </a:cubicBezTo>
                <a:lnTo>
                  <a:pt x="0" y="173274"/>
                </a:lnTo>
                <a:close/>
              </a:path>
            </a:pathLst>
          </a:custGeom>
          <a:solidFill>
            <a:srgbClr val="B1403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2190" tIns="142190" rIns="142190" bIns="142190" numCol="1" spcCol="1270" anchor="ctr" anchorCtr="0">
            <a:noAutofit/>
          </a:bodyPr>
          <a:lstStyle/>
          <a:p>
            <a:pPr marL="0" lvl="0" indent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400" dirty="0" smtClean="0"/>
              <a:t>학생 목록</a:t>
            </a:r>
            <a:endParaRPr lang="ko-KR" altLang="en-US" sz="2400" kern="1200" dirty="0"/>
          </a:p>
        </p:txBody>
      </p:sp>
      <p:sp>
        <p:nvSpPr>
          <p:cNvPr id="7" name="직사각형 6"/>
          <p:cNvSpPr/>
          <p:nvPr/>
        </p:nvSpPr>
        <p:spPr>
          <a:xfrm>
            <a:off x="0" y="5829300"/>
            <a:ext cx="12192000" cy="1028700"/>
          </a:xfrm>
          <a:prstGeom prst="rect">
            <a:avLst/>
          </a:prstGeom>
          <a:solidFill>
            <a:srgbClr val="B1403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클릭한 프로그램 예약한 학생 조회 가능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17377" r="58255" b="44375"/>
          <a:stretch/>
        </p:blipFill>
        <p:spPr bwMode="auto">
          <a:xfrm>
            <a:off x="1981200" y="182275"/>
            <a:ext cx="1483360" cy="36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712595"/>
            <a:ext cx="65151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3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725" y="752475"/>
            <a:ext cx="692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4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83832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rgbClr val="B1403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ko-KR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결과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65559" y="4010025"/>
            <a:ext cx="379696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5942" y="414337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시연동영</a:t>
            </a:r>
            <a:r>
              <a:rPr lang="ko-KR" altLang="en-US" sz="1600" dirty="0">
                <a:solidFill>
                  <a:schemeClr val="bg1"/>
                </a:solidFill>
              </a:rPr>
              <a:t>상</a:t>
            </a:r>
          </a:p>
        </p:txBody>
      </p:sp>
    </p:spTree>
    <p:extLst>
      <p:ext uri="{BB962C8B-B14F-4D97-AF65-F5344CB8AC3E}">
        <p14:creationId xmlns:p14="http://schemas.microsoft.com/office/powerpoint/2010/main" val="32302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B14030"/>
                </a:solidFill>
                <a:latin typeface="+mn-ea"/>
              </a:rPr>
              <a:t>결과</a:t>
            </a:r>
            <a:endParaRPr lang="ko-KR" altLang="en-US" sz="2800" b="1" dirty="0">
              <a:solidFill>
                <a:srgbClr val="B1403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8320" y="1663115"/>
            <a:ext cx="8392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https://www.youtube.com/watch?v=R7MYCIVlrVc&amp;feature=youtu.be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2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5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725" y="752475"/>
            <a:ext cx="692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</a:rPr>
              <a:t>5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838325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rgbClr val="B1403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65559" y="4010025"/>
            <a:ext cx="379696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5942" y="414337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질</a:t>
            </a:r>
            <a:r>
              <a:rPr lang="ko-KR" altLang="en-US" sz="1600" dirty="0">
                <a:solidFill>
                  <a:schemeClr val="bg1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1797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528625" cy="6858000"/>
          </a:xfrm>
          <a:prstGeom prst="rect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8626" y="1661902"/>
            <a:ext cx="6176092" cy="1305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76542" y="748341"/>
            <a:ext cx="2177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B14030"/>
                </a:solidFill>
                <a:latin typeface="+mj-lt"/>
                <a:ea typeface="08서울남산체 EB" panose="02020603020101020101" pitchFamily="18" charset="-127"/>
              </a:rPr>
              <a:t>INDEX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4088" y="2352324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 </a:t>
            </a:r>
            <a:r>
              <a:rPr lang="ko-KR" altLang="en-US" sz="2400" b="1" dirty="0">
                <a:latin typeface="+mj-ea"/>
                <a:ea typeface="+mj-ea"/>
              </a:rPr>
              <a:t>프로젝트 주제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5626" y="2764452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서울남산체 M" panose="02020503020101020101" pitchFamily="18" charset="-127"/>
                <a:ea typeface="서울남산체 M" panose="02020503020101020101" pitchFamily="18" charset="-127"/>
              </a:defRPr>
            </a:lvl1pPr>
          </a:lstStyle>
          <a:p>
            <a:r>
              <a:rPr lang="ko-KR" altLang="en-US" sz="1400" dirty="0">
                <a:latin typeface="+mj-ea"/>
                <a:ea typeface="+mj-ea"/>
              </a:rPr>
              <a:t>프로젝트 주제에 대한 간단한 </a:t>
            </a:r>
            <a:r>
              <a:rPr lang="ko-KR" altLang="en-US" sz="1400" dirty="0" smtClean="0">
                <a:latin typeface="+mj-ea"/>
                <a:ea typeface="+mj-ea"/>
              </a:rPr>
              <a:t>설명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4088" y="3228341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 </a:t>
            </a:r>
            <a:r>
              <a:rPr lang="ko-KR" altLang="en-US" sz="2400" b="1" dirty="0">
                <a:latin typeface="+mj-ea"/>
                <a:ea typeface="+mj-ea"/>
              </a:rPr>
              <a:t>프로젝트 구현 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55626" y="3640469"/>
            <a:ext cx="333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서울남산체 M" panose="02020503020101020101" pitchFamily="18" charset="-127"/>
                <a:ea typeface="서울남산체 M" panose="02020503020101020101" pitchFamily="18" charset="-127"/>
              </a:defRPr>
            </a:lvl1pPr>
          </a:lstStyle>
          <a:p>
            <a:r>
              <a:rPr lang="ko-KR" altLang="en-US" sz="1400" dirty="0">
                <a:latin typeface="+mj-ea"/>
                <a:ea typeface="+mj-ea"/>
              </a:rPr>
              <a:t>구현 방법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사용한 기술 등에 대한 </a:t>
            </a:r>
            <a:r>
              <a:rPr lang="ko-KR" altLang="en-US" sz="1400" dirty="0" smtClean="0">
                <a:latin typeface="+mj-ea"/>
                <a:ea typeface="+mj-ea"/>
              </a:rPr>
              <a:t>설명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088" y="4104358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 </a:t>
            </a:r>
            <a:r>
              <a:rPr lang="ko-KR" altLang="en-US" sz="2400" b="1" dirty="0" smtClean="0">
                <a:latin typeface="+mj-ea"/>
                <a:ea typeface="+mj-ea"/>
              </a:rPr>
              <a:t>세부 기능</a:t>
            </a:r>
            <a:endParaRPr lang="ko-KR" altLang="en-US" sz="2400" b="1" dirty="0">
              <a:latin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55626" y="4516486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서울남산체 M" panose="02020503020101020101" pitchFamily="18" charset="-127"/>
                <a:ea typeface="서울남산체 M" panose="02020503020101020101" pitchFamily="18" charset="-127"/>
              </a:defRPr>
            </a:lvl1pPr>
          </a:lstStyle>
          <a:p>
            <a:r>
              <a:rPr lang="ko-KR" altLang="en-US" sz="1400" dirty="0" smtClean="0">
                <a:latin typeface="+mj-ea"/>
                <a:ea typeface="+mj-ea"/>
              </a:rPr>
              <a:t>홈페이지의 주요기능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4088" y="4929858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</a:t>
            </a:r>
            <a:r>
              <a:rPr lang="en-US" altLang="ko-KR" sz="2400" b="1" dirty="0" smtClean="0"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latin typeface="+mj-ea"/>
                <a:ea typeface="+mj-ea"/>
              </a:rPr>
              <a:t>결과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1826" y="536738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atin typeface="서울남산체 M" panose="02020503020101020101" pitchFamily="18" charset="-127"/>
                <a:ea typeface="서울남산체 M" panose="02020503020101020101" pitchFamily="18" charset="-127"/>
              </a:defRPr>
            </a:lvl1pPr>
          </a:lstStyle>
          <a:p>
            <a:r>
              <a:rPr lang="ko-KR" altLang="en-US" sz="1400" dirty="0" smtClean="0">
                <a:latin typeface="+mj-ea"/>
                <a:ea typeface="+mj-ea"/>
              </a:rPr>
              <a:t>시연 동영</a:t>
            </a:r>
            <a:r>
              <a:rPr lang="ko-KR" altLang="en-US" sz="1400" dirty="0">
                <a:latin typeface="+mj-ea"/>
                <a:ea typeface="+mj-ea"/>
              </a:rPr>
              <a:t>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39488" y="5742658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5. Q&amp;A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29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528625" cy="6858000"/>
          </a:xfrm>
          <a:prstGeom prst="rect">
            <a:avLst/>
          </a:prstGeom>
          <a:solidFill>
            <a:srgbClr val="B14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28626" y="3630578"/>
            <a:ext cx="6176092" cy="1305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76542" y="2637525"/>
            <a:ext cx="4521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+mj-ea"/>
                <a:ea typeface="+mj-e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06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725" y="752475"/>
            <a:ext cx="692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chemeClr val="bg1"/>
                </a:solidFill>
              </a:rPr>
              <a:t>1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838325"/>
            <a:ext cx="24176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rgbClr val="B1403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프로젝트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주제 설명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65559" y="4010025"/>
            <a:ext cx="379696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5942" y="4143375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프로젝트 주제에 대한 간단한 설명</a:t>
            </a:r>
          </a:p>
        </p:txBody>
      </p:sp>
    </p:spTree>
    <p:extLst>
      <p:ext uri="{BB962C8B-B14F-4D97-AF65-F5344CB8AC3E}">
        <p14:creationId xmlns:p14="http://schemas.microsoft.com/office/powerpoint/2010/main" val="33387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B14030"/>
                </a:solidFill>
                <a:latin typeface="+mn-ea"/>
              </a:rPr>
              <a:t>프로젝트 주제 설명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5CD8AEB-F9FD-483B-AEB7-9EF8087CAD79}"/>
              </a:ext>
            </a:extLst>
          </p:cNvPr>
          <p:cNvSpPr/>
          <p:nvPr/>
        </p:nvSpPr>
        <p:spPr>
          <a:xfrm>
            <a:off x="8787802" y="4291827"/>
            <a:ext cx="116541" cy="8701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C5A71FF0-E5B9-4587-8964-E2D4888789B6}"/>
              </a:ext>
            </a:extLst>
          </p:cNvPr>
          <p:cNvSpPr/>
          <p:nvPr/>
        </p:nvSpPr>
        <p:spPr>
          <a:xfrm>
            <a:off x="8787802" y="4142819"/>
            <a:ext cx="116541" cy="8701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57E4F393-8A69-437B-B0BD-BDAD3757BF8D}"/>
              </a:ext>
            </a:extLst>
          </p:cNvPr>
          <p:cNvSpPr/>
          <p:nvPr/>
        </p:nvSpPr>
        <p:spPr>
          <a:xfrm>
            <a:off x="8787802" y="4451120"/>
            <a:ext cx="116541" cy="8701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xmlns="" id="{2CFACC2E-B4B4-4871-9CAE-D53A8859BD35}"/>
              </a:ext>
            </a:extLst>
          </p:cNvPr>
          <p:cNvSpPr/>
          <p:nvPr/>
        </p:nvSpPr>
        <p:spPr>
          <a:xfrm>
            <a:off x="936811" y="5100427"/>
            <a:ext cx="10318377" cy="1011319"/>
          </a:xfrm>
          <a:prstGeom prst="round1Rect">
            <a:avLst/>
          </a:prstGeom>
          <a:solidFill>
            <a:srgbClr val="B1403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홈페이지 접속을 통해 봉사활동 프로그램을 예약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9" y="860384"/>
            <a:ext cx="5331583" cy="3932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xmlns="" id="{89CCCE5B-20F9-4BEB-9399-E672EDE432A0}"/>
              </a:ext>
            </a:extLst>
          </p:cNvPr>
          <p:cNvSpPr/>
          <p:nvPr/>
        </p:nvSpPr>
        <p:spPr>
          <a:xfrm>
            <a:off x="5910132" y="1508813"/>
            <a:ext cx="5746376" cy="535736"/>
          </a:xfrm>
          <a:prstGeom prst="wedgeRectCallout">
            <a:avLst>
              <a:gd name="adj1" fmla="val -57415"/>
              <a:gd name="adj2" fmla="val -234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Company</a:t>
            </a:r>
            <a:r>
              <a:rPr lang="ko-KR" altLang="en-US" dirty="0" smtClean="0"/>
              <a:t>에서 프로그램 등록</a:t>
            </a:r>
            <a:endParaRPr lang="ko-KR" altLang="en-US" dirty="0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xmlns="" id="{C2C482E1-8DBB-47D0-AA3C-14C1063FB6D3}"/>
              </a:ext>
            </a:extLst>
          </p:cNvPr>
          <p:cNvSpPr/>
          <p:nvPr/>
        </p:nvSpPr>
        <p:spPr>
          <a:xfrm>
            <a:off x="5910132" y="3396866"/>
            <a:ext cx="5746376" cy="535736"/>
          </a:xfrm>
          <a:prstGeom prst="wedgeRectCallout">
            <a:avLst>
              <a:gd name="adj1" fmla="val -58133"/>
              <a:gd name="adj2" fmla="val -27887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Company</a:t>
            </a:r>
            <a:r>
              <a:rPr lang="ko-KR" altLang="en-US" dirty="0" smtClean="0"/>
              <a:t>에서 등록학생 확인</a:t>
            </a:r>
            <a:endParaRPr lang="ko-KR" altLang="en-US" dirty="0"/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xmlns="" id="{265824DE-93F2-41AC-8D07-03A4B7A910D4}"/>
              </a:ext>
            </a:extLst>
          </p:cNvPr>
          <p:cNvSpPr/>
          <p:nvPr/>
        </p:nvSpPr>
        <p:spPr>
          <a:xfrm>
            <a:off x="5910132" y="2759764"/>
            <a:ext cx="5746376" cy="535736"/>
          </a:xfrm>
          <a:prstGeom prst="wedgeRectCallout">
            <a:avLst>
              <a:gd name="adj1" fmla="val -57415"/>
              <a:gd name="adj2" fmla="val -16174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Student</a:t>
            </a:r>
            <a:r>
              <a:rPr lang="ko-KR" altLang="en-US" dirty="0" smtClean="0"/>
              <a:t>가 예약 취소 가능</a:t>
            </a:r>
            <a:endParaRPr lang="ko-KR" altLang="en-US" dirty="0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xmlns="" id="{C204EAD9-ABCD-4599-8F63-E977F2899E82}"/>
              </a:ext>
            </a:extLst>
          </p:cNvPr>
          <p:cNvSpPr/>
          <p:nvPr/>
        </p:nvSpPr>
        <p:spPr>
          <a:xfrm>
            <a:off x="5910132" y="2140592"/>
            <a:ext cx="5746376" cy="535736"/>
          </a:xfrm>
          <a:prstGeom prst="wedgeRectCallout">
            <a:avLst>
              <a:gd name="adj1" fmla="val -57239"/>
              <a:gd name="adj2" fmla="val -1952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Student</a:t>
            </a:r>
            <a:r>
              <a:rPr lang="ko-KR" altLang="en-US" dirty="0" smtClean="0"/>
              <a:t>가 프로그램 예약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725" y="752475"/>
            <a:ext cx="692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2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838325"/>
            <a:ext cx="24176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rgbClr val="B1403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프로젝트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구현 과정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65559" y="4010025"/>
            <a:ext cx="379696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5942" y="4143375"/>
            <a:ext cx="3740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구현 방법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사용한 기술 등에 대한 설명</a:t>
            </a:r>
          </a:p>
        </p:txBody>
      </p:sp>
    </p:spTree>
    <p:extLst>
      <p:ext uri="{BB962C8B-B14F-4D97-AF65-F5344CB8AC3E}">
        <p14:creationId xmlns:p14="http://schemas.microsoft.com/office/powerpoint/2010/main" val="4165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B14030"/>
                </a:solidFill>
                <a:latin typeface="+mn-ea"/>
              </a:rPr>
              <a:t>프로젝트 구현 과정</a:t>
            </a:r>
          </a:p>
        </p:txBody>
      </p:sp>
      <p:pic>
        <p:nvPicPr>
          <p:cNvPr id="2050" name="Picture 2" descr="orac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6" y="1074511"/>
            <a:ext cx="317182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dbc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923" y="3264376"/>
            <a:ext cx="2178685" cy="217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ache tomcat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03" y="2681063"/>
            <a:ext cx="2935922" cy="29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8CADFFD4-5C44-4D08-9DA5-F60D709EE744}"/>
              </a:ext>
            </a:extLst>
          </p:cNvPr>
          <p:cNvCxnSpPr>
            <a:cxnSpLocks/>
          </p:cNvCxnSpPr>
          <p:nvPr/>
        </p:nvCxnSpPr>
        <p:spPr>
          <a:xfrm flipV="1">
            <a:off x="3598069" y="1626961"/>
            <a:ext cx="1046480" cy="14831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8CADFFD4-5C44-4D08-9DA5-F60D709EE744}"/>
              </a:ext>
            </a:extLst>
          </p:cNvPr>
          <p:cNvCxnSpPr>
            <a:cxnSpLocks/>
          </p:cNvCxnSpPr>
          <p:nvPr/>
        </p:nvCxnSpPr>
        <p:spPr>
          <a:xfrm flipV="1">
            <a:off x="4551680" y="4734561"/>
            <a:ext cx="270256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CADFFD4-5C44-4D08-9DA5-F60D709EE744}"/>
              </a:ext>
            </a:extLst>
          </p:cNvPr>
          <p:cNvCxnSpPr>
            <a:cxnSpLocks/>
          </p:cNvCxnSpPr>
          <p:nvPr/>
        </p:nvCxnSpPr>
        <p:spPr>
          <a:xfrm>
            <a:off x="7346631" y="2092960"/>
            <a:ext cx="670560" cy="14020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B14030"/>
                </a:solidFill>
                <a:latin typeface="+mn-ea"/>
              </a:rPr>
              <a:t>프로젝트 구현 과정</a:t>
            </a:r>
          </a:p>
        </p:txBody>
      </p:sp>
      <p:pic>
        <p:nvPicPr>
          <p:cNvPr id="3074" name="Picture 2" descr="C:\Users\user\Desktop\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808" y="944584"/>
            <a:ext cx="7734935" cy="54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958156-0ACD-44AA-AD29-455CC7263361}"/>
              </a:ext>
            </a:extLst>
          </p:cNvPr>
          <p:cNvSpPr/>
          <p:nvPr/>
        </p:nvSpPr>
        <p:spPr>
          <a:xfrm>
            <a:off x="187201" y="944584"/>
            <a:ext cx="2743200" cy="1078264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Company</a:t>
            </a:r>
            <a:r>
              <a:rPr lang="ko-KR" altLang="en-US" dirty="0" smtClean="0"/>
              <a:t>에 대한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데이터 저장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8CADFFD4-5C44-4D08-9DA5-F60D709EE744}"/>
              </a:ext>
            </a:extLst>
          </p:cNvPr>
          <p:cNvCxnSpPr>
            <a:cxnSpLocks/>
          </p:cNvCxnSpPr>
          <p:nvPr/>
        </p:nvCxnSpPr>
        <p:spPr>
          <a:xfrm>
            <a:off x="1558800" y="2022848"/>
            <a:ext cx="1194560" cy="45008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1958156-0ACD-44AA-AD29-455CC7263361}"/>
              </a:ext>
            </a:extLst>
          </p:cNvPr>
          <p:cNvSpPr/>
          <p:nvPr/>
        </p:nvSpPr>
        <p:spPr>
          <a:xfrm>
            <a:off x="9084662" y="719543"/>
            <a:ext cx="2743200" cy="1078264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Student</a:t>
            </a:r>
            <a:r>
              <a:rPr lang="ko-KR" altLang="en-US" dirty="0" smtClean="0"/>
              <a:t>에 대한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데이터 저장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8CADFFD4-5C44-4D08-9DA5-F60D709EE744}"/>
              </a:ext>
            </a:extLst>
          </p:cNvPr>
          <p:cNvCxnSpPr>
            <a:cxnSpLocks/>
          </p:cNvCxnSpPr>
          <p:nvPr/>
        </p:nvCxnSpPr>
        <p:spPr>
          <a:xfrm flipH="1">
            <a:off x="9377680" y="1797807"/>
            <a:ext cx="1078581" cy="67512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1958156-0ACD-44AA-AD29-455CC7263361}"/>
              </a:ext>
            </a:extLst>
          </p:cNvPr>
          <p:cNvSpPr/>
          <p:nvPr/>
        </p:nvSpPr>
        <p:spPr>
          <a:xfrm>
            <a:off x="8779862" y="3644911"/>
            <a:ext cx="2743200" cy="1078264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r>
              <a:rPr lang="ko-KR" altLang="en-US" dirty="0"/>
              <a:t>약</a:t>
            </a:r>
            <a:r>
              <a:rPr lang="ko-KR" altLang="en-US" dirty="0" smtClean="0"/>
              <a:t>에 대한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데이터 저장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8CADFFD4-5C44-4D08-9DA5-F60D709EE744}"/>
              </a:ext>
            </a:extLst>
          </p:cNvPr>
          <p:cNvCxnSpPr>
            <a:cxnSpLocks/>
          </p:cNvCxnSpPr>
          <p:nvPr/>
        </p:nvCxnSpPr>
        <p:spPr>
          <a:xfrm flipH="1">
            <a:off x="7985760" y="4723175"/>
            <a:ext cx="2165702" cy="4482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1958156-0ACD-44AA-AD29-455CC7263361}"/>
              </a:ext>
            </a:extLst>
          </p:cNvPr>
          <p:cNvSpPr/>
          <p:nvPr/>
        </p:nvSpPr>
        <p:spPr>
          <a:xfrm>
            <a:off x="187200" y="3949711"/>
            <a:ext cx="2743200" cy="1078264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Program</a:t>
            </a:r>
            <a:r>
              <a:rPr lang="ko-KR" altLang="en-US" dirty="0" smtClean="0"/>
              <a:t>에 대한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데이터 저장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8CADFFD4-5C44-4D08-9DA5-F60D709EE744}"/>
              </a:ext>
            </a:extLst>
          </p:cNvPr>
          <p:cNvCxnSpPr>
            <a:cxnSpLocks/>
          </p:cNvCxnSpPr>
          <p:nvPr/>
        </p:nvCxnSpPr>
        <p:spPr>
          <a:xfrm>
            <a:off x="1381760" y="5027975"/>
            <a:ext cx="1798320" cy="4482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364138" y="590550"/>
            <a:ext cx="11463724" cy="71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547" y="102943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B14030"/>
                </a:solidFill>
                <a:latin typeface="+mn-ea"/>
              </a:rPr>
              <a:t>프로젝트 구현 과정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317F6228-4885-4C1D-A3B9-0EAE972A6E2D}"/>
              </a:ext>
            </a:extLst>
          </p:cNvPr>
          <p:cNvGrpSpPr/>
          <p:nvPr/>
        </p:nvGrpSpPr>
        <p:grpSpPr>
          <a:xfrm>
            <a:off x="938248" y="1312227"/>
            <a:ext cx="10682541" cy="4955223"/>
            <a:chOff x="938248" y="1312227"/>
            <a:chExt cx="10682541" cy="4955223"/>
          </a:xfrm>
        </p:grpSpPr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xmlns="" id="{D8F23545-0DC0-4C79-901F-A1845ECD7F97}"/>
                </a:ext>
              </a:extLst>
            </p:cNvPr>
            <p:cNvSpPr/>
            <p:nvPr/>
          </p:nvSpPr>
          <p:spPr>
            <a:xfrm>
              <a:off x="1708911" y="1312227"/>
              <a:ext cx="8774176" cy="4955223"/>
            </a:xfrm>
            <a:prstGeom prst="rightArrow">
              <a:avLst/>
            </a:prstGeom>
            <a:solidFill>
              <a:srgbClr val="E2B9B3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A297FE16-5C26-46EB-931E-1719B1A809C6}"/>
                </a:ext>
              </a:extLst>
            </p:cNvPr>
            <p:cNvSpPr/>
            <p:nvPr/>
          </p:nvSpPr>
          <p:spPr>
            <a:xfrm>
              <a:off x="938248" y="3270025"/>
              <a:ext cx="2292334" cy="1039625"/>
            </a:xfrm>
            <a:custGeom>
              <a:avLst/>
              <a:gdLst>
                <a:gd name="connsiteX0" fmla="*/ 0 w 2292334"/>
                <a:gd name="connsiteY0" fmla="*/ 173274 h 1039625"/>
                <a:gd name="connsiteX1" fmla="*/ 173274 w 2292334"/>
                <a:gd name="connsiteY1" fmla="*/ 0 h 1039625"/>
                <a:gd name="connsiteX2" fmla="*/ 2119060 w 2292334"/>
                <a:gd name="connsiteY2" fmla="*/ 0 h 1039625"/>
                <a:gd name="connsiteX3" fmla="*/ 2292334 w 2292334"/>
                <a:gd name="connsiteY3" fmla="*/ 173274 h 1039625"/>
                <a:gd name="connsiteX4" fmla="*/ 2292334 w 2292334"/>
                <a:gd name="connsiteY4" fmla="*/ 866351 h 1039625"/>
                <a:gd name="connsiteX5" fmla="*/ 2119060 w 2292334"/>
                <a:gd name="connsiteY5" fmla="*/ 1039625 h 1039625"/>
                <a:gd name="connsiteX6" fmla="*/ 173274 w 2292334"/>
                <a:gd name="connsiteY6" fmla="*/ 1039625 h 1039625"/>
                <a:gd name="connsiteX7" fmla="*/ 0 w 2292334"/>
                <a:gd name="connsiteY7" fmla="*/ 866351 h 1039625"/>
                <a:gd name="connsiteX8" fmla="*/ 0 w 2292334"/>
                <a:gd name="connsiteY8" fmla="*/ 173274 h 103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2334" h="1039625">
                  <a:moveTo>
                    <a:pt x="0" y="173274"/>
                  </a:moveTo>
                  <a:cubicBezTo>
                    <a:pt x="0" y="77577"/>
                    <a:pt x="77577" y="0"/>
                    <a:pt x="173274" y="0"/>
                  </a:cubicBezTo>
                  <a:lnTo>
                    <a:pt x="2119060" y="0"/>
                  </a:lnTo>
                  <a:cubicBezTo>
                    <a:pt x="2214757" y="0"/>
                    <a:pt x="2292334" y="77577"/>
                    <a:pt x="2292334" y="173274"/>
                  </a:cubicBezTo>
                  <a:lnTo>
                    <a:pt x="2292334" y="866351"/>
                  </a:lnTo>
                  <a:cubicBezTo>
                    <a:pt x="2292334" y="962048"/>
                    <a:pt x="2214757" y="1039625"/>
                    <a:pt x="2119060" y="1039625"/>
                  </a:cubicBezTo>
                  <a:lnTo>
                    <a:pt x="173274" y="1039625"/>
                  </a:lnTo>
                  <a:cubicBezTo>
                    <a:pt x="77577" y="1039625"/>
                    <a:pt x="0" y="962048"/>
                    <a:pt x="0" y="866351"/>
                  </a:cubicBezTo>
                  <a:lnTo>
                    <a:pt x="0" y="173274"/>
                  </a:lnTo>
                  <a:close/>
                </a:path>
              </a:pathLst>
            </a:custGeom>
            <a:solidFill>
              <a:srgbClr val="B1403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190" tIns="142190" rIns="142190" bIns="14219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dirty="0" err="1" smtClean="0"/>
                <a:t>Oracle+Jdbc+ApatchTomcat</a:t>
              </a:r>
              <a:endParaRPr lang="ko-KR" altLang="en-US" sz="2400" kern="1200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xmlns="" id="{D870F4DF-7C2E-43A9-9814-804C39EF0D84}"/>
                </a:ext>
              </a:extLst>
            </p:cNvPr>
            <p:cNvSpPr/>
            <p:nvPr/>
          </p:nvSpPr>
          <p:spPr>
            <a:xfrm>
              <a:off x="3612638" y="3261363"/>
              <a:ext cx="2292334" cy="1056949"/>
            </a:xfrm>
            <a:custGeom>
              <a:avLst/>
              <a:gdLst>
                <a:gd name="connsiteX0" fmla="*/ 0 w 2292334"/>
                <a:gd name="connsiteY0" fmla="*/ 176162 h 1056949"/>
                <a:gd name="connsiteX1" fmla="*/ 176162 w 2292334"/>
                <a:gd name="connsiteY1" fmla="*/ 0 h 1056949"/>
                <a:gd name="connsiteX2" fmla="*/ 2116172 w 2292334"/>
                <a:gd name="connsiteY2" fmla="*/ 0 h 1056949"/>
                <a:gd name="connsiteX3" fmla="*/ 2292334 w 2292334"/>
                <a:gd name="connsiteY3" fmla="*/ 176162 h 1056949"/>
                <a:gd name="connsiteX4" fmla="*/ 2292334 w 2292334"/>
                <a:gd name="connsiteY4" fmla="*/ 880787 h 1056949"/>
                <a:gd name="connsiteX5" fmla="*/ 2116172 w 2292334"/>
                <a:gd name="connsiteY5" fmla="*/ 1056949 h 1056949"/>
                <a:gd name="connsiteX6" fmla="*/ 176162 w 2292334"/>
                <a:gd name="connsiteY6" fmla="*/ 1056949 h 1056949"/>
                <a:gd name="connsiteX7" fmla="*/ 0 w 2292334"/>
                <a:gd name="connsiteY7" fmla="*/ 880787 h 1056949"/>
                <a:gd name="connsiteX8" fmla="*/ 0 w 2292334"/>
                <a:gd name="connsiteY8" fmla="*/ 176162 h 105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2334" h="1056949">
                  <a:moveTo>
                    <a:pt x="0" y="176162"/>
                  </a:moveTo>
                  <a:cubicBezTo>
                    <a:pt x="0" y="78870"/>
                    <a:pt x="78870" y="0"/>
                    <a:pt x="176162" y="0"/>
                  </a:cubicBezTo>
                  <a:lnTo>
                    <a:pt x="2116172" y="0"/>
                  </a:lnTo>
                  <a:cubicBezTo>
                    <a:pt x="2213464" y="0"/>
                    <a:pt x="2292334" y="78870"/>
                    <a:pt x="2292334" y="176162"/>
                  </a:cubicBezTo>
                  <a:lnTo>
                    <a:pt x="2292334" y="880787"/>
                  </a:lnTo>
                  <a:cubicBezTo>
                    <a:pt x="2292334" y="978079"/>
                    <a:pt x="2213464" y="1056949"/>
                    <a:pt x="2116172" y="1056949"/>
                  </a:cubicBezTo>
                  <a:lnTo>
                    <a:pt x="176162" y="1056949"/>
                  </a:lnTo>
                  <a:cubicBezTo>
                    <a:pt x="78870" y="1056949"/>
                    <a:pt x="0" y="978079"/>
                    <a:pt x="0" y="880787"/>
                  </a:cubicBezTo>
                  <a:lnTo>
                    <a:pt x="0" y="176162"/>
                  </a:lnTo>
                  <a:close/>
                </a:path>
              </a:pathLst>
            </a:custGeom>
            <a:solidFill>
              <a:srgbClr val="B1403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036" tIns="143036" rIns="143036" bIns="1430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dirty="0"/>
                <a:t>Oracle 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dirty="0" err="1"/>
                <a:t>디비</a:t>
              </a:r>
              <a:r>
                <a:rPr lang="ko-KR" altLang="en-US" sz="2400" dirty="0"/>
                <a:t> 생성</a:t>
              </a: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xmlns="" id="{7FEAFB19-CF03-4073-9467-9D1981D4AAFC}"/>
                </a:ext>
              </a:extLst>
            </p:cNvPr>
            <p:cNvSpPr/>
            <p:nvPr/>
          </p:nvSpPr>
          <p:spPr>
            <a:xfrm>
              <a:off x="6287027" y="3261363"/>
              <a:ext cx="2292334" cy="1056949"/>
            </a:xfrm>
            <a:custGeom>
              <a:avLst/>
              <a:gdLst>
                <a:gd name="connsiteX0" fmla="*/ 0 w 2292334"/>
                <a:gd name="connsiteY0" fmla="*/ 176162 h 1056949"/>
                <a:gd name="connsiteX1" fmla="*/ 176162 w 2292334"/>
                <a:gd name="connsiteY1" fmla="*/ 0 h 1056949"/>
                <a:gd name="connsiteX2" fmla="*/ 2116172 w 2292334"/>
                <a:gd name="connsiteY2" fmla="*/ 0 h 1056949"/>
                <a:gd name="connsiteX3" fmla="*/ 2292334 w 2292334"/>
                <a:gd name="connsiteY3" fmla="*/ 176162 h 1056949"/>
                <a:gd name="connsiteX4" fmla="*/ 2292334 w 2292334"/>
                <a:gd name="connsiteY4" fmla="*/ 880787 h 1056949"/>
                <a:gd name="connsiteX5" fmla="*/ 2116172 w 2292334"/>
                <a:gd name="connsiteY5" fmla="*/ 1056949 h 1056949"/>
                <a:gd name="connsiteX6" fmla="*/ 176162 w 2292334"/>
                <a:gd name="connsiteY6" fmla="*/ 1056949 h 1056949"/>
                <a:gd name="connsiteX7" fmla="*/ 0 w 2292334"/>
                <a:gd name="connsiteY7" fmla="*/ 880787 h 1056949"/>
                <a:gd name="connsiteX8" fmla="*/ 0 w 2292334"/>
                <a:gd name="connsiteY8" fmla="*/ 176162 h 105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2334" h="1056949">
                  <a:moveTo>
                    <a:pt x="0" y="176162"/>
                  </a:moveTo>
                  <a:cubicBezTo>
                    <a:pt x="0" y="78870"/>
                    <a:pt x="78870" y="0"/>
                    <a:pt x="176162" y="0"/>
                  </a:cubicBezTo>
                  <a:lnTo>
                    <a:pt x="2116172" y="0"/>
                  </a:lnTo>
                  <a:cubicBezTo>
                    <a:pt x="2213464" y="0"/>
                    <a:pt x="2292334" y="78870"/>
                    <a:pt x="2292334" y="176162"/>
                  </a:cubicBezTo>
                  <a:lnTo>
                    <a:pt x="2292334" y="880787"/>
                  </a:lnTo>
                  <a:cubicBezTo>
                    <a:pt x="2292334" y="978079"/>
                    <a:pt x="2213464" y="1056949"/>
                    <a:pt x="2116172" y="1056949"/>
                  </a:cubicBezTo>
                  <a:lnTo>
                    <a:pt x="176162" y="1056949"/>
                  </a:lnTo>
                  <a:cubicBezTo>
                    <a:pt x="78870" y="1056949"/>
                    <a:pt x="0" y="978079"/>
                    <a:pt x="0" y="880787"/>
                  </a:cubicBezTo>
                  <a:lnTo>
                    <a:pt x="0" y="176162"/>
                  </a:lnTo>
                  <a:close/>
                </a:path>
              </a:pathLst>
            </a:custGeom>
            <a:solidFill>
              <a:srgbClr val="B1403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036" tIns="143036" rIns="143036" bIns="143036" numCol="1" spcCol="127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kern="1200" dirty="0" err="1" smtClean="0"/>
                <a:t>Jsp</a:t>
              </a:r>
              <a:r>
                <a:rPr lang="ko-KR" altLang="en-US" sz="2400" kern="1200" dirty="0" smtClean="0"/>
                <a:t>파일로 </a:t>
              </a:r>
              <a:r>
                <a:rPr lang="en-US" altLang="ko-KR" sz="2400" kern="1200" dirty="0" smtClean="0"/>
                <a:t>query </a:t>
              </a:r>
              <a:r>
                <a:rPr lang="ko-KR" altLang="en-US" sz="2400" kern="1200" dirty="0" smtClean="0"/>
                <a:t>처리</a:t>
              </a:r>
              <a:endParaRPr lang="ko-KR" altLang="en-US" sz="2400" kern="1200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xmlns="" id="{E32AEDDB-91CD-4690-85A8-3BE815F470F1}"/>
                </a:ext>
              </a:extLst>
            </p:cNvPr>
            <p:cNvSpPr/>
            <p:nvPr/>
          </p:nvSpPr>
          <p:spPr>
            <a:xfrm>
              <a:off x="8961416" y="3261360"/>
              <a:ext cx="2659373" cy="1075831"/>
            </a:xfrm>
            <a:custGeom>
              <a:avLst/>
              <a:gdLst>
                <a:gd name="connsiteX0" fmla="*/ 0 w 2292334"/>
                <a:gd name="connsiteY0" fmla="*/ 233736 h 1402387"/>
                <a:gd name="connsiteX1" fmla="*/ 233736 w 2292334"/>
                <a:gd name="connsiteY1" fmla="*/ 0 h 1402387"/>
                <a:gd name="connsiteX2" fmla="*/ 2058598 w 2292334"/>
                <a:gd name="connsiteY2" fmla="*/ 0 h 1402387"/>
                <a:gd name="connsiteX3" fmla="*/ 2292334 w 2292334"/>
                <a:gd name="connsiteY3" fmla="*/ 233736 h 1402387"/>
                <a:gd name="connsiteX4" fmla="*/ 2292334 w 2292334"/>
                <a:gd name="connsiteY4" fmla="*/ 1168651 h 1402387"/>
                <a:gd name="connsiteX5" fmla="*/ 2058598 w 2292334"/>
                <a:gd name="connsiteY5" fmla="*/ 1402387 h 1402387"/>
                <a:gd name="connsiteX6" fmla="*/ 233736 w 2292334"/>
                <a:gd name="connsiteY6" fmla="*/ 1402387 h 1402387"/>
                <a:gd name="connsiteX7" fmla="*/ 0 w 2292334"/>
                <a:gd name="connsiteY7" fmla="*/ 1168651 h 1402387"/>
                <a:gd name="connsiteX8" fmla="*/ 0 w 2292334"/>
                <a:gd name="connsiteY8" fmla="*/ 233736 h 140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2334" h="1402387">
                  <a:moveTo>
                    <a:pt x="0" y="233736"/>
                  </a:moveTo>
                  <a:cubicBezTo>
                    <a:pt x="0" y="104647"/>
                    <a:pt x="104647" y="0"/>
                    <a:pt x="233736" y="0"/>
                  </a:cubicBezTo>
                  <a:lnTo>
                    <a:pt x="2058598" y="0"/>
                  </a:lnTo>
                  <a:cubicBezTo>
                    <a:pt x="2187687" y="0"/>
                    <a:pt x="2292334" y="104647"/>
                    <a:pt x="2292334" y="233736"/>
                  </a:cubicBezTo>
                  <a:lnTo>
                    <a:pt x="2292334" y="1168651"/>
                  </a:lnTo>
                  <a:cubicBezTo>
                    <a:pt x="2292334" y="1297740"/>
                    <a:pt x="2187687" y="1402387"/>
                    <a:pt x="2058598" y="1402387"/>
                  </a:cubicBezTo>
                  <a:lnTo>
                    <a:pt x="233736" y="1402387"/>
                  </a:lnTo>
                  <a:cubicBezTo>
                    <a:pt x="104647" y="1402387"/>
                    <a:pt x="0" y="1297740"/>
                    <a:pt x="0" y="1168651"/>
                  </a:cubicBezTo>
                  <a:lnTo>
                    <a:pt x="0" y="233736"/>
                  </a:lnTo>
                  <a:close/>
                </a:path>
              </a:pathLst>
            </a:custGeom>
            <a:solidFill>
              <a:srgbClr val="B1403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899" tIns="159899" rIns="159899" bIns="159899" numCol="1" spcCol="1270" anchor="ctr" anchorCtr="0">
              <a:noAutofit/>
            </a:bodyPr>
            <a:lstStyle/>
            <a:p>
              <a:pPr marL="0" lvl="0" indent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kern="1200" dirty="0"/>
                <a:t>웹사이트에 출력</a:t>
              </a:r>
              <a:endParaRPr lang="en-US" altLang="ko-KR" sz="2400" kern="1200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900CEF7-6B83-4570-A61F-B6060E8541BF}"/>
              </a:ext>
            </a:extLst>
          </p:cNvPr>
          <p:cNvSpPr/>
          <p:nvPr/>
        </p:nvSpPr>
        <p:spPr>
          <a:xfrm>
            <a:off x="571208" y="1144549"/>
            <a:ext cx="2743200" cy="1270283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252F85F-0521-4724-BEC9-0249B6BCE929}"/>
              </a:ext>
            </a:extLst>
          </p:cNvPr>
          <p:cNvSpPr/>
          <p:nvPr/>
        </p:nvSpPr>
        <p:spPr>
          <a:xfrm>
            <a:off x="3489139" y="5174755"/>
            <a:ext cx="2415833" cy="1250667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Create table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1958156-0ACD-44AA-AD29-455CC7263361}"/>
              </a:ext>
            </a:extLst>
          </p:cNvPr>
          <p:cNvSpPr/>
          <p:nvPr/>
        </p:nvSpPr>
        <p:spPr>
          <a:xfrm>
            <a:off x="5836161" y="1305789"/>
            <a:ext cx="2743200" cy="1078264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처리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7A70E3C6-B25D-4CB8-A2CA-C5AB588D1E3E}"/>
              </a:ext>
            </a:extLst>
          </p:cNvPr>
          <p:cNvCxnSpPr>
            <a:cxnSpLocks/>
          </p:cNvCxnSpPr>
          <p:nvPr/>
        </p:nvCxnSpPr>
        <p:spPr>
          <a:xfrm>
            <a:off x="1942808" y="2384053"/>
            <a:ext cx="150152" cy="87730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6EDB1F6-E8C5-409F-AEBE-0E7333E33E8C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697056" y="4309650"/>
            <a:ext cx="178362" cy="86510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8CADFFD4-5C44-4D08-9DA5-F60D709EE74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207761" y="2384053"/>
            <a:ext cx="168399" cy="9001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80A46F7-BB96-4E26-A7F3-7E6F9FD6A490}"/>
              </a:ext>
            </a:extLst>
          </p:cNvPr>
          <p:cNvSpPr/>
          <p:nvPr/>
        </p:nvSpPr>
        <p:spPr>
          <a:xfrm>
            <a:off x="8589696" y="5164948"/>
            <a:ext cx="2743200" cy="1270283"/>
          </a:xfrm>
          <a:prstGeom prst="rect">
            <a:avLst/>
          </a:prstGeom>
          <a:solidFill>
            <a:schemeClr val="bg2">
              <a:lumMod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SQLite</a:t>
            </a:r>
            <a:r>
              <a:rPr lang="ko-KR" altLang="en-US" dirty="0"/>
              <a:t>에 저장한 결과를</a:t>
            </a:r>
            <a:endParaRPr lang="en-US" altLang="ko-KR" dirty="0"/>
          </a:p>
          <a:p>
            <a:pPr algn="ctr"/>
            <a:r>
              <a:rPr lang="ko-KR" altLang="en-US" dirty="0"/>
              <a:t>읽어와서 출력한다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E6120BA0-11A4-47C7-8B8C-9B14EDFCD8D4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9961296" y="4318312"/>
            <a:ext cx="396362" cy="8466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8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7725" y="752475"/>
            <a:ext cx="692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3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83832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400">
                <a:solidFill>
                  <a:srgbClr val="B1403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ko-KR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세부 기능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65559" y="4010025"/>
            <a:ext cx="379696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5942" y="4143375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프로젝트의 주요 기능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8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259</Words>
  <Application>Microsoft Office PowerPoint</Application>
  <PresentationFormat>사용자 지정</PresentationFormat>
  <Paragraphs>87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Arial</vt:lpstr>
      <vt:lpstr>맑은 고딕</vt:lpstr>
      <vt:lpstr>나눔고딕 ExtraBold</vt:lpstr>
      <vt:lpstr>08서울남산체 EB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User</cp:lastModifiedBy>
  <cp:revision>46</cp:revision>
  <dcterms:created xsi:type="dcterms:W3CDTF">2018-05-25T09:24:56Z</dcterms:created>
  <dcterms:modified xsi:type="dcterms:W3CDTF">2019-12-18T08:40:27Z</dcterms:modified>
</cp:coreProperties>
</file>