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2" r:id="rId17"/>
    <p:sldId id="273" r:id="rId18"/>
    <p:sldId id="274" r:id="rId19"/>
    <p:sldId id="26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4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9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286604"/>
            <a:ext cx="11302537" cy="6000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90327" y="6446838"/>
            <a:ext cx="3912949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527" y="6446838"/>
            <a:ext cx="6188364" cy="365125"/>
          </a:xfrm>
        </p:spPr>
        <p:txBody>
          <a:bodyPr/>
          <a:lstStyle>
            <a:lvl1pPr>
              <a:defRPr sz="1000" b="1"/>
            </a:lvl1pPr>
          </a:lstStyle>
          <a:p>
            <a:r>
              <a:rPr lang="ko-KR" altLang="en-US"/>
              <a:t>컴퓨터공학 입문과 파이썬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3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5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2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5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5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2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6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527" y="286604"/>
            <a:ext cx="11284065" cy="702304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527" y="1254143"/>
            <a:ext cx="11284065" cy="50140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9527" y="6446838"/>
            <a:ext cx="7426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>
            <a:cxnSpLocks/>
          </p:cNvCxnSpPr>
          <p:nvPr/>
        </p:nvCxnSpPr>
        <p:spPr>
          <a:xfrm>
            <a:off x="540818" y="1121525"/>
            <a:ext cx="1118148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5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000" b="1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kern="1200" spc="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조각그림 퍼즐">
            <a:extLst>
              <a:ext uri="{FF2B5EF4-FFF2-40B4-BE49-F238E27FC236}">
                <a16:creationId xmlns:a16="http://schemas.microsoft.com/office/drawing/2014/main" id="{C2A0DB98-BBC1-139B-06EF-96D317A25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64" b="13509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80E96F-1544-EF89-5EDA-3B903708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979295"/>
          </a:xfrm>
        </p:spPr>
        <p:txBody>
          <a:bodyPr>
            <a:normAutofit/>
          </a:bodyPr>
          <a:lstStyle/>
          <a:p>
            <a:r>
              <a:rPr lang="ko-KR" altLang="en-US" sz="4200" b="0" dirty="0">
                <a:solidFill>
                  <a:schemeClr val="tx1"/>
                </a:solidFill>
              </a:rPr>
              <a:t>컴퓨터공학입문과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C5BD30-E9D0-EBE7-E9C1-1F76B9A7F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/>
              <a:t>2023810045  </a:t>
            </a:r>
            <a:r>
              <a:rPr lang="ko-KR" altLang="en-US" b="1" dirty="0"/>
              <a:t>윤혜영</a:t>
            </a:r>
          </a:p>
        </p:txBody>
      </p:sp>
      <p:cxnSp>
        <p:nvCxnSpPr>
          <p:cNvPr id="31" name="!!Straight Connector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648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8949-A723-556A-8BE4-F4BA4A05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스프라이트</a:t>
            </a:r>
            <a:r>
              <a:rPr lang="ko-KR" altLang="en-US" dirty="0"/>
              <a:t> 객체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1EB42-0728-064E-2B6E-289AC7D0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8465" y="1235481"/>
            <a:ext cx="4366727" cy="50140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 (12~19</a:t>
            </a:r>
            <a:r>
              <a:rPr lang="ko-KR" altLang="en-US" sz="1500" dirty="0"/>
              <a:t>행</a:t>
            </a:r>
            <a:r>
              <a:rPr lang="en-US" altLang="ko-KR" sz="1500" dirty="0"/>
              <a:t>) 6</a:t>
            </a:r>
            <a:r>
              <a:rPr lang="ko-KR" altLang="en-US" sz="1500" dirty="0"/>
              <a:t>종류의 </a:t>
            </a:r>
            <a:r>
              <a:rPr lang="ko-KR" altLang="en-US" sz="1500" dirty="0" err="1"/>
              <a:t>스프라이트</a:t>
            </a:r>
            <a:r>
              <a:rPr lang="ko-KR" altLang="en-US" sz="1500" dirty="0"/>
              <a:t> 객체를 생성</a:t>
            </a:r>
            <a:r>
              <a:rPr lang="en-US" altLang="ko-KR" sz="1500" dirty="0"/>
              <a:t>. </a:t>
            </a:r>
            <a:r>
              <a:rPr lang="ko-KR" altLang="en-US" sz="1500" dirty="0" err="1"/>
              <a:t>스프라이트</a:t>
            </a:r>
            <a:r>
              <a:rPr lang="ko-KR" altLang="en-US" sz="1500" dirty="0"/>
              <a:t> 중심의 </a:t>
            </a:r>
            <a:r>
              <a:rPr lang="en-US" altLang="ko-KR" sz="1500" dirty="0"/>
              <a:t>x </a:t>
            </a:r>
            <a:r>
              <a:rPr lang="ko-KR" altLang="en-US" sz="1500" dirty="0"/>
              <a:t>좌표</a:t>
            </a:r>
            <a:r>
              <a:rPr lang="en-US" altLang="ko-KR" sz="1500" dirty="0"/>
              <a:t>, y </a:t>
            </a:r>
            <a:r>
              <a:rPr lang="ko-KR" altLang="en-US" sz="1500" dirty="0"/>
              <a:t>좌표</a:t>
            </a:r>
            <a:r>
              <a:rPr lang="en-US" altLang="ko-KR" sz="1500" dirty="0"/>
              <a:t>, </a:t>
            </a:r>
            <a:r>
              <a:rPr lang="ko-KR" altLang="en-US" sz="1500" dirty="0"/>
              <a:t>가로 크기</a:t>
            </a:r>
            <a:r>
              <a:rPr lang="en-US" altLang="ko-KR" sz="1500" dirty="0"/>
              <a:t>(width), </a:t>
            </a:r>
            <a:r>
              <a:rPr lang="ko-KR" altLang="en-US" sz="1500" dirty="0"/>
              <a:t>세로 크기</a:t>
            </a:r>
            <a:r>
              <a:rPr lang="en-US" altLang="ko-KR" sz="1500" dirty="0"/>
              <a:t>(height), </a:t>
            </a:r>
            <a:r>
              <a:rPr lang="ko-KR" altLang="en-US" sz="1500" dirty="0"/>
              <a:t>이미지</a:t>
            </a:r>
            <a:r>
              <a:rPr lang="en-US" altLang="ko-KR" sz="1500" dirty="0"/>
              <a:t>(image)</a:t>
            </a:r>
            <a:r>
              <a:rPr lang="ko-KR" altLang="en-US" sz="1500" dirty="0"/>
              <a:t>등이 설정</a:t>
            </a:r>
            <a:r>
              <a:rPr lang="en-US" altLang="ko-KR" sz="1500" dirty="0"/>
              <a:t>.  wizard</a:t>
            </a:r>
            <a:r>
              <a:rPr lang="ko-KR" altLang="en-US" sz="1500" dirty="0"/>
              <a:t>와 </a:t>
            </a:r>
            <a:r>
              <a:rPr lang="en-US" altLang="ko-KR" sz="1500" dirty="0" err="1"/>
              <a:t>pacman</a:t>
            </a:r>
            <a:r>
              <a:rPr lang="ko-KR" altLang="en-US" sz="1500" dirty="0"/>
              <a:t>은 </a:t>
            </a:r>
            <a:r>
              <a:rPr lang="en-US" altLang="ko-KR" sz="1500" dirty="0"/>
              <a:t>Character </a:t>
            </a:r>
            <a:r>
              <a:rPr lang="ko-KR" altLang="en-US" sz="1500" dirty="0"/>
              <a:t>클래스의 인스턴스이고</a:t>
            </a:r>
            <a:r>
              <a:rPr lang="en-US" altLang="ko-KR" sz="1500" dirty="0"/>
              <a:t>, goblin, cherry, bar, ball</a:t>
            </a:r>
            <a:r>
              <a:rPr lang="ko-KR" altLang="en-US" sz="1500" dirty="0"/>
              <a:t>은 </a:t>
            </a:r>
            <a:r>
              <a:rPr lang="en-US" altLang="ko-KR" sz="1500" dirty="0"/>
              <a:t>Sprite </a:t>
            </a:r>
            <a:r>
              <a:rPr lang="ko-KR" altLang="en-US" sz="1500" dirty="0"/>
              <a:t>클래스의 인스턴스</a:t>
            </a:r>
            <a:r>
              <a:rPr lang="en-US" altLang="ko-KR" sz="1500" dirty="0"/>
              <a:t>. </a:t>
            </a:r>
            <a:r>
              <a:rPr lang="ko-KR" altLang="en-US" sz="1500" dirty="0"/>
              <a:t>이들은 게임에서 캐릭터를 나타내는 </a:t>
            </a:r>
            <a:r>
              <a:rPr lang="ko-KR" altLang="en-US" sz="1500" dirty="0" err="1"/>
              <a:t>스프라이트임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spc="-100" dirty="0"/>
              <a:t> (22</a:t>
            </a:r>
            <a:r>
              <a:rPr lang="ko-KR" altLang="en-US" sz="1500" spc="-100" dirty="0"/>
              <a:t>행</a:t>
            </a:r>
            <a:r>
              <a:rPr lang="en-US" altLang="ko-KR" sz="1500" spc="-100" dirty="0"/>
              <a:t>) sprites </a:t>
            </a:r>
            <a:r>
              <a:rPr lang="ko-KR" altLang="en-US" sz="1500" spc="-100" dirty="0"/>
              <a:t>리스트는 </a:t>
            </a:r>
            <a:r>
              <a:rPr lang="en-US" altLang="ko-KR" sz="1500" spc="-100" dirty="0"/>
              <a:t>6</a:t>
            </a:r>
            <a:r>
              <a:rPr lang="ko-KR" altLang="en-US" sz="1500" spc="-100" dirty="0"/>
              <a:t>개의 모든 이미지 </a:t>
            </a:r>
            <a:r>
              <a:rPr lang="ko-KR" altLang="en-US" sz="1500" spc="-100" dirty="0" err="1"/>
              <a:t>스프라이트를</a:t>
            </a:r>
            <a:r>
              <a:rPr lang="ko-KR" altLang="en-US" sz="1500" spc="-100" dirty="0"/>
              <a:t> 담고 있는 리스트</a:t>
            </a:r>
            <a:endParaRPr lang="en-US" altLang="ko-KR" sz="1500" spc="-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A3EAD-68AD-7093-F1BA-A3546889FA8C}"/>
              </a:ext>
            </a:extLst>
          </p:cNvPr>
          <p:cNvSpPr txBox="1"/>
          <p:nvPr/>
        </p:nvSpPr>
        <p:spPr>
          <a:xfrm>
            <a:off x="10266701" y="386593"/>
            <a:ext cx="145424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  <a:latin typeface="Consolas" panose="020B0609020204030204" pitchFamily="49" charset="0"/>
              </a:rPr>
              <a:t> main.py </a:t>
            </a:r>
            <a:endParaRPr lang="ko-KR" alt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C56E6E1-A29E-3E2B-757E-9067C9560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20" y="1417615"/>
            <a:ext cx="6991036" cy="27065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899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8949-A723-556A-8BE4-F4BA4A05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이벤트와 </a:t>
            </a:r>
            <a:r>
              <a:rPr lang="ko-KR" altLang="en-US" dirty="0" err="1"/>
              <a:t>콜백</a:t>
            </a:r>
            <a:r>
              <a:rPr lang="ko-KR" altLang="en-US" dirty="0"/>
              <a:t> 함수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1EB42-0728-064E-2B6E-289AC7D0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469" y="1235481"/>
            <a:ext cx="5523724" cy="494138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 (25~29</a:t>
            </a:r>
            <a:r>
              <a:rPr lang="ko-KR" altLang="en-US" sz="1500" dirty="0"/>
              <a:t>행</a:t>
            </a:r>
            <a:r>
              <a:rPr lang="en-US" altLang="ko-KR" sz="1500" dirty="0"/>
              <a:t>) </a:t>
            </a:r>
            <a:r>
              <a:rPr lang="en-US" altLang="ko-KR" sz="1500" dirty="0" err="1"/>
              <a:t>move_goblin</a:t>
            </a:r>
            <a:r>
              <a:rPr lang="en-US" altLang="ko-KR" sz="1500" dirty="0"/>
              <a:t> </a:t>
            </a:r>
            <a:r>
              <a:rPr lang="ko-KR" altLang="en-US" sz="1500" dirty="0"/>
              <a:t>메서드는 </a:t>
            </a:r>
            <a:r>
              <a:rPr lang="ko-KR" altLang="en-US" sz="1500" dirty="0" err="1"/>
              <a:t>고블린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스프라이트를</a:t>
            </a:r>
            <a:r>
              <a:rPr lang="ko-KR" altLang="en-US" sz="1500" dirty="0"/>
              <a:t> 이동시키는 역할</a:t>
            </a:r>
            <a:r>
              <a:rPr lang="en-US" altLang="ko-KR" sz="1500" dirty="0"/>
              <a:t>. </a:t>
            </a:r>
            <a:r>
              <a:rPr lang="ko-KR" altLang="en-US" sz="1500" dirty="0" err="1"/>
              <a:t>고블린의</a:t>
            </a:r>
            <a:r>
              <a:rPr lang="ko-KR" altLang="en-US" sz="1500" dirty="0"/>
              <a:t> </a:t>
            </a:r>
            <a:r>
              <a:rPr lang="en-US" altLang="ko-KR" sz="1500" dirty="0"/>
              <a:t>x</a:t>
            </a:r>
            <a:r>
              <a:rPr lang="ko-KR" altLang="en-US" sz="1500" dirty="0"/>
              <a:t>좌표를 </a:t>
            </a:r>
            <a:r>
              <a:rPr lang="en-US" altLang="ko-KR" sz="1500" dirty="0"/>
              <a:t>64</a:t>
            </a:r>
            <a:r>
              <a:rPr lang="ko-KR" altLang="en-US" sz="1500" dirty="0"/>
              <a:t>만큼 왼쪽방향으로 이동시키고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고블린이</a:t>
            </a:r>
            <a:r>
              <a:rPr lang="ko-KR" altLang="en-US" sz="1500" dirty="0"/>
              <a:t> 화면 왼쪽 끝으로 이동한 경우</a:t>
            </a:r>
            <a:r>
              <a:rPr lang="en-US" altLang="ko-KR" sz="1500" dirty="0"/>
              <a:t>, </a:t>
            </a:r>
            <a:r>
              <a:rPr lang="ko-KR" altLang="en-US" sz="1500" dirty="0"/>
              <a:t>다시 화면 오른쪽 끝으로 이동시킴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spc="-100" dirty="0"/>
              <a:t> (32~36</a:t>
            </a:r>
            <a:r>
              <a:rPr lang="ko-KR" altLang="en-US" sz="1500" spc="-100" dirty="0"/>
              <a:t>행</a:t>
            </a:r>
            <a:r>
              <a:rPr lang="en-US" altLang="ko-KR" sz="1500" spc="-100" dirty="0"/>
              <a:t>) </a:t>
            </a:r>
            <a:r>
              <a:rPr lang="en-US" altLang="ko-KR" sz="1500" spc="-100" dirty="0" err="1"/>
              <a:t>move_pacman</a:t>
            </a:r>
            <a:r>
              <a:rPr lang="en-US" altLang="ko-KR" sz="1500" spc="-100" dirty="0"/>
              <a:t> </a:t>
            </a:r>
            <a:r>
              <a:rPr lang="ko-KR" altLang="en-US" sz="1500" spc="-100" dirty="0"/>
              <a:t>메서드는 </a:t>
            </a:r>
            <a:r>
              <a:rPr lang="ko-KR" altLang="en-US" sz="1500" spc="-100" dirty="0" err="1"/>
              <a:t>팩맨</a:t>
            </a:r>
            <a:r>
              <a:rPr lang="ko-KR" altLang="en-US" sz="1500" spc="-100" dirty="0"/>
              <a:t> </a:t>
            </a:r>
            <a:r>
              <a:rPr lang="ko-KR" altLang="en-US" sz="1500" spc="-100" dirty="0" err="1"/>
              <a:t>스프라이트를</a:t>
            </a:r>
            <a:r>
              <a:rPr lang="ko-KR" altLang="en-US" sz="1500" spc="-100" dirty="0"/>
              <a:t> 이동시키는 역할</a:t>
            </a:r>
            <a:r>
              <a:rPr lang="en-US" altLang="ko-KR" sz="1500" spc="-100" dirty="0"/>
              <a:t>.  </a:t>
            </a:r>
            <a:r>
              <a:rPr lang="ko-KR" altLang="en-US" sz="1500" spc="-100" dirty="0" err="1"/>
              <a:t>팩맨의</a:t>
            </a:r>
            <a:r>
              <a:rPr lang="ko-KR" altLang="en-US" sz="1500" spc="-100" dirty="0"/>
              <a:t> </a:t>
            </a:r>
            <a:r>
              <a:rPr lang="en-US" altLang="ko-KR" sz="1500" spc="-100" dirty="0"/>
              <a:t>x</a:t>
            </a:r>
            <a:r>
              <a:rPr lang="ko-KR" altLang="en-US" sz="1500" spc="-100" dirty="0"/>
              <a:t>좌표를  오른쪽방향으로 </a:t>
            </a:r>
            <a:r>
              <a:rPr lang="en-US" altLang="ko-KR" sz="1500" spc="-100" dirty="0"/>
              <a:t>30</a:t>
            </a:r>
            <a:r>
              <a:rPr lang="ko-KR" altLang="en-US" sz="1500" spc="-100" dirty="0"/>
              <a:t>만큼 이동시키고</a:t>
            </a:r>
            <a:r>
              <a:rPr lang="en-US" altLang="ko-KR" sz="1500" spc="-100" dirty="0"/>
              <a:t>, </a:t>
            </a:r>
            <a:r>
              <a:rPr lang="ko-KR" altLang="en-US" sz="1500" spc="-100" dirty="0" err="1"/>
              <a:t>팩맨이</a:t>
            </a:r>
            <a:r>
              <a:rPr lang="ko-KR" altLang="en-US" sz="1500" spc="-100" dirty="0"/>
              <a:t> 화면 오른쪽 끝으로 이동한 경우</a:t>
            </a:r>
            <a:r>
              <a:rPr lang="en-US" altLang="ko-KR" sz="1500" spc="-100" dirty="0"/>
              <a:t>,  </a:t>
            </a:r>
            <a:r>
              <a:rPr lang="ko-KR" altLang="en-US" sz="1500" spc="-100" dirty="0"/>
              <a:t>다시 화면 왼쪽 끝으로 이동시킴</a:t>
            </a:r>
            <a:endParaRPr lang="en-US" altLang="ko-KR" sz="1500" spc="-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spc="-100" dirty="0"/>
              <a:t>(39</a:t>
            </a:r>
            <a:r>
              <a:rPr lang="ko-KR" altLang="en-US" sz="1500" spc="-100" dirty="0"/>
              <a:t>행</a:t>
            </a:r>
            <a:r>
              <a:rPr lang="en-US" altLang="ko-KR" sz="1500" spc="-100" dirty="0"/>
              <a:t>) </a:t>
            </a:r>
            <a:r>
              <a:rPr lang="en-US" altLang="ko-KR" sz="1500" spc="-100" dirty="0" err="1"/>
              <a:t>jump_pacman</a:t>
            </a:r>
            <a:r>
              <a:rPr lang="en-US" altLang="ko-KR" sz="1500" spc="-100" dirty="0"/>
              <a:t> </a:t>
            </a:r>
            <a:r>
              <a:rPr lang="ko-KR" altLang="en-US" sz="1500" spc="-100" dirty="0"/>
              <a:t>메서드는 </a:t>
            </a:r>
            <a:r>
              <a:rPr lang="ko-KR" altLang="en-US" sz="1500" spc="-100" dirty="0" err="1"/>
              <a:t>팩맨을</a:t>
            </a:r>
            <a:r>
              <a:rPr lang="ko-KR" altLang="en-US" sz="1500" spc="-100" dirty="0"/>
              <a:t> </a:t>
            </a:r>
            <a:r>
              <a:rPr lang="ko-KR" altLang="en-US" sz="1500" spc="-100" dirty="0" err="1"/>
              <a:t>점프시키는</a:t>
            </a:r>
            <a:r>
              <a:rPr lang="ko-KR" altLang="en-US" sz="1500" spc="-100" dirty="0"/>
              <a:t> 역할</a:t>
            </a:r>
            <a:r>
              <a:rPr lang="en-US" altLang="ko-KR" sz="1500" spc="-100" dirty="0"/>
              <a:t>. </a:t>
            </a:r>
            <a:r>
              <a:rPr lang="ko-KR" altLang="en-US" sz="1500" spc="-100" dirty="0"/>
              <a:t>거리</a:t>
            </a:r>
            <a:r>
              <a:rPr lang="en-US" altLang="ko-KR" sz="1500" spc="-100" dirty="0"/>
              <a:t>(distance)</a:t>
            </a:r>
            <a:r>
              <a:rPr lang="ko-KR" altLang="en-US" sz="1500" spc="-100" dirty="0"/>
              <a:t>를 인자로 받고 기본값은 </a:t>
            </a:r>
            <a:r>
              <a:rPr lang="en-US" altLang="ko-KR" sz="1500" spc="-100" dirty="0"/>
              <a:t>300</a:t>
            </a:r>
            <a:r>
              <a:rPr lang="ko-KR" altLang="en-US" sz="1500" spc="-100" dirty="0"/>
              <a:t>으로 설정</a:t>
            </a:r>
            <a:endParaRPr lang="en-US" altLang="ko-KR" sz="1500" spc="-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spc="-100" dirty="0"/>
              <a:t>(40~42</a:t>
            </a:r>
            <a:r>
              <a:rPr lang="ko-KR" altLang="en-US" sz="1500" spc="-100" dirty="0"/>
              <a:t>행</a:t>
            </a:r>
            <a:r>
              <a:rPr lang="en-US" altLang="ko-KR" sz="1500" spc="-100" dirty="0"/>
              <a:t>)  </a:t>
            </a:r>
            <a:r>
              <a:rPr lang="ko-KR" altLang="en-US" sz="1500" spc="-100" dirty="0" err="1"/>
              <a:t>팩맨이</a:t>
            </a:r>
            <a:r>
              <a:rPr lang="ko-KR" altLang="en-US" sz="1500" spc="-100" dirty="0"/>
              <a:t> 점프 중이 아닌 경우</a:t>
            </a:r>
            <a:r>
              <a:rPr lang="en-US" altLang="ko-KR" sz="1500" spc="-100" dirty="0"/>
              <a:t>, </a:t>
            </a:r>
            <a:r>
              <a:rPr lang="ko-KR" altLang="en-US" sz="1500" spc="-100" dirty="0"/>
              <a:t>주어진 거리만큼 </a:t>
            </a:r>
            <a:r>
              <a:rPr lang="ko-KR" altLang="en-US" sz="1500" spc="-100" dirty="0" err="1"/>
              <a:t>팩맨을</a:t>
            </a:r>
            <a:r>
              <a:rPr lang="ko-KR" altLang="en-US" sz="1500" spc="-100" dirty="0"/>
              <a:t> 위로 이동시키고 </a:t>
            </a:r>
            <a:r>
              <a:rPr lang="en-US" altLang="ko-KR" sz="1500" spc="-100" dirty="0" err="1"/>
              <a:t>pacman.jump</a:t>
            </a:r>
            <a:r>
              <a:rPr lang="en-US" altLang="ko-KR" sz="1500" spc="-100" dirty="0"/>
              <a:t> </a:t>
            </a:r>
            <a:r>
              <a:rPr lang="ko-KR" altLang="en-US" sz="1500" spc="-100" dirty="0"/>
              <a:t>값을 </a:t>
            </a:r>
            <a:r>
              <a:rPr lang="en-US" altLang="ko-KR" sz="1500" spc="-100" dirty="0"/>
              <a:t>True</a:t>
            </a:r>
            <a:r>
              <a:rPr lang="ko-KR" altLang="en-US" sz="1500" spc="-100" dirty="0"/>
              <a:t>로 설정</a:t>
            </a:r>
            <a:endParaRPr lang="en-US" altLang="ko-KR" sz="1500" spc="-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spc="-100" dirty="0"/>
              <a:t>(44~46</a:t>
            </a:r>
            <a:r>
              <a:rPr lang="ko-KR" altLang="en-US" sz="1500" spc="-100" dirty="0"/>
              <a:t>행</a:t>
            </a:r>
            <a:r>
              <a:rPr lang="en-US" altLang="ko-KR" sz="1500" spc="-100" dirty="0"/>
              <a:t>) </a:t>
            </a:r>
            <a:r>
              <a:rPr lang="en-US" altLang="ko-KR" sz="1500" spc="-100" dirty="0" err="1"/>
              <a:t>reset_jump</a:t>
            </a:r>
            <a:r>
              <a:rPr lang="en-US" altLang="ko-KR" sz="1500" spc="-100" dirty="0"/>
              <a:t> </a:t>
            </a:r>
            <a:r>
              <a:rPr lang="ko-KR" altLang="en-US" sz="1500" spc="-100" dirty="0"/>
              <a:t>메서드는 </a:t>
            </a:r>
            <a:r>
              <a:rPr lang="ko-KR" altLang="en-US" sz="1500" spc="-100" dirty="0" err="1"/>
              <a:t>팩맨의</a:t>
            </a:r>
            <a:r>
              <a:rPr lang="ko-KR" altLang="en-US" sz="1500" spc="-100" dirty="0"/>
              <a:t> 점프를 </a:t>
            </a:r>
            <a:r>
              <a:rPr lang="ko-KR" altLang="en-US" sz="1500" spc="-100" dirty="0" err="1"/>
              <a:t>리셋하는</a:t>
            </a:r>
            <a:r>
              <a:rPr lang="ko-KR" altLang="en-US" sz="1500" spc="-100" dirty="0"/>
              <a:t> 역할</a:t>
            </a:r>
            <a:r>
              <a:rPr lang="en-US" altLang="ko-KR" sz="1500" spc="-100" dirty="0"/>
              <a:t>. </a:t>
            </a:r>
            <a:r>
              <a:rPr lang="ko-KR" altLang="en-US" sz="1500" spc="-100" dirty="0" err="1"/>
              <a:t>팩맨을</a:t>
            </a:r>
            <a:r>
              <a:rPr lang="ko-KR" altLang="en-US" sz="1500" spc="-100" dirty="0"/>
              <a:t> 주어진 거리만큼 아래로 이동시키고</a:t>
            </a:r>
            <a:r>
              <a:rPr lang="en-US" altLang="ko-KR" sz="1500" spc="-100" dirty="0"/>
              <a:t>, </a:t>
            </a:r>
            <a:r>
              <a:rPr lang="en-US" altLang="ko-KR" sz="1500" spc="-100" dirty="0" err="1"/>
              <a:t>pacman.jump</a:t>
            </a:r>
            <a:r>
              <a:rPr lang="en-US" altLang="ko-KR" sz="1500" spc="-100" dirty="0"/>
              <a:t> </a:t>
            </a:r>
            <a:r>
              <a:rPr lang="ko-KR" altLang="en-US" sz="1500" spc="-100" dirty="0"/>
              <a:t>값을 </a:t>
            </a:r>
            <a:r>
              <a:rPr lang="en-US" altLang="ko-KR" sz="1500" spc="-100" dirty="0"/>
              <a:t>False</a:t>
            </a:r>
            <a:r>
              <a:rPr lang="ko-KR" altLang="en-US" sz="1500" spc="-100" dirty="0"/>
              <a:t>로 설정</a:t>
            </a:r>
            <a:endParaRPr lang="en-US" altLang="ko-KR" sz="1500" spc="-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spc="-100" dirty="0"/>
              <a:t>(48</a:t>
            </a:r>
            <a:r>
              <a:rPr lang="ko-KR" altLang="en-US" sz="1500" spc="-100" dirty="0"/>
              <a:t>행</a:t>
            </a:r>
            <a:r>
              <a:rPr lang="en-US" altLang="ko-KR" sz="1500" spc="-100" dirty="0"/>
              <a:t>) 0.5</a:t>
            </a:r>
            <a:r>
              <a:rPr lang="ko-KR" altLang="en-US" sz="1500" spc="-100" dirty="0"/>
              <a:t>초 후에 </a:t>
            </a:r>
            <a:r>
              <a:rPr lang="en-US" altLang="ko-KR" sz="1500" spc="-100" dirty="0" err="1"/>
              <a:t>reset_jump</a:t>
            </a:r>
            <a:r>
              <a:rPr lang="en-US" altLang="ko-KR" sz="1500" spc="-100" dirty="0"/>
              <a:t> </a:t>
            </a:r>
            <a:r>
              <a:rPr lang="ko-KR" altLang="en-US" sz="1500" spc="-100" dirty="0"/>
              <a:t>메서드를 호출하여 점프를 </a:t>
            </a:r>
            <a:r>
              <a:rPr lang="ko-KR" altLang="en-US" sz="1500" spc="-100" dirty="0" err="1"/>
              <a:t>리셋함</a:t>
            </a:r>
            <a:endParaRPr lang="en-US" altLang="ko-KR" sz="1500" spc="-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A3EAD-68AD-7093-F1BA-A3546889FA8C}"/>
              </a:ext>
            </a:extLst>
          </p:cNvPr>
          <p:cNvSpPr txBox="1"/>
          <p:nvPr/>
        </p:nvSpPr>
        <p:spPr>
          <a:xfrm>
            <a:off x="10266701" y="386593"/>
            <a:ext cx="145424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  <a:latin typeface="Consolas" panose="020B0609020204030204" pitchFamily="49" charset="0"/>
              </a:rPr>
              <a:t> main.py </a:t>
            </a:r>
            <a:endParaRPr lang="ko-KR" alt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5D3B8AE-3E2B-2F73-EB65-D5E2D9FB5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9" y="1235481"/>
            <a:ext cx="5718589" cy="4941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391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8949-A723-556A-8BE4-F4BA4A05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이벤트와 </a:t>
            </a:r>
            <a:r>
              <a:rPr lang="ko-KR" altLang="en-US" dirty="0" err="1"/>
              <a:t>콜백</a:t>
            </a:r>
            <a:r>
              <a:rPr lang="ko-KR" altLang="en-US" dirty="0"/>
              <a:t> 함수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1EB42-0728-064E-2B6E-289AC7D0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991" y="1343265"/>
            <a:ext cx="5296878" cy="48335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 (51~55</a:t>
            </a:r>
            <a:r>
              <a:rPr lang="ko-KR" altLang="en-US" sz="1500" dirty="0"/>
              <a:t>행</a:t>
            </a:r>
            <a:r>
              <a:rPr lang="en-US" altLang="ko-KR" sz="1500" dirty="0"/>
              <a:t>) </a:t>
            </a:r>
            <a:r>
              <a:rPr lang="en-US" altLang="ko-KR" sz="1500" dirty="0" err="1"/>
              <a:t>move_ball</a:t>
            </a:r>
            <a:r>
              <a:rPr lang="en-US" altLang="ko-KR" sz="1500" dirty="0"/>
              <a:t> </a:t>
            </a:r>
            <a:r>
              <a:rPr lang="ko-KR" altLang="en-US" sz="1500" dirty="0"/>
              <a:t>메서드는 공 </a:t>
            </a:r>
            <a:r>
              <a:rPr lang="ko-KR" altLang="en-US" sz="1500" dirty="0" err="1"/>
              <a:t>스프라이트를</a:t>
            </a:r>
            <a:r>
              <a:rPr lang="ko-KR" altLang="en-US" sz="1500" dirty="0"/>
              <a:t> 이동시키는 역할</a:t>
            </a:r>
            <a:r>
              <a:rPr lang="en-US" altLang="ko-KR" sz="1500" dirty="0"/>
              <a:t>. </a:t>
            </a:r>
            <a:r>
              <a:rPr lang="ko-KR" altLang="en-US" sz="1500" dirty="0"/>
              <a:t>공의 </a:t>
            </a:r>
            <a:r>
              <a:rPr lang="en-US" altLang="ko-KR" sz="1500" dirty="0"/>
              <a:t>y</a:t>
            </a:r>
            <a:r>
              <a:rPr lang="ko-KR" altLang="en-US" sz="1500" dirty="0"/>
              <a:t>좌표를 </a:t>
            </a:r>
            <a:r>
              <a:rPr lang="en-US" altLang="ko-KR" sz="1500" dirty="0"/>
              <a:t>24</a:t>
            </a:r>
            <a:r>
              <a:rPr lang="ko-KR" altLang="en-US" sz="1500" dirty="0"/>
              <a:t>만큼 아래방향으로 이동시키고</a:t>
            </a:r>
            <a:r>
              <a:rPr lang="en-US" altLang="ko-KR" sz="1500" dirty="0"/>
              <a:t>, </a:t>
            </a:r>
            <a:r>
              <a:rPr lang="ko-KR" altLang="en-US" sz="1500" dirty="0"/>
              <a:t>공이 화면 아래로 사라지면 다시 화면의 아래쪽 위치로 이동시킴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(58</a:t>
            </a:r>
            <a:r>
              <a:rPr lang="ko-KR" altLang="en-US" sz="1500" dirty="0"/>
              <a:t>행</a:t>
            </a:r>
            <a:r>
              <a:rPr lang="en-US" altLang="ko-KR" sz="1500" dirty="0"/>
              <a:t>) </a:t>
            </a:r>
            <a:r>
              <a:rPr lang="ko-KR" altLang="en-US" sz="1500" dirty="0" err="1"/>
              <a:t>터틀</a:t>
            </a:r>
            <a:r>
              <a:rPr lang="ko-KR" altLang="en-US" sz="1500" dirty="0"/>
              <a:t> 그래픽 창에서 사용자 입력을 </a:t>
            </a:r>
            <a:r>
              <a:rPr lang="ko-KR" altLang="en-US" sz="1500" dirty="0" err="1"/>
              <a:t>받을수</a:t>
            </a:r>
            <a:r>
              <a:rPr lang="ko-KR" altLang="en-US" sz="1500" dirty="0"/>
              <a:t> 있도록 설정하는 메서드</a:t>
            </a:r>
            <a:r>
              <a:rPr lang="en-US" altLang="ko-KR" sz="1500" dirty="0"/>
              <a:t>. </a:t>
            </a:r>
            <a:r>
              <a:rPr lang="ko-KR" altLang="en-US" sz="1500" dirty="0"/>
              <a:t>사용자가 키를 </a:t>
            </a:r>
            <a:r>
              <a:rPr lang="ko-KR" altLang="en-US" sz="1500" dirty="0" err="1"/>
              <a:t>누를때</a:t>
            </a:r>
            <a:r>
              <a:rPr lang="ko-KR" altLang="en-US" sz="1500" dirty="0"/>
              <a:t> 발생하는 이벤트를 처리하기 위해 </a:t>
            </a:r>
            <a:r>
              <a:rPr lang="en-US" altLang="ko-KR" sz="1500" dirty="0" err="1"/>
              <a:t>wn.listen</a:t>
            </a:r>
            <a:r>
              <a:rPr lang="en-US" altLang="ko-KR" sz="1500" dirty="0"/>
              <a:t>() </a:t>
            </a:r>
            <a:r>
              <a:rPr lang="ko-KR" altLang="en-US" sz="1500" dirty="0"/>
              <a:t>메서드를 호출해야 함</a:t>
            </a:r>
            <a:r>
              <a:rPr lang="en-US" altLang="ko-KR" sz="1500" dirty="0"/>
              <a:t>. </a:t>
            </a:r>
            <a:r>
              <a:rPr lang="ko-KR" altLang="en-US" sz="1500" dirty="0"/>
              <a:t>이후에 </a:t>
            </a:r>
            <a:r>
              <a:rPr lang="en-US" altLang="ko-KR" sz="1500" dirty="0" err="1"/>
              <a:t>wn.onkeypress</a:t>
            </a:r>
            <a:r>
              <a:rPr lang="en-US" altLang="ko-KR" sz="1500" dirty="0"/>
              <a:t>() </a:t>
            </a:r>
            <a:r>
              <a:rPr lang="ko-KR" altLang="en-US" sz="1500" dirty="0"/>
              <a:t>등의 메서드를 사용하여 특정 키 입력에 대한 이벤트 </a:t>
            </a:r>
            <a:r>
              <a:rPr lang="ko-KR" altLang="en-US" sz="1500" dirty="0" err="1"/>
              <a:t>핸들러를</a:t>
            </a:r>
            <a:r>
              <a:rPr lang="ko-KR" altLang="en-US" sz="1500" dirty="0"/>
              <a:t> 등록할 수 있음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(59~62</a:t>
            </a:r>
            <a:r>
              <a:rPr lang="ko-KR" altLang="en-US" sz="1500" dirty="0"/>
              <a:t>행</a:t>
            </a:r>
            <a:r>
              <a:rPr lang="en-US" altLang="ko-KR" sz="1500" dirty="0"/>
              <a:t>) </a:t>
            </a:r>
            <a:r>
              <a:rPr lang="ko-KR" altLang="en-US" sz="1500" dirty="0"/>
              <a:t>왼쪽 화살표 키를 누르면 </a:t>
            </a:r>
            <a:r>
              <a:rPr lang="en-US" altLang="ko-KR" sz="1500" dirty="0" err="1"/>
              <a:t>move_goblin</a:t>
            </a:r>
            <a:r>
              <a:rPr lang="en-US" altLang="ko-KR" sz="1500" dirty="0"/>
              <a:t>() </a:t>
            </a:r>
            <a:r>
              <a:rPr lang="ko-KR" altLang="en-US" sz="1500" dirty="0"/>
              <a:t>메서드를 호출하고</a:t>
            </a:r>
            <a:r>
              <a:rPr lang="en-US" altLang="ko-KR" sz="1500" dirty="0"/>
              <a:t>, </a:t>
            </a:r>
            <a:r>
              <a:rPr lang="ko-KR" altLang="en-US" sz="1500" dirty="0"/>
              <a:t>오른쪽 화살표 키를 누르면 </a:t>
            </a:r>
            <a:r>
              <a:rPr lang="en-US" altLang="ko-KR" sz="1500" dirty="0" err="1"/>
              <a:t>move_pacman</a:t>
            </a:r>
            <a:r>
              <a:rPr lang="en-US" altLang="ko-KR" sz="1500" dirty="0"/>
              <a:t>() </a:t>
            </a:r>
            <a:r>
              <a:rPr lang="ko-KR" altLang="en-US" sz="1500" dirty="0"/>
              <a:t>메서드를 호출하고</a:t>
            </a:r>
            <a:r>
              <a:rPr lang="en-US" altLang="ko-KR" sz="1500" dirty="0"/>
              <a:t>, </a:t>
            </a:r>
            <a:r>
              <a:rPr lang="ko-KR" altLang="en-US" sz="1500" dirty="0"/>
              <a:t>스페이스 키를 누르면 </a:t>
            </a:r>
            <a:r>
              <a:rPr lang="en-US" altLang="ko-KR" sz="1500" dirty="0" err="1"/>
              <a:t>jump_pacman</a:t>
            </a:r>
            <a:r>
              <a:rPr lang="en-US" altLang="ko-KR" sz="1500" dirty="0"/>
              <a:t>() </a:t>
            </a:r>
            <a:r>
              <a:rPr lang="ko-KR" altLang="en-US" sz="1500" dirty="0"/>
              <a:t>메서드를 호출하고</a:t>
            </a:r>
            <a:r>
              <a:rPr lang="en-US" altLang="ko-KR" sz="1500" dirty="0"/>
              <a:t>, </a:t>
            </a:r>
            <a:r>
              <a:rPr lang="ko-KR" altLang="en-US" sz="1500" dirty="0"/>
              <a:t>아래쪽 화살표 키를 누르면 </a:t>
            </a:r>
            <a:r>
              <a:rPr lang="en-US" altLang="ko-KR" sz="1500" dirty="0" err="1"/>
              <a:t>move_ball</a:t>
            </a:r>
            <a:r>
              <a:rPr lang="en-US" altLang="ko-KR" sz="1500" dirty="0"/>
              <a:t>() </a:t>
            </a:r>
            <a:r>
              <a:rPr lang="ko-KR" altLang="en-US" sz="1500" dirty="0"/>
              <a:t>메서드를 호출함</a:t>
            </a:r>
            <a:endParaRPr lang="en-US" altLang="ko-KR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A3EAD-68AD-7093-F1BA-A3546889FA8C}"/>
              </a:ext>
            </a:extLst>
          </p:cNvPr>
          <p:cNvSpPr txBox="1"/>
          <p:nvPr/>
        </p:nvSpPr>
        <p:spPr>
          <a:xfrm>
            <a:off x="10266701" y="386593"/>
            <a:ext cx="145424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  <a:latin typeface="Consolas" panose="020B0609020204030204" pitchFamily="49" charset="0"/>
              </a:rPr>
              <a:t> main.py </a:t>
            </a:r>
            <a:endParaRPr lang="ko-KR" alt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8843049-74E6-DFC7-C308-F769F0B14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2" y="1343266"/>
            <a:ext cx="6010029" cy="2864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308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8949-A723-556A-8BE4-F4BA4A05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실행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1EB42-0728-064E-2B6E-289AC7D0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297" y="1343265"/>
            <a:ext cx="4057572" cy="48335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 (64</a:t>
            </a:r>
            <a:r>
              <a:rPr lang="ko-KR" altLang="en-US" sz="1500" dirty="0"/>
              <a:t>행</a:t>
            </a:r>
            <a:r>
              <a:rPr lang="en-US" altLang="ko-KR" sz="1500" dirty="0"/>
              <a:t>) </a:t>
            </a:r>
            <a:r>
              <a:rPr lang="ko-KR" altLang="en-US" sz="1500" dirty="0"/>
              <a:t>무한루프 시작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(67~68</a:t>
            </a:r>
            <a:r>
              <a:rPr lang="ko-KR" altLang="en-US" sz="1500" dirty="0"/>
              <a:t>행</a:t>
            </a:r>
            <a:r>
              <a:rPr lang="en-US" altLang="ko-KR" sz="1500" dirty="0"/>
              <a:t>) </a:t>
            </a:r>
            <a:r>
              <a:rPr lang="ko-KR" altLang="en-US" sz="1500" dirty="0"/>
              <a:t>모든 </a:t>
            </a:r>
            <a:r>
              <a:rPr lang="ko-KR" altLang="en-US" sz="1500" dirty="0" err="1"/>
              <a:t>스프라이트의</a:t>
            </a:r>
            <a:r>
              <a:rPr lang="ko-KR" altLang="en-US" sz="1500" dirty="0"/>
              <a:t> 위치를 이동시키고 </a:t>
            </a:r>
            <a:r>
              <a:rPr lang="ko-KR" altLang="en-US" sz="1500" dirty="0" err="1"/>
              <a:t>그려줌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(71~72</a:t>
            </a:r>
            <a:r>
              <a:rPr lang="ko-KR" altLang="en-US" sz="1500" dirty="0"/>
              <a:t>행</a:t>
            </a:r>
            <a:r>
              <a:rPr lang="en-US" altLang="ko-KR" sz="1500" dirty="0"/>
              <a:t>) </a:t>
            </a:r>
            <a:r>
              <a:rPr lang="ko-KR" altLang="en-US" sz="1500" dirty="0" err="1"/>
              <a:t>고블린과</a:t>
            </a:r>
            <a:r>
              <a:rPr lang="ko-KR" altLang="en-US" sz="1500" dirty="0"/>
              <a:t> 마법사 </a:t>
            </a:r>
            <a:r>
              <a:rPr lang="ko-KR" altLang="en-US" sz="1500" dirty="0" err="1"/>
              <a:t>스프라이트가</a:t>
            </a:r>
            <a:r>
              <a:rPr lang="ko-KR" altLang="en-US" sz="1500" dirty="0"/>
              <a:t> 충돌한 경우 마법사 이미지를 </a:t>
            </a:r>
            <a:r>
              <a:rPr lang="en-US" altLang="ko-KR" sz="1500" dirty="0"/>
              <a:t>x.gif</a:t>
            </a:r>
            <a:r>
              <a:rPr lang="ko-KR" altLang="en-US" sz="1500" dirty="0"/>
              <a:t>로 변경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(74~75</a:t>
            </a:r>
            <a:r>
              <a:rPr lang="ko-KR" altLang="en-US" sz="1500" dirty="0"/>
              <a:t>행</a:t>
            </a:r>
            <a:r>
              <a:rPr lang="en-US" altLang="ko-KR" sz="1500" dirty="0"/>
              <a:t>) </a:t>
            </a:r>
            <a:r>
              <a:rPr lang="ko-KR" altLang="en-US" sz="1500" dirty="0" err="1"/>
              <a:t>팩맨과</a:t>
            </a:r>
            <a:r>
              <a:rPr lang="ko-KR" altLang="en-US" sz="1500" dirty="0"/>
              <a:t> 체리 </a:t>
            </a:r>
            <a:r>
              <a:rPr lang="ko-KR" altLang="en-US" sz="1500" dirty="0" err="1"/>
              <a:t>스프라이트가</a:t>
            </a:r>
            <a:r>
              <a:rPr lang="ko-KR" altLang="en-US" sz="1500" dirty="0"/>
              <a:t> 충돌한 경우 체리 이미지를 </a:t>
            </a:r>
            <a:r>
              <a:rPr lang="en-US" altLang="ko-KR" sz="1500" dirty="0"/>
              <a:t>x.gif</a:t>
            </a:r>
            <a:r>
              <a:rPr lang="ko-KR" altLang="en-US" sz="1500" dirty="0"/>
              <a:t>로 변경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(77~78</a:t>
            </a:r>
            <a:r>
              <a:rPr lang="ko-KR" altLang="en-US" sz="1500" dirty="0"/>
              <a:t>행</a:t>
            </a:r>
            <a:r>
              <a:rPr lang="en-US" altLang="ko-KR" sz="1500" dirty="0"/>
              <a:t>) </a:t>
            </a:r>
            <a:r>
              <a:rPr lang="ko-KR" altLang="en-US" sz="1500" dirty="0"/>
              <a:t>공과 바 </a:t>
            </a:r>
            <a:r>
              <a:rPr lang="ko-KR" altLang="en-US" sz="1500" dirty="0" err="1"/>
              <a:t>스프라이트가</a:t>
            </a:r>
            <a:r>
              <a:rPr lang="ko-KR" altLang="en-US" sz="1500" dirty="0"/>
              <a:t> 충돌한 경우 공 이미지를 </a:t>
            </a:r>
            <a:r>
              <a:rPr lang="en-US" altLang="ko-KR" sz="1500" dirty="0"/>
              <a:t>x.gif</a:t>
            </a:r>
            <a:r>
              <a:rPr lang="ko-KR" altLang="en-US" sz="1500" dirty="0"/>
              <a:t>로 변경</a:t>
            </a:r>
            <a:endParaRPr lang="en-US" altLang="ko-KR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A3EAD-68AD-7093-F1BA-A3546889FA8C}"/>
              </a:ext>
            </a:extLst>
          </p:cNvPr>
          <p:cNvSpPr txBox="1"/>
          <p:nvPr/>
        </p:nvSpPr>
        <p:spPr>
          <a:xfrm>
            <a:off x="10266701" y="386593"/>
            <a:ext cx="145424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  <a:latin typeface="Consolas" panose="020B0609020204030204" pitchFamily="49" charset="0"/>
              </a:rPr>
              <a:t> main.py </a:t>
            </a:r>
            <a:endParaRPr lang="ko-KR" alt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21A1FA7-317D-83E2-DECC-BE672561C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23"/>
          <a:stretch/>
        </p:blipFill>
        <p:spPr>
          <a:xfrm>
            <a:off x="539088" y="1439063"/>
            <a:ext cx="7197517" cy="29152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965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8949-A723-556A-8BE4-F4BA4A05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실행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1EB42-0728-064E-2B6E-289AC7D0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297" y="1343265"/>
            <a:ext cx="4057572" cy="48335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 (81~82</a:t>
            </a:r>
            <a:r>
              <a:rPr lang="ko-KR" altLang="en-US" sz="1500" dirty="0"/>
              <a:t>행</a:t>
            </a:r>
            <a:r>
              <a:rPr lang="en-US" altLang="ko-KR" sz="1500" dirty="0"/>
              <a:t>) </a:t>
            </a:r>
            <a:r>
              <a:rPr lang="ko-KR" altLang="en-US" sz="1500" dirty="0"/>
              <a:t>체리 이미지가 </a:t>
            </a:r>
            <a:r>
              <a:rPr lang="en-US" altLang="ko-KR" sz="1500" dirty="0"/>
              <a:t>x.gif</a:t>
            </a:r>
            <a:r>
              <a:rPr lang="ko-KR" altLang="en-US" sz="1500" dirty="0"/>
              <a:t>인 경우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팩맨과</a:t>
            </a:r>
            <a:r>
              <a:rPr lang="ko-KR" altLang="en-US" sz="1500" dirty="0"/>
              <a:t> 체리가 충돌하지 않은 경우에만 체리 이미지를 복원시킴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(84~85</a:t>
            </a:r>
            <a:r>
              <a:rPr lang="ko-KR" altLang="en-US" sz="1500" dirty="0"/>
              <a:t>행</a:t>
            </a:r>
            <a:r>
              <a:rPr lang="en-US" altLang="ko-KR" sz="1500" dirty="0"/>
              <a:t>) </a:t>
            </a:r>
            <a:r>
              <a:rPr lang="ko-KR" altLang="en-US" sz="1500" dirty="0"/>
              <a:t>마법사 이미지가 </a:t>
            </a:r>
            <a:r>
              <a:rPr lang="en-US" altLang="ko-KR" sz="1500" dirty="0"/>
              <a:t>x.gif</a:t>
            </a:r>
            <a:r>
              <a:rPr lang="ko-KR" altLang="en-US" sz="1500" dirty="0"/>
              <a:t>인 경우</a:t>
            </a:r>
            <a:r>
              <a:rPr lang="en-US" altLang="ko-KR" sz="1500" dirty="0"/>
              <a:t>, </a:t>
            </a:r>
            <a:r>
              <a:rPr lang="ko-KR" altLang="en-US" sz="1500" dirty="0"/>
              <a:t>마법사와 </a:t>
            </a:r>
            <a:r>
              <a:rPr lang="ko-KR" altLang="en-US" sz="1500" dirty="0" err="1"/>
              <a:t>고블린이</a:t>
            </a:r>
            <a:r>
              <a:rPr lang="ko-KR" altLang="en-US" sz="1500" dirty="0"/>
              <a:t> 충돌하지 않은 경우에만 마법사 이미지를 복원시킴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(87~88</a:t>
            </a:r>
            <a:r>
              <a:rPr lang="ko-KR" altLang="en-US" sz="1500" dirty="0"/>
              <a:t>행</a:t>
            </a:r>
            <a:r>
              <a:rPr lang="en-US" altLang="ko-KR" sz="1500" dirty="0"/>
              <a:t>) </a:t>
            </a:r>
            <a:r>
              <a:rPr lang="ko-KR" altLang="en-US" sz="1500" dirty="0"/>
              <a:t>공 이미지가 </a:t>
            </a:r>
            <a:r>
              <a:rPr lang="en-US" altLang="ko-KR" sz="1500" dirty="0"/>
              <a:t>x.gif</a:t>
            </a:r>
            <a:r>
              <a:rPr lang="ko-KR" altLang="en-US" sz="1500" dirty="0"/>
              <a:t>인 경우</a:t>
            </a:r>
            <a:r>
              <a:rPr lang="en-US" altLang="ko-KR" sz="1500" dirty="0"/>
              <a:t>, </a:t>
            </a:r>
            <a:r>
              <a:rPr lang="ko-KR" altLang="en-US" sz="1500" dirty="0"/>
              <a:t>바와 공이 충돌하지 않은 경우에만 공 이미지를 복원시킴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(90</a:t>
            </a:r>
            <a:r>
              <a:rPr lang="ko-KR" altLang="en-US" sz="1500" dirty="0"/>
              <a:t>행</a:t>
            </a:r>
            <a:r>
              <a:rPr lang="en-US" altLang="ko-KR" sz="1500" dirty="0"/>
              <a:t>) </a:t>
            </a:r>
            <a:r>
              <a:rPr lang="ko-KR" altLang="en-US" sz="1500" dirty="0"/>
              <a:t>화면을 업데이트하여 </a:t>
            </a:r>
            <a:r>
              <a:rPr lang="ko-KR" altLang="en-US" sz="1500" dirty="0" err="1"/>
              <a:t>스프라이트의</a:t>
            </a:r>
            <a:r>
              <a:rPr lang="ko-KR" altLang="en-US" sz="1500" dirty="0"/>
              <a:t> 위치 변경 사항을 반영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(91</a:t>
            </a:r>
            <a:r>
              <a:rPr lang="ko-KR" altLang="en-US" sz="1500" dirty="0"/>
              <a:t>행</a:t>
            </a:r>
            <a:r>
              <a:rPr lang="en-US" altLang="ko-KR" sz="1500" dirty="0"/>
              <a:t>) </a:t>
            </a:r>
            <a:r>
              <a:rPr lang="ko-KR" altLang="en-US" sz="1500" dirty="0"/>
              <a:t>화면에서 </a:t>
            </a:r>
            <a:r>
              <a:rPr lang="ko-KR" altLang="en-US" sz="1500" dirty="0" err="1"/>
              <a:t>스프라이트</a:t>
            </a:r>
            <a:r>
              <a:rPr lang="ko-KR" altLang="en-US" sz="1500" dirty="0"/>
              <a:t> 이동 흔적 삭제</a:t>
            </a:r>
            <a:endParaRPr lang="en-US" altLang="ko-KR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A3EAD-68AD-7093-F1BA-A3546889FA8C}"/>
              </a:ext>
            </a:extLst>
          </p:cNvPr>
          <p:cNvSpPr txBox="1"/>
          <p:nvPr/>
        </p:nvSpPr>
        <p:spPr>
          <a:xfrm>
            <a:off x="10266701" y="386593"/>
            <a:ext cx="145424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  <a:latin typeface="Consolas" panose="020B0609020204030204" pitchFamily="49" charset="0"/>
              </a:rPr>
              <a:t> main.py </a:t>
            </a:r>
            <a:endParaRPr lang="ko-KR" alt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7D52182-0149-D7B9-238C-8A3D3CA52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17"/>
          <a:stretch/>
        </p:blipFill>
        <p:spPr>
          <a:xfrm>
            <a:off x="505889" y="1500011"/>
            <a:ext cx="7314408" cy="2434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59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E9DB9-B739-5A56-E3FF-1EF1A46F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코드 </a:t>
            </a:r>
            <a:r>
              <a:rPr lang="en-US" altLang="ko-KR" dirty="0"/>
              <a:t>– collision_detection.py (1)</a:t>
            </a:r>
            <a:endParaRPr lang="ko-KR" altLang="en-US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6EA462F-B59B-F253-C400-4F3DDB1E0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99" y="1209727"/>
            <a:ext cx="5730737" cy="5082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1129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E9DB9-B739-5A56-E3FF-1EF1A46F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코드 </a:t>
            </a:r>
            <a:r>
              <a:rPr lang="en-US" altLang="ko-KR" dirty="0"/>
              <a:t>– collision_detection.py (2)</a:t>
            </a:r>
            <a:endParaRPr lang="ko-KR" altLang="en-US" dirty="0"/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D1A9241-5009-D8EE-EE3C-B2F1745DB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9" y="1192310"/>
            <a:ext cx="7635902" cy="52811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2144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E9DB9-B739-5A56-E3FF-1EF1A46F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코드 </a:t>
            </a:r>
            <a:r>
              <a:rPr lang="en-US" altLang="ko-KR" dirty="0"/>
              <a:t>– main.py (1)</a:t>
            </a:r>
            <a:endParaRPr lang="ko-KR" altLang="en-US" dirty="0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844DD03-3750-A07C-1596-0A59C46A3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" y="1322440"/>
            <a:ext cx="5540220" cy="4038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FDD3FEF-8699-D164-9D61-3B95CFBB2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586648"/>
            <a:ext cx="5319221" cy="5768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0918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E9DB9-B739-5A56-E3FF-1EF1A46F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코드 </a:t>
            </a:r>
            <a:r>
              <a:rPr lang="en-US" altLang="ko-KR" dirty="0"/>
              <a:t>– main.py (2)</a:t>
            </a:r>
            <a:endParaRPr lang="ko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D4DD5BC-F064-6326-D1C3-16D32CA1D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8" y="1180604"/>
            <a:ext cx="6061165" cy="55538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215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7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4F6F9D-B3AC-54CF-09A7-7C11AD7E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4800" spc="-50"/>
              <a:t>감사합니다</a:t>
            </a:r>
            <a:r>
              <a:rPr lang="en-US" altLang="ko-KR" sz="4800" spc="-50"/>
              <a:t>!</a:t>
            </a:r>
          </a:p>
        </p:txBody>
      </p:sp>
      <p:cxnSp>
        <p:nvCxnSpPr>
          <p:cNvPr id="64" name="Straight Connector 59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>
            <a:extLst>
              <a:ext uri="{FF2B5EF4-FFF2-40B4-BE49-F238E27FC236}">
                <a16:creationId xmlns:a16="http://schemas.microsoft.com/office/drawing/2014/main" id="{56CFA118-AB91-7C3E-756C-33621780C5DC}"/>
              </a:ext>
            </a:extLst>
          </p:cNvPr>
          <p:cNvSpPr txBox="1">
            <a:spLocks/>
          </p:cNvSpPr>
          <p:nvPr/>
        </p:nvSpPr>
        <p:spPr>
          <a:xfrm>
            <a:off x="642257" y="2407436"/>
            <a:ext cx="3690257" cy="3461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b="0" kern="1200" spc="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 spc="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 spc="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 spc="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 spc="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/>
              <a:t>2023810045  </a:t>
            </a:r>
            <a:r>
              <a:rPr lang="ko-KR" altLang="en-US" b="1"/>
              <a:t>윤혜영</a:t>
            </a:r>
          </a:p>
        </p:txBody>
      </p:sp>
      <p:pic>
        <p:nvPicPr>
          <p:cNvPr id="4" name="Content Placeholder 3" descr="조각그림 퍼즐">
            <a:extLst>
              <a:ext uri="{FF2B5EF4-FFF2-40B4-BE49-F238E27FC236}">
                <a16:creationId xmlns:a16="http://schemas.microsoft.com/office/drawing/2014/main" id="{35737BD9-C60F-779A-0BEA-1D428DDE3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80" r="4983" b="2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147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9FFD3-8A96-6558-8E5E-C833911F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 Solution</a:t>
            </a:r>
            <a:endParaRPr lang="ko-KR" altLang="en-US" dirty="0"/>
          </a:p>
        </p:txBody>
      </p:sp>
      <p:pic>
        <p:nvPicPr>
          <p:cNvPr id="9" name="내용 개체 틀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D11B520-8249-66DB-CB54-32561B581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79" y="1347997"/>
            <a:ext cx="5853228" cy="1900295"/>
          </a:xfr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5A9820-78D3-830D-6D07-0A0125A2FEA3}"/>
              </a:ext>
            </a:extLst>
          </p:cNvPr>
          <p:cNvSpPr/>
          <p:nvPr/>
        </p:nvSpPr>
        <p:spPr>
          <a:xfrm>
            <a:off x="1480454" y="3025825"/>
            <a:ext cx="1733005" cy="187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7D6098D-DF0B-37CF-455A-4E30E1CAC2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"/>
          <a:stretch/>
        </p:blipFill>
        <p:spPr>
          <a:xfrm>
            <a:off x="5024846" y="3422623"/>
            <a:ext cx="6616421" cy="248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BB6935-047B-242C-A80C-9FFD6F2B5B6B}"/>
              </a:ext>
            </a:extLst>
          </p:cNvPr>
          <p:cNvSpPr/>
          <p:nvPr/>
        </p:nvSpPr>
        <p:spPr>
          <a:xfrm>
            <a:off x="5589504" y="4663516"/>
            <a:ext cx="5801307" cy="1120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8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9FFD3-8A96-6558-8E5E-C833911F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 Solution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A35C1B-7738-0877-DBCC-D914C67D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>
                <a:solidFill>
                  <a:srgbClr val="002060"/>
                </a:solidFill>
              </a:rPr>
              <a:t>스프라이트</a:t>
            </a:r>
            <a:r>
              <a:rPr lang="ko-KR" altLang="en-US" b="1" dirty="0">
                <a:solidFill>
                  <a:srgbClr val="002060"/>
                </a:solidFill>
              </a:rPr>
              <a:t> 움직임 수정 규칙</a:t>
            </a:r>
            <a:endParaRPr lang="en-US" altLang="ko-KR" b="1" dirty="0">
              <a:solidFill>
                <a:srgbClr val="002060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dirty="0" err="1">
                <a:latin typeface="+mn-ea"/>
              </a:rPr>
              <a:t>고블린</a:t>
            </a:r>
            <a:r>
              <a:rPr lang="en-US" altLang="ko-KR" dirty="0">
                <a:latin typeface="+mn-ea"/>
              </a:rPr>
              <a:t>(goblin)</a:t>
            </a:r>
            <a:r>
              <a:rPr lang="ko-KR" altLang="en-US" dirty="0">
                <a:latin typeface="+mn-ea"/>
              </a:rPr>
              <a:t>은 왼쪽으로 </a:t>
            </a:r>
            <a:r>
              <a:rPr lang="en-US" altLang="ko-KR" dirty="0">
                <a:latin typeface="+mn-ea"/>
              </a:rPr>
              <a:t>64</a:t>
            </a:r>
            <a:r>
              <a:rPr lang="ko-KR" altLang="en-US" dirty="0" err="1">
                <a:latin typeface="+mn-ea"/>
              </a:rPr>
              <a:t>픽셀씩</a:t>
            </a:r>
            <a:r>
              <a:rPr lang="ko-KR" altLang="en-US" dirty="0">
                <a:latin typeface="+mn-ea"/>
              </a:rPr>
              <a:t> 이동하고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화면 왼쪽 끝에 도달하면 오른쪽 끝으로 되돌아 감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 err="1">
                <a:latin typeface="+mn-ea"/>
              </a:rPr>
              <a:t>팩맨</a:t>
            </a:r>
            <a:r>
              <a:rPr lang="en-US" altLang="ko-KR" dirty="0">
                <a:latin typeface="+mn-ea"/>
              </a:rPr>
              <a:t>(paceman)</a:t>
            </a:r>
            <a:r>
              <a:rPr lang="ko-KR" altLang="en-US" dirty="0">
                <a:latin typeface="+mn-ea"/>
              </a:rPr>
              <a:t>은 오른쪽으로 </a:t>
            </a:r>
            <a:r>
              <a:rPr lang="en-US" altLang="ko-KR" dirty="0">
                <a:latin typeface="+mn-ea"/>
              </a:rPr>
              <a:t>30</a:t>
            </a:r>
            <a:r>
              <a:rPr lang="ko-KR" altLang="en-US" dirty="0" err="1">
                <a:latin typeface="+mn-ea"/>
              </a:rPr>
              <a:t>픽셀씩</a:t>
            </a:r>
            <a:r>
              <a:rPr lang="ko-KR" altLang="en-US" dirty="0">
                <a:latin typeface="+mn-ea"/>
              </a:rPr>
              <a:t> 이동하고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화면 오른쪽 끝에 도달하면 왼쪽 끝으로 되돌아 감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 err="1">
                <a:latin typeface="+mn-ea"/>
              </a:rPr>
              <a:t>팩맨은</a:t>
            </a:r>
            <a:r>
              <a:rPr lang="ko-KR" altLang="en-US" dirty="0">
                <a:latin typeface="+mn-ea"/>
              </a:rPr>
              <a:t> 스페이스 키를 누르면 점프하여 위쪽으로 </a:t>
            </a:r>
            <a:r>
              <a:rPr lang="en-US" altLang="ko-KR" dirty="0">
                <a:latin typeface="+mn-ea"/>
              </a:rPr>
              <a:t>300</a:t>
            </a:r>
            <a:r>
              <a:rPr lang="ko-KR" altLang="en-US" dirty="0">
                <a:latin typeface="+mn-ea"/>
              </a:rPr>
              <a:t>픽셀만큼 이동했다가</a:t>
            </a:r>
            <a:r>
              <a:rPr lang="en-US" altLang="ko-KR" dirty="0">
                <a:latin typeface="+mn-ea"/>
              </a:rPr>
              <a:t>, 0.5</a:t>
            </a:r>
            <a:r>
              <a:rPr lang="ko-KR" altLang="en-US" dirty="0">
                <a:latin typeface="+mn-ea"/>
              </a:rPr>
              <a:t>초 후에 원래 위치로 돌아옴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>
                <a:latin typeface="+mn-ea"/>
              </a:rPr>
              <a:t>공</a:t>
            </a:r>
            <a:r>
              <a:rPr lang="en-US" altLang="ko-KR" dirty="0">
                <a:latin typeface="+mn-ea"/>
              </a:rPr>
              <a:t>(ball)</a:t>
            </a:r>
            <a:r>
              <a:rPr lang="ko-KR" altLang="en-US" dirty="0">
                <a:latin typeface="+mn-ea"/>
              </a:rPr>
              <a:t>은 아래쪽으로 </a:t>
            </a:r>
            <a:r>
              <a:rPr lang="en-US" altLang="ko-KR" dirty="0">
                <a:latin typeface="+mn-ea"/>
              </a:rPr>
              <a:t>24</a:t>
            </a:r>
            <a:r>
              <a:rPr lang="ko-KR" altLang="en-US" dirty="0" err="1">
                <a:latin typeface="+mn-ea"/>
              </a:rPr>
              <a:t>픽셀씩</a:t>
            </a:r>
            <a:r>
              <a:rPr lang="ko-KR" altLang="en-US" dirty="0">
                <a:latin typeface="+mn-ea"/>
              </a:rPr>
              <a:t> 이동하고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화면 아래 끝에 도달하면 위쪽 끝으로 되돌아감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>
                <a:latin typeface="+mn-ea"/>
              </a:rPr>
              <a:t>충돌 감지를 수행하여 </a:t>
            </a:r>
            <a:r>
              <a:rPr lang="ko-KR" altLang="en-US" dirty="0" err="1">
                <a:latin typeface="+mn-ea"/>
              </a:rPr>
              <a:t>스프라이트</a:t>
            </a:r>
            <a:r>
              <a:rPr lang="ko-KR" altLang="en-US" dirty="0">
                <a:latin typeface="+mn-ea"/>
              </a:rPr>
              <a:t> 간의 충돌을 확인하고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충돌이 발생한 경우 해당 </a:t>
            </a:r>
            <a:r>
              <a:rPr lang="ko-KR" altLang="en-US" dirty="0" err="1">
                <a:latin typeface="+mn-ea"/>
              </a:rPr>
              <a:t>스프라이트의</a:t>
            </a:r>
            <a:r>
              <a:rPr lang="ko-KR" altLang="en-US" dirty="0">
                <a:latin typeface="+mn-ea"/>
              </a:rPr>
              <a:t> 이미지를 </a:t>
            </a:r>
            <a:r>
              <a:rPr lang="en-US" altLang="ko-KR" dirty="0">
                <a:latin typeface="+mn-ea"/>
              </a:rPr>
              <a:t>x.gif</a:t>
            </a:r>
            <a:r>
              <a:rPr lang="ko-KR" altLang="en-US" dirty="0">
                <a:latin typeface="+mn-ea"/>
              </a:rPr>
              <a:t>로 변경함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>
                <a:latin typeface="+mn-ea"/>
              </a:rPr>
              <a:t>이미지가 변경된 상태에서 충돌이 해결되면 원래 이미지로 복원함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>
                <a:latin typeface="+mn-ea"/>
              </a:rPr>
              <a:t>이러한 과정을 반복하면서 게임의 진행과 충돌 상태를 업데이트하여 화면에 표시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20000"/>
              </a:lnSpc>
            </a:pPr>
            <a:endParaRPr lang="en-US" altLang="ko-KR" dirty="0">
              <a:latin typeface="+mn-ea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9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B9A36-A74A-0BB6-2C3B-48616E2E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실행결과 </a:t>
            </a:r>
          </a:p>
        </p:txBody>
      </p:sp>
      <p:pic>
        <p:nvPicPr>
          <p:cNvPr id="4" name="파이썬과제">
            <a:hlinkClick r:id="" action="ppaction://media"/>
            <a:extLst>
              <a:ext uri="{FF2B5EF4-FFF2-40B4-BE49-F238E27FC236}">
                <a16:creationId xmlns:a16="http://schemas.microsoft.com/office/drawing/2014/main" id="{5290AF2F-957C-19A2-935F-3ABAE4797E7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30338" y="1254125"/>
            <a:ext cx="9391522" cy="5009023"/>
          </a:xfrm>
        </p:spPr>
      </p:pic>
    </p:spTree>
    <p:extLst>
      <p:ext uri="{BB962C8B-B14F-4D97-AF65-F5344CB8AC3E}">
        <p14:creationId xmlns:p14="http://schemas.microsoft.com/office/powerpoint/2010/main" val="413770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87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8949-A723-556A-8BE4-F4BA4A05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1EB42-0728-064E-2B6E-289AC7D0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8465" y="1254143"/>
            <a:ext cx="4366727" cy="50140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 (1~2</a:t>
            </a:r>
            <a:r>
              <a:rPr lang="ko-KR" altLang="en-US" sz="1500" dirty="0"/>
              <a:t>행</a:t>
            </a:r>
            <a:r>
              <a:rPr lang="en-US" altLang="ko-KR" sz="1500" dirty="0"/>
              <a:t>) </a:t>
            </a:r>
            <a:r>
              <a:rPr lang="ko-KR" altLang="en-US" sz="1500" dirty="0" err="1"/>
              <a:t>터틀</a:t>
            </a:r>
            <a:r>
              <a:rPr lang="ko-KR" altLang="en-US" sz="1500" dirty="0"/>
              <a:t> 그래픽과 수학함수를 사용하기 위해 </a:t>
            </a:r>
            <a:r>
              <a:rPr lang="en-US" altLang="ko-KR" sz="1500" dirty="0"/>
              <a:t>turtle </a:t>
            </a:r>
            <a:r>
              <a:rPr lang="ko-KR" altLang="en-US" sz="1500" dirty="0"/>
              <a:t>모듈과 </a:t>
            </a:r>
            <a:r>
              <a:rPr lang="en-US" altLang="ko-KR" sz="1500" dirty="0"/>
              <a:t>math </a:t>
            </a:r>
            <a:r>
              <a:rPr lang="ko-KR" altLang="en-US" sz="1500" dirty="0"/>
              <a:t>모듈을 </a:t>
            </a:r>
            <a:r>
              <a:rPr lang="en-US" altLang="ko-KR" sz="1500" dirty="0"/>
              <a:t>import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 (4~6</a:t>
            </a:r>
            <a:r>
              <a:rPr lang="ko-KR" altLang="en-US" sz="1500" dirty="0"/>
              <a:t>행</a:t>
            </a:r>
            <a:r>
              <a:rPr lang="en-US" altLang="ko-KR" sz="1500" dirty="0"/>
              <a:t>) </a:t>
            </a:r>
            <a:r>
              <a:rPr lang="ko-KR" altLang="en-US" sz="1500" dirty="0"/>
              <a:t>캔버스</a:t>
            </a:r>
            <a:r>
              <a:rPr lang="en-US" altLang="ko-KR" sz="1500" dirty="0"/>
              <a:t>(</a:t>
            </a:r>
            <a:r>
              <a:rPr lang="en-US" altLang="ko-KR" sz="1500" dirty="0" err="1"/>
              <a:t>wn</a:t>
            </a:r>
            <a:r>
              <a:rPr lang="en-US" altLang="ko-KR" sz="1500" dirty="0"/>
              <a:t>) </a:t>
            </a:r>
            <a:r>
              <a:rPr lang="ko-KR" altLang="en-US" sz="1500" dirty="0"/>
              <a:t>변수에 </a:t>
            </a:r>
            <a:r>
              <a:rPr lang="ko-KR" altLang="en-US" sz="1500" dirty="0" err="1"/>
              <a:t>터틀</a:t>
            </a:r>
            <a:r>
              <a:rPr lang="ko-KR" altLang="en-US" sz="1500" dirty="0"/>
              <a:t> 그래픽 화면을 생성하여 할당하고 화면의 배경색과 제목을 설정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(7</a:t>
            </a:r>
            <a:r>
              <a:rPr lang="ko-KR" altLang="en-US" sz="1500" dirty="0"/>
              <a:t>행</a:t>
            </a:r>
            <a:r>
              <a:rPr lang="en-US" altLang="ko-KR" sz="1500" dirty="0"/>
              <a:t>) </a:t>
            </a:r>
            <a:r>
              <a:rPr lang="ko-KR" altLang="en-US" sz="1500" dirty="0"/>
              <a:t>화면의 업데이트를 지연시키지 않고 즉시 업데이트 하도록 설정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(9~11</a:t>
            </a:r>
            <a:r>
              <a:rPr lang="ko-KR" altLang="en-US" sz="1500" dirty="0"/>
              <a:t>행</a:t>
            </a:r>
            <a:r>
              <a:rPr lang="en-US" altLang="ko-KR" sz="1500" dirty="0"/>
              <a:t>) pen </a:t>
            </a:r>
            <a:r>
              <a:rPr lang="ko-KR" altLang="en-US" sz="1500" dirty="0"/>
              <a:t>변수에 </a:t>
            </a:r>
            <a:r>
              <a:rPr lang="ko-KR" altLang="en-US" sz="1500" dirty="0" err="1"/>
              <a:t>터틀</a:t>
            </a:r>
            <a:r>
              <a:rPr lang="ko-KR" altLang="en-US" sz="1500" dirty="0"/>
              <a:t> 객체를 생성하여 할당</a:t>
            </a:r>
            <a:r>
              <a:rPr lang="en-US" altLang="ko-KR" sz="1500" dirty="0"/>
              <a:t>,</a:t>
            </a:r>
            <a:r>
              <a:rPr lang="ko-KR" altLang="en-US" sz="1500" dirty="0"/>
              <a:t> 그리기 속도를 최대로 설정하고 </a:t>
            </a:r>
            <a:r>
              <a:rPr lang="ko-KR" altLang="en-US" sz="1500" dirty="0" err="1"/>
              <a:t>터틀을</a:t>
            </a:r>
            <a:r>
              <a:rPr lang="ko-KR" altLang="en-US" sz="1500" dirty="0"/>
              <a:t> 화면에서 숨김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(13~14</a:t>
            </a:r>
            <a:r>
              <a:rPr lang="ko-KR" altLang="en-US" sz="1500" dirty="0"/>
              <a:t>행</a:t>
            </a:r>
            <a:r>
              <a:rPr lang="en-US" altLang="ko-KR" sz="1500" dirty="0"/>
              <a:t>) shapes </a:t>
            </a:r>
            <a:r>
              <a:rPr lang="ko-KR" altLang="en-US" sz="1500" dirty="0"/>
              <a:t>리스트에 이미지 파일들을 저장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(16~17</a:t>
            </a:r>
            <a:r>
              <a:rPr lang="ko-KR" altLang="en-US" sz="1500" dirty="0"/>
              <a:t>행</a:t>
            </a:r>
            <a:r>
              <a:rPr lang="en-US" altLang="ko-KR" sz="1500" dirty="0"/>
              <a:t>) shapes</a:t>
            </a:r>
            <a:r>
              <a:rPr lang="ko-KR" altLang="en-US" sz="1500" dirty="0"/>
              <a:t> 리스트에 있는 이미지들을 </a:t>
            </a:r>
            <a:r>
              <a:rPr lang="ko-KR" altLang="en-US" sz="1500" dirty="0" err="1"/>
              <a:t>터틀</a:t>
            </a:r>
            <a:r>
              <a:rPr lang="ko-KR" altLang="en-US" sz="1500" dirty="0"/>
              <a:t> 그래픽에서 사용할 수 있도록 등록</a:t>
            </a:r>
            <a:endParaRPr lang="en-US" altLang="ko-KR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A3EAD-68AD-7093-F1BA-A3546889FA8C}"/>
              </a:ext>
            </a:extLst>
          </p:cNvPr>
          <p:cNvSpPr txBox="1"/>
          <p:nvPr/>
        </p:nvSpPr>
        <p:spPr>
          <a:xfrm>
            <a:off x="8429884" y="401982"/>
            <a:ext cx="3288080" cy="4001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collision_detection.py</a:t>
            </a:r>
            <a:endParaRPr lang="ko-KR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306B1F8-8B12-0DBC-58B6-D1114D3938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0"/>
          <a:stretch/>
        </p:blipFill>
        <p:spPr>
          <a:xfrm>
            <a:off x="471055" y="1396033"/>
            <a:ext cx="6965443" cy="3857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758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8949-A723-556A-8BE4-F4BA4A05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Sprite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1EB42-0728-064E-2B6E-289AC7D0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711" y="1443733"/>
            <a:ext cx="5206482" cy="482444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 (19</a:t>
            </a:r>
            <a:r>
              <a:rPr lang="ko-KR" altLang="en-US" sz="1500" dirty="0"/>
              <a:t>행</a:t>
            </a:r>
            <a:r>
              <a:rPr lang="en-US" altLang="ko-KR" sz="1500" dirty="0"/>
              <a:t>) Sprite </a:t>
            </a:r>
            <a:r>
              <a:rPr lang="ko-KR" altLang="en-US" sz="1500" dirty="0"/>
              <a:t>클래스를 정의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 (23~28</a:t>
            </a:r>
            <a:r>
              <a:rPr lang="ko-KR" altLang="en-US" sz="1500" dirty="0"/>
              <a:t>행</a:t>
            </a:r>
            <a:r>
              <a:rPr lang="en-US" altLang="ko-KR" sz="1500" dirty="0"/>
              <a:t>) Sprite </a:t>
            </a:r>
            <a:r>
              <a:rPr lang="ko-KR" altLang="en-US" sz="1500" dirty="0"/>
              <a:t>클래스의 생성자로 </a:t>
            </a:r>
            <a:r>
              <a:rPr lang="ko-KR" altLang="en-US" sz="1500" dirty="0" err="1"/>
              <a:t>스프라이트의</a:t>
            </a:r>
            <a:r>
              <a:rPr lang="ko-KR" altLang="en-US" sz="1500" dirty="0"/>
              <a:t>     </a:t>
            </a:r>
            <a:r>
              <a:rPr lang="en-US" altLang="ko-KR" sz="1500" dirty="0"/>
              <a:t>x </a:t>
            </a:r>
            <a:r>
              <a:rPr lang="ko-KR" altLang="en-US" sz="1500" dirty="0"/>
              <a:t>좌표</a:t>
            </a:r>
            <a:r>
              <a:rPr lang="en-US" altLang="ko-KR" sz="1500" dirty="0"/>
              <a:t>, y </a:t>
            </a:r>
            <a:r>
              <a:rPr lang="ko-KR" altLang="en-US" sz="1500" dirty="0"/>
              <a:t>좌표</a:t>
            </a:r>
            <a:r>
              <a:rPr lang="en-US" altLang="ko-KR" sz="1500" dirty="0"/>
              <a:t>, </a:t>
            </a:r>
            <a:r>
              <a:rPr lang="ko-KR" altLang="en-US" sz="1500" dirty="0"/>
              <a:t>가로 크기</a:t>
            </a:r>
            <a:r>
              <a:rPr lang="en-US" altLang="ko-KR" sz="1500" dirty="0"/>
              <a:t>(width), </a:t>
            </a:r>
            <a:r>
              <a:rPr lang="ko-KR" altLang="en-US" sz="1500" dirty="0"/>
              <a:t>세로 크기</a:t>
            </a:r>
            <a:r>
              <a:rPr lang="en-US" altLang="ko-KR" sz="1500" dirty="0"/>
              <a:t>(height), </a:t>
            </a:r>
            <a:r>
              <a:rPr lang="ko-KR" altLang="en-US" sz="1500" dirty="0"/>
              <a:t>이미지</a:t>
            </a:r>
            <a:r>
              <a:rPr lang="en-US" altLang="ko-KR" sz="1500" dirty="0"/>
              <a:t>(image)</a:t>
            </a:r>
            <a:r>
              <a:rPr lang="ko-KR" altLang="en-US" sz="1500" dirty="0"/>
              <a:t>를 매개변수로 받아와서 인스턴스 변수에 할당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(33~36</a:t>
            </a:r>
            <a:r>
              <a:rPr lang="ko-KR" altLang="en-US" sz="1500" dirty="0"/>
              <a:t>행</a:t>
            </a:r>
            <a:r>
              <a:rPr lang="en-US" altLang="ko-KR" sz="1500" dirty="0"/>
              <a:t>) render </a:t>
            </a:r>
            <a:r>
              <a:rPr lang="ko-KR" altLang="en-US" sz="1500" dirty="0"/>
              <a:t>메서드는 </a:t>
            </a:r>
            <a:r>
              <a:rPr lang="ko-KR" altLang="en-US" sz="1500" dirty="0" err="1"/>
              <a:t>터틀을</a:t>
            </a:r>
            <a:r>
              <a:rPr lang="ko-KR" altLang="en-US" sz="1500" dirty="0"/>
              <a:t> 지정된 위치로 이동한 후</a:t>
            </a:r>
            <a:r>
              <a:rPr lang="en-US" altLang="ko-KR" sz="1500" dirty="0"/>
              <a:t>, </a:t>
            </a:r>
            <a:r>
              <a:rPr lang="ko-KR" altLang="en-US" sz="1500" dirty="0"/>
              <a:t>해당 이미지로 모양을 설정하고 화면에 도장을 찍어 줌</a:t>
            </a:r>
            <a:endParaRPr lang="en-US" altLang="ko-KR" sz="1500" dirty="0"/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3A2CF02-A644-D215-D4A6-B6C0D1E05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" y="1443734"/>
            <a:ext cx="6033384" cy="3970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F8D1F2-2177-A611-5108-B2849E57BF3C}"/>
              </a:ext>
            </a:extLst>
          </p:cNvPr>
          <p:cNvSpPr txBox="1"/>
          <p:nvPr/>
        </p:nvSpPr>
        <p:spPr>
          <a:xfrm>
            <a:off x="8429884" y="401982"/>
            <a:ext cx="3288080" cy="4001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collision_detection.py</a:t>
            </a:r>
            <a:endParaRPr lang="ko-KR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3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8949-A723-556A-8BE4-F4BA4A05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감지 메서드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1EB42-0728-064E-2B6E-289AC7D0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799" y="1443732"/>
            <a:ext cx="4412367" cy="11035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 (39~43</a:t>
            </a:r>
            <a:r>
              <a:rPr lang="ko-KR" altLang="en-US" sz="1500" dirty="0"/>
              <a:t>행</a:t>
            </a:r>
            <a:r>
              <a:rPr lang="en-US" altLang="ko-KR" sz="1500" dirty="0"/>
              <a:t>) </a:t>
            </a:r>
            <a:r>
              <a:rPr lang="en-US" altLang="ko-KR" sz="1500" dirty="0" err="1"/>
              <a:t>is_overlapping_collision</a:t>
            </a:r>
            <a:r>
              <a:rPr lang="ko-KR" altLang="en-US" sz="1500" dirty="0"/>
              <a:t> 메서드는          두 </a:t>
            </a:r>
            <a:r>
              <a:rPr lang="ko-KR" altLang="en-US" sz="1500" dirty="0" err="1"/>
              <a:t>스프라이트의</a:t>
            </a:r>
            <a:r>
              <a:rPr lang="ko-KR" altLang="en-US" sz="1500" dirty="0"/>
              <a:t> 중심좌표가 일치할 때 충돌이 발생하는지를 확인</a:t>
            </a:r>
            <a:endParaRPr lang="en-US" altLang="ko-KR" sz="1500" dirty="0"/>
          </a:p>
        </p:txBody>
      </p:sp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567866DE-4531-BED2-E8DB-CF2FB3A8E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4" y="1443732"/>
            <a:ext cx="6464636" cy="14954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9F4CCA1-C309-B89E-76B4-0DCE5ECCF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2" y="3219678"/>
            <a:ext cx="9637170" cy="17253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10EFA03-D13E-11D8-A90F-E6738050F2EC}"/>
              </a:ext>
            </a:extLst>
          </p:cNvPr>
          <p:cNvSpPr txBox="1">
            <a:spLocks/>
          </p:cNvSpPr>
          <p:nvPr/>
        </p:nvSpPr>
        <p:spPr>
          <a:xfrm>
            <a:off x="616834" y="5028363"/>
            <a:ext cx="10103718" cy="1103524"/>
          </a:xfrm>
          <a:prstGeom prst="rect">
            <a:avLst/>
          </a:prstGeom>
        </p:spPr>
        <p:txBody>
          <a:bodyPr lIns="109728" tIns="109728" rIns="109728" bIns="91440"/>
          <a:lstStyle>
            <a:lvl1pPr marL="91440" indent="-9144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b="0" kern="1200" spc="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 spc="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 spc="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 spc="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 spc="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 (46~51</a:t>
            </a:r>
            <a:r>
              <a:rPr lang="ko-KR" altLang="en-US" sz="1500" dirty="0"/>
              <a:t>행</a:t>
            </a:r>
            <a:r>
              <a:rPr lang="en-US" altLang="ko-KR" sz="1500" dirty="0"/>
              <a:t>) </a:t>
            </a:r>
            <a:r>
              <a:rPr lang="en-US" altLang="ko-KR" sz="1500" dirty="0" err="1"/>
              <a:t>is_distance_collision</a:t>
            </a:r>
            <a:r>
              <a:rPr lang="ko-KR" altLang="en-US" sz="1500" dirty="0"/>
              <a:t> 메서드는 두 </a:t>
            </a:r>
            <a:r>
              <a:rPr lang="ko-KR" altLang="en-US" sz="1500" dirty="0" err="1"/>
              <a:t>스프라이트</a:t>
            </a:r>
            <a:r>
              <a:rPr lang="ko-KR" altLang="en-US" sz="1500" dirty="0"/>
              <a:t> 사이의 거리가 두 객체의 너비의 평균보다 작을 때 충돌이 발생하는지를 확인</a:t>
            </a:r>
            <a:endParaRPr lang="en-US" altLang="ko-KR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CFB8F3-6381-138B-9173-A955D9188091}"/>
              </a:ext>
            </a:extLst>
          </p:cNvPr>
          <p:cNvSpPr txBox="1"/>
          <p:nvPr/>
        </p:nvSpPr>
        <p:spPr>
          <a:xfrm>
            <a:off x="8429884" y="401982"/>
            <a:ext cx="3288080" cy="4001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collision_detection.py</a:t>
            </a:r>
            <a:endParaRPr lang="ko-KR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5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8949-A723-556A-8BE4-F4BA4A05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감지 메서드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10EFA03-D13E-11D8-A90F-E6738050F2EC}"/>
              </a:ext>
            </a:extLst>
          </p:cNvPr>
          <p:cNvSpPr txBox="1">
            <a:spLocks/>
          </p:cNvSpPr>
          <p:nvPr/>
        </p:nvSpPr>
        <p:spPr>
          <a:xfrm>
            <a:off x="471055" y="3199563"/>
            <a:ext cx="10103718" cy="1103524"/>
          </a:xfrm>
          <a:prstGeom prst="rect">
            <a:avLst/>
          </a:prstGeom>
        </p:spPr>
        <p:txBody>
          <a:bodyPr lIns="109728" tIns="109728" rIns="109728" bIns="91440"/>
          <a:lstStyle>
            <a:lvl1pPr marL="91440" indent="-9144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b="0" kern="1200" spc="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 spc="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 spc="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 spc="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 spc="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 (53~59</a:t>
            </a:r>
            <a:r>
              <a:rPr lang="ko-KR" altLang="en-US" sz="1500" dirty="0"/>
              <a:t>행</a:t>
            </a:r>
            <a:r>
              <a:rPr lang="en-US" altLang="ko-KR" sz="1500" dirty="0"/>
              <a:t>) </a:t>
            </a:r>
            <a:r>
              <a:rPr lang="en-US" altLang="ko-KR" sz="1500" dirty="0" err="1"/>
              <a:t>is_aabb_collision</a:t>
            </a:r>
            <a:r>
              <a:rPr lang="ko-KR" altLang="en-US" sz="1500" dirty="0"/>
              <a:t> 메서드는 두 </a:t>
            </a:r>
            <a:r>
              <a:rPr lang="ko-KR" altLang="en-US" sz="1500" dirty="0" err="1"/>
              <a:t>스프라이트를</a:t>
            </a:r>
            <a:r>
              <a:rPr lang="en-US" altLang="ko-KR" sz="1500" dirty="0"/>
              <a:t> </a:t>
            </a:r>
            <a:r>
              <a:rPr lang="ko-KR" altLang="en-US" sz="1500" dirty="0"/>
              <a:t>둘러싼 경계 상자가 겹칠 때 충돌이 발생하는지를 확인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   AABB(Axis Aligned Bounding Box) </a:t>
            </a:r>
            <a:r>
              <a:rPr lang="ko-KR" altLang="en-US" sz="1500" dirty="0"/>
              <a:t>충돌 감지기법 참조</a:t>
            </a:r>
            <a:endParaRPr lang="en-US" altLang="ko-KR" sz="1500" dirty="0"/>
          </a:p>
        </p:txBody>
      </p:sp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A0B0BF8-E319-6E6D-ABFD-0AAD1AFF4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2" y="1358847"/>
            <a:ext cx="9637170" cy="1584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CE4FF8-029E-6FEE-6AD6-83A9DB746739}"/>
              </a:ext>
            </a:extLst>
          </p:cNvPr>
          <p:cNvSpPr txBox="1"/>
          <p:nvPr/>
        </p:nvSpPr>
        <p:spPr>
          <a:xfrm>
            <a:off x="8429884" y="401982"/>
            <a:ext cx="3288080" cy="4001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collision_detection.py</a:t>
            </a:r>
            <a:endParaRPr lang="ko-KR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67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8949-A723-556A-8BE4-F4BA4A05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 </a:t>
            </a:r>
            <a:r>
              <a:rPr lang="ko-KR" altLang="en-US" dirty="0"/>
              <a:t>클래스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1EB42-0728-064E-2B6E-289AC7D0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8465" y="1235481"/>
            <a:ext cx="4366727" cy="50140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 (2</a:t>
            </a:r>
            <a:r>
              <a:rPr lang="ko-KR" altLang="en-US" sz="1500" dirty="0"/>
              <a:t>행</a:t>
            </a:r>
            <a:r>
              <a:rPr lang="en-US" altLang="ko-KR" sz="1500" dirty="0"/>
              <a:t>) </a:t>
            </a:r>
            <a:r>
              <a:rPr lang="en-US" altLang="ko-KR" sz="1500" dirty="0" err="1"/>
              <a:t>collision_detection</a:t>
            </a:r>
            <a:r>
              <a:rPr lang="en-US" altLang="ko-KR" sz="1500" dirty="0"/>
              <a:t> </a:t>
            </a:r>
            <a:r>
              <a:rPr lang="ko-KR" altLang="en-US" sz="1500" dirty="0"/>
              <a:t>모듈을 </a:t>
            </a:r>
            <a:r>
              <a:rPr lang="en-US" altLang="ko-KR" sz="1500" dirty="0"/>
              <a:t>import. </a:t>
            </a:r>
            <a:r>
              <a:rPr lang="ko-KR" altLang="en-US" sz="1500" dirty="0"/>
              <a:t>  </a:t>
            </a:r>
            <a:r>
              <a:rPr lang="en-US" altLang="ko-KR" sz="1500" dirty="0" err="1"/>
              <a:t>collision_detection</a:t>
            </a:r>
            <a:r>
              <a:rPr lang="en-US" altLang="ko-KR" sz="1500" dirty="0"/>
              <a:t> </a:t>
            </a:r>
            <a:r>
              <a:rPr lang="ko-KR" altLang="en-US" sz="1500" dirty="0"/>
              <a:t>모듈에는 충돌 감지에 필요한 클래스와 메서드가 정의되어 있음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(4</a:t>
            </a:r>
            <a:r>
              <a:rPr lang="ko-KR" altLang="en-US" sz="1500" dirty="0"/>
              <a:t>행</a:t>
            </a:r>
            <a:r>
              <a:rPr lang="en-US" altLang="ko-KR" sz="1500" dirty="0"/>
              <a:t>) Character </a:t>
            </a:r>
            <a:r>
              <a:rPr lang="ko-KR" altLang="en-US" sz="1500" dirty="0"/>
              <a:t>클래스를 정의하는 부분으로</a:t>
            </a:r>
            <a:r>
              <a:rPr lang="en-US" altLang="ko-KR" sz="1500" dirty="0"/>
              <a:t>,</a:t>
            </a:r>
            <a:r>
              <a:rPr lang="ko-KR" altLang="en-US" sz="1500" dirty="0"/>
              <a:t> 이 클래스는 </a:t>
            </a:r>
            <a:r>
              <a:rPr lang="en-US" altLang="ko-KR" sz="1500" dirty="0"/>
              <a:t>Sprite </a:t>
            </a:r>
            <a:r>
              <a:rPr lang="ko-KR" altLang="en-US" sz="1500" dirty="0"/>
              <a:t>클래스를 상속받음 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(5</a:t>
            </a:r>
            <a:r>
              <a:rPr lang="ko-KR" altLang="en-US" sz="1500" dirty="0"/>
              <a:t>행</a:t>
            </a:r>
            <a:r>
              <a:rPr lang="en-US" altLang="ko-KR" sz="1500" dirty="0"/>
              <a:t>) Character</a:t>
            </a:r>
            <a:r>
              <a:rPr lang="ko-KR" altLang="en-US" sz="1500" dirty="0"/>
              <a:t> 클래스의 생성자로 위치</a:t>
            </a:r>
            <a:r>
              <a:rPr lang="en-US" altLang="ko-KR" sz="1500" dirty="0"/>
              <a:t>(x, y), </a:t>
            </a:r>
            <a:r>
              <a:rPr lang="ko-KR" altLang="en-US" sz="1500" dirty="0"/>
              <a:t>가로</a:t>
            </a:r>
            <a:r>
              <a:rPr lang="en-US" altLang="ko-KR" sz="1500" dirty="0"/>
              <a:t> </a:t>
            </a:r>
            <a:r>
              <a:rPr lang="ko-KR" altLang="en-US" sz="1500" dirty="0"/>
              <a:t>세로 크기</a:t>
            </a:r>
            <a:r>
              <a:rPr lang="en-US" altLang="ko-KR" sz="1500" dirty="0"/>
              <a:t>(width, height), </a:t>
            </a:r>
            <a:r>
              <a:rPr lang="ko-KR" altLang="en-US" sz="1500" dirty="0"/>
              <a:t>이미지</a:t>
            </a:r>
            <a:r>
              <a:rPr lang="en-US" altLang="ko-KR" sz="1500" dirty="0"/>
              <a:t>(image),</a:t>
            </a:r>
            <a:r>
              <a:rPr lang="ko-KR" altLang="en-US" sz="1500" dirty="0"/>
              <a:t> 점프 여부</a:t>
            </a:r>
            <a:r>
              <a:rPr lang="en-US" altLang="ko-KR" sz="1500" dirty="0"/>
              <a:t>(jump)</a:t>
            </a:r>
            <a:r>
              <a:rPr lang="ko-KR" altLang="en-US" sz="1500" dirty="0"/>
              <a:t>를</a:t>
            </a:r>
            <a:r>
              <a:rPr lang="en-US" altLang="ko-KR" sz="1500" dirty="0"/>
              <a:t> </a:t>
            </a:r>
            <a:r>
              <a:rPr lang="ko-KR" altLang="en-US" sz="1500" dirty="0"/>
              <a:t>인자로 받음</a:t>
            </a:r>
            <a:r>
              <a:rPr lang="en-US" altLang="ko-KR" sz="1500" dirty="0"/>
              <a:t>. </a:t>
            </a:r>
            <a:r>
              <a:rPr lang="ko-KR" altLang="en-US" sz="1500" dirty="0"/>
              <a:t>기본값으로 </a:t>
            </a:r>
            <a:r>
              <a:rPr lang="en-US" altLang="ko-KR" sz="1500" dirty="0"/>
              <a:t>jump</a:t>
            </a:r>
            <a:r>
              <a:rPr lang="ko-KR" altLang="en-US" sz="1500" dirty="0"/>
              <a:t>는 </a:t>
            </a:r>
            <a:r>
              <a:rPr lang="en-US" altLang="ko-KR" sz="1500" dirty="0"/>
              <a:t>False</a:t>
            </a:r>
            <a:r>
              <a:rPr lang="ko-KR" altLang="en-US" sz="1500" dirty="0"/>
              <a:t>로 설정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(6</a:t>
            </a:r>
            <a:r>
              <a:rPr lang="ko-KR" altLang="en-US" sz="1500" dirty="0"/>
              <a:t>행</a:t>
            </a:r>
            <a:r>
              <a:rPr lang="en-US" altLang="ko-KR" sz="1500" dirty="0"/>
              <a:t>) Character </a:t>
            </a:r>
            <a:r>
              <a:rPr lang="ko-KR" altLang="en-US" sz="1500" dirty="0"/>
              <a:t>클래스의 부모 클래스인 </a:t>
            </a:r>
            <a:r>
              <a:rPr lang="en-US" altLang="ko-KR" sz="1500" dirty="0"/>
              <a:t>Sprite </a:t>
            </a:r>
            <a:r>
              <a:rPr lang="ko-KR" altLang="en-US" sz="1500" dirty="0"/>
              <a:t>클래스의 생성자를 호출하여 초기화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(7</a:t>
            </a:r>
            <a:r>
              <a:rPr lang="ko-KR" altLang="en-US" sz="1500" dirty="0"/>
              <a:t>행</a:t>
            </a:r>
            <a:r>
              <a:rPr lang="en-US" altLang="ko-KR" sz="1500" dirty="0"/>
              <a:t>) </a:t>
            </a:r>
            <a:r>
              <a:rPr lang="ko-KR" altLang="en-US" sz="1500" dirty="0"/>
              <a:t>인스턴스 변수 </a:t>
            </a:r>
            <a:r>
              <a:rPr lang="en-US" altLang="ko-KR" sz="1500" dirty="0"/>
              <a:t>jump</a:t>
            </a:r>
            <a:r>
              <a:rPr lang="ko-KR" altLang="en-US" sz="1500" dirty="0"/>
              <a:t>를 초기화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spc="-100" dirty="0"/>
              <a:t>(9~10</a:t>
            </a:r>
            <a:r>
              <a:rPr lang="ko-KR" altLang="en-US" sz="1500" spc="-100" dirty="0"/>
              <a:t>행</a:t>
            </a:r>
            <a:r>
              <a:rPr lang="en-US" altLang="ko-KR" sz="1500" spc="-100" dirty="0"/>
              <a:t>) hop </a:t>
            </a:r>
            <a:r>
              <a:rPr lang="ko-KR" altLang="en-US" sz="1500" spc="-100" dirty="0"/>
              <a:t>메서드를 정의</a:t>
            </a:r>
            <a:r>
              <a:rPr lang="en-US" altLang="ko-KR" sz="1500" spc="-100" dirty="0"/>
              <a:t>. </a:t>
            </a:r>
            <a:r>
              <a:rPr lang="ko-KR" altLang="en-US" sz="1500" spc="-100" dirty="0"/>
              <a:t>거리</a:t>
            </a:r>
            <a:r>
              <a:rPr lang="en-US" altLang="ko-KR" sz="1500" spc="-100" dirty="0"/>
              <a:t>(distance)</a:t>
            </a:r>
            <a:r>
              <a:rPr lang="ko-KR" altLang="en-US" sz="1500" spc="-100" dirty="0"/>
              <a:t>를 인자로 받아 기본값을 </a:t>
            </a:r>
            <a:r>
              <a:rPr lang="en-US" altLang="ko-KR" sz="1500" spc="-100" dirty="0"/>
              <a:t>300</a:t>
            </a:r>
            <a:r>
              <a:rPr lang="ko-KR" altLang="en-US" sz="1500" spc="-100" dirty="0"/>
              <a:t>으로 설정</a:t>
            </a:r>
            <a:r>
              <a:rPr lang="en-US" altLang="ko-KR" sz="1500" spc="-100" dirty="0"/>
              <a:t>. </a:t>
            </a:r>
            <a:r>
              <a:rPr lang="ko-KR" altLang="en-US" sz="1500" spc="-100" dirty="0"/>
              <a:t>현재 인스턴스의 </a:t>
            </a:r>
            <a:r>
              <a:rPr lang="en-US" altLang="ko-KR" sz="1500" spc="-100" dirty="0"/>
              <a:t>y </a:t>
            </a:r>
            <a:r>
              <a:rPr lang="ko-KR" altLang="en-US" sz="1500" spc="-100" dirty="0"/>
              <a:t>값을 거리만큼 증가시킴</a:t>
            </a:r>
            <a:endParaRPr lang="en-US" altLang="ko-KR" sz="1500" spc="-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A3EAD-68AD-7093-F1BA-A3546889FA8C}"/>
              </a:ext>
            </a:extLst>
          </p:cNvPr>
          <p:cNvSpPr txBox="1"/>
          <p:nvPr/>
        </p:nvSpPr>
        <p:spPr>
          <a:xfrm>
            <a:off x="10266701" y="386593"/>
            <a:ext cx="145424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  <a:latin typeface="Consolas" panose="020B0609020204030204" pitchFamily="49" charset="0"/>
              </a:rPr>
              <a:t> main.py </a:t>
            </a:r>
            <a:endParaRPr lang="ko-KR" alt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3C337CB-802D-9390-704F-46564D3FB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" y="1339401"/>
            <a:ext cx="6963183" cy="24581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32416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Retrospect">
      <a:majorFont>
        <a:latin typeface="Microsoft GothicNe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GothicNe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1099</Words>
  <Application>Microsoft Office PowerPoint</Application>
  <PresentationFormat>와이드스크린</PresentationFormat>
  <Paragraphs>79</Paragraphs>
  <Slides>19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Microsoft GothicNeo</vt:lpstr>
      <vt:lpstr>Microsoft GothicNeo Light</vt:lpstr>
      <vt:lpstr>맑은 고딕</vt:lpstr>
      <vt:lpstr>Arial</vt:lpstr>
      <vt:lpstr>Calibri</vt:lpstr>
      <vt:lpstr>Consolas</vt:lpstr>
      <vt:lpstr>RetrospectVTI</vt:lpstr>
      <vt:lpstr>컴퓨터공학입문과 파이썬</vt:lpstr>
      <vt:lpstr>문제 2 Solution</vt:lpstr>
      <vt:lpstr>문제 3 Solution</vt:lpstr>
      <vt:lpstr>코드 실행결과 </vt:lpstr>
      <vt:lpstr>기본 설정</vt:lpstr>
      <vt:lpstr>Sprite 클래스</vt:lpstr>
      <vt:lpstr>충돌 감지 메서드 (1)</vt:lpstr>
      <vt:lpstr>충돌 감지 메서드 (2)</vt:lpstr>
      <vt:lpstr>Character 클래스  </vt:lpstr>
      <vt:lpstr>스프라이트 객체 생성</vt:lpstr>
      <vt:lpstr>이벤트와 콜백 함수 (1)</vt:lpstr>
      <vt:lpstr>이벤트와 콜백 함수 (2)</vt:lpstr>
      <vt:lpstr>게임 실행 (1)</vt:lpstr>
      <vt:lpstr>게임 실행 (2)</vt:lpstr>
      <vt:lpstr>전체 코드 – collision_detection.py (1)</vt:lpstr>
      <vt:lpstr>전체 코드 – collision_detection.py (2)</vt:lpstr>
      <vt:lpstr>전체 코드 – main.py (1)</vt:lpstr>
      <vt:lpstr>전체 코드 – main.py (2)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컴퓨터공학입문과 파이썬</dc:title>
  <dc:creator>SongGeunsil</dc:creator>
  <cp:lastModifiedBy>SongGeunsil</cp:lastModifiedBy>
  <cp:revision>4</cp:revision>
  <dcterms:created xsi:type="dcterms:W3CDTF">2023-06-21T06:20:08Z</dcterms:created>
  <dcterms:modified xsi:type="dcterms:W3CDTF">2023-06-21T12:34:21Z</dcterms:modified>
</cp:coreProperties>
</file>