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9" r:id="rId3"/>
    <p:sldId id="324" r:id="rId4"/>
    <p:sldId id="325" r:id="rId5"/>
    <p:sldId id="326" r:id="rId6"/>
    <p:sldId id="327" r:id="rId7"/>
    <p:sldId id="328" r:id="rId8"/>
    <p:sldId id="329" r:id="rId9"/>
    <p:sldId id="335" r:id="rId10"/>
    <p:sldId id="337" r:id="rId11"/>
    <p:sldId id="336" r:id="rId12"/>
    <p:sldId id="334" r:id="rId13"/>
    <p:sldId id="32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BF2"/>
    <a:srgbClr val="0DA2DD"/>
    <a:srgbClr val="6CCFF6"/>
    <a:srgbClr val="6EBBF4"/>
    <a:srgbClr val="10A0F0"/>
    <a:srgbClr val="E6F7FE"/>
    <a:srgbClr val="2EACF2"/>
    <a:srgbClr val="0FA0F0"/>
    <a:srgbClr val="1EA0F0"/>
    <a:srgbClr val="10A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6481" autoAdjust="0"/>
  </p:normalViewPr>
  <p:slideViewPr>
    <p:cSldViewPr snapToGrid="0" showGuides="1">
      <p:cViewPr varScale="1">
        <p:scale>
          <a:sx n="68" d="100"/>
          <a:sy n="68" d="100"/>
        </p:scale>
        <p:origin x="78" y="654"/>
      </p:cViewPr>
      <p:guideLst>
        <p:guide orient="horz" pos="2160"/>
        <p:guide pos="1572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jpeg"/><Relationship Id="rId7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6C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olidFill>
                  <a:schemeClr val="lt1"/>
                </a:solidFill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 userDrawn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76263" y="1600327"/>
            <a:ext cx="5760529" cy="7569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1pPr>
            <a:lvl2pPr marL="45720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2pPr>
            <a:lvl3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3pPr>
            <a:lvl4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4pPr>
            <a:lvl5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ExtraBold" panose="020B0600000101010101" pitchFamily="34" charset="-127"/>
                <a:ea typeface="삼성긴고딕OTF ExtraBold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6CCFF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6CCFF6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6CCFF6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6" r:id="rId2"/>
    <p:sldLayoutId id="2147483668" r:id="rId3"/>
    <p:sldLayoutId id="2147483678" r:id="rId4"/>
    <p:sldLayoutId id="2147483669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616083" y="2204870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1</a:t>
            </a:r>
            <a:r>
              <a:rPr lang="ko-KR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학기 관통 </a:t>
            </a:r>
            <a:r>
              <a:rPr lang="en-US" altLang="ko-K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PJT </a:t>
            </a:r>
            <a:r>
              <a:rPr lang="ko-KR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결과에 대한 성능 테스트 수행</a:t>
            </a:r>
            <a:endParaRPr kumimoji="0" lang="en-US" altLang="en-US" sz="60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A0161-5AD5-946E-C4C6-17F0D504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err="1" smtClean="0"/>
              <a:t>Jmeter</a:t>
            </a:r>
            <a:r>
              <a:rPr kumimoji="1" lang="en-US" altLang="en-US" dirty="0" smtClean="0"/>
              <a:t> </a:t>
            </a:r>
            <a:r>
              <a:rPr kumimoji="1" lang="ko-KR" altLang="en-US" dirty="0" smtClean="0"/>
              <a:t>시연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D0F5F-60EF-B7B5-7FF2-D48EF55D9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en-US" dirty="0" smtClean="0"/>
              <a:t>Live </a:t>
            </a:r>
            <a:r>
              <a:rPr kumimoji="1" lang="ko-KR" altLang="en-US" dirty="0" smtClean="0"/>
              <a:t>시연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단일 페이지에 부하 발생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366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58C02-45BA-5730-27E5-22F94260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여러분들의 목표는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F00D1-B1DD-2FD0-0996-1A1D1D1C7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263" y="1600327"/>
            <a:ext cx="8189365" cy="756904"/>
          </a:xfrm>
        </p:spPr>
        <p:txBody>
          <a:bodyPr/>
          <a:lstStyle/>
          <a:p>
            <a:r>
              <a:rPr kumimoji="1" lang="ko-Kore-KR" altLang="en-US" dirty="0"/>
              <a:t>여러분들</a:t>
            </a:r>
            <a:r>
              <a:rPr kumimoji="1" lang="ko-KR" altLang="en-US" dirty="0"/>
              <a:t>이 만든 시스템의 한계 성능 측정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1E05A-86EE-CE7D-17BE-4F81887807C8}"/>
              </a:ext>
            </a:extLst>
          </p:cNvPr>
          <p:cNvSpPr txBox="1"/>
          <p:nvPr/>
        </p:nvSpPr>
        <p:spPr>
          <a:xfrm>
            <a:off x="1172833" y="3121360"/>
            <a:ext cx="699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FF0000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1</a:t>
            </a:r>
            <a:r>
              <a:rPr kumimoji="1" lang="ko-KR" altLang="en-US" sz="2800" b="1" dirty="0">
                <a:solidFill>
                  <a:srgbClr val="FF0000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학기 관통 프로젝트 결과물에서 </a:t>
            </a:r>
            <a:endParaRPr kumimoji="1" lang="en-US" altLang="ko-KR" sz="2800" b="1" dirty="0">
              <a:solidFill>
                <a:srgbClr val="FF0000"/>
              </a:solidFill>
              <a:latin typeface="SamsungGothicCondensed ExtraBol" panose="020B0600000101010101" pitchFamily="34" charset="-127"/>
              <a:ea typeface="SamsungGothicCondensed ExtraBol" panose="020B0600000101010101" pitchFamily="34" charset="-127"/>
            </a:endParaRPr>
          </a:p>
          <a:p>
            <a:pPr algn="ctr"/>
            <a:r>
              <a:rPr kumimoji="1" lang="ko-KR" altLang="en-US" sz="2800" b="1" dirty="0">
                <a:solidFill>
                  <a:srgbClr val="FF0000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랜딩 페이지의 한계 성능을 측정해 보세요</a:t>
            </a:r>
            <a:r>
              <a:rPr kumimoji="1" lang="en-US" altLang="ko-KR" sz="2800" b="1" dirty="0">
                <a:solidFill>
                  <a:srgbClr val="FF0000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!</a:t>
            </a:r>
            <a:endParaRPr kumimoji="1" lang="ko-Kore-KR" altLang="en-US" sz="2800" b="1" dirty="0">
              <a:solidFill>
                <a:srgbClr val="FF0000"/>
              </a:solidFill>
              <a:latin typeface="SamsungGothicCondensed ExtraBol" panose="020B0600000101010101" pitchFamily="34" charset="-127"/>
              <a:ea typeface="SamsungGothicCondensed ExtraBol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50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수행 및 결과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Active User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부터 </a:t>
            </a:r>
            <a:r>
              <a:rPr lang="en-US" altLang="ko-KR" dirty="0"/>
              <a:t>50</a:t>
            </a:r>
            <a:r>
              <a:rPr lang="ko-KR" altLang="en-US" dirty="0"/>
              <a:t>씩 올림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7140"/>
              </p:ext>
            </p:extLst>
          </p:nvPr>
        </p:nvGraphicFramePr>
        <p:xfrm>
          <a:off x="1034473" y="3093412"/>
          <a:ext cx="325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335197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627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Active 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1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죽지않음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죽지않음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죽지않음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터졌음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0107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8218" y="4479636"/>
            <a:ext cx="3745920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8291" y="2202232"/>
            <a:ext cx="6289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아래에서는 </a:t>
            </a:r>
            <a:r>
              <a:rPr lang="en-US" altLang="ko-KR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200</a:t>
            </a: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~</a:t>
            </a: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250</a:t>
            </a: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유저가 한계치 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39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CCF26-4F39-AF97-4FCD-4C716BCC1AFE}"/>
              </a:ext>
            </a:extLst>
          </p:cNvPr>
          <p:cNvSpPr txBox="1"/>
          <p:nvPr/>
        </p:nvSpPr>
        <p:spPr>
          <a:xfrm>
            <a:off x="978195" y="1786270"/>
            <a:ext cx="6262577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6000" dirty="0" smtClean="0">
                <a:solidFill>
                  <a:schemeClr val="bg1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여러분 </a:t>
            </a:r>
            <a:endParaRPr kumimoji="1" lang="en-US" altLang="ko-KR" sz="6000" dirty="0">
              <a:solidFill>
                <a:schemeClr val="bg1"/>
              </a:solidFill>
              <a:latin typeface="SamsungGothicCondensed ExtraBol" panose="020B0600000101010101" pitchFamily="34" charset="-127"/>
              <a:ea typeface="SamsungGothicCondensed ExtraBol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kumimoji="1" lang="ko-KR" altLang="en-US" sz="6000" dirty="0" err="1">
                <a:solidFill>
                  <a:schemeClr val="bg1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화이팅</a:t>
            </a:r>
            <a:r>
              <a:rPr kumimoji="1" lang="ko-KR" altLang="en-US" sz="6000" dirty="0">
                <a:solidFill>
                  <a:schemeClr val="bg1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 입니다</a:t>
            </a:r>
            <a:r>
              <a:rPr kumimoji="1" lang="en-US" altLang="ko-KR" sz="6000" dirty="0">
                <a:solidFill>
                  <a:schemeClr val="bg1"/>
                </a:solidFill>
                <a:latin typeface="SamsungGothicCondensed ExtraBol" panose="020B0600000101010101" pitchFamily="34" charset="-127"/>
                <a:ea typeface="SamsungGothicCondensed ExtraBol" panose="020B0600000101010101" pitchFamily="34" charset="-127"/>
              </a:rPr>
              <a:t>!</a:t>
            </a:r>
            <a:endParaRPr kumimoji="1" lang="ko-Kore-KR" altLang="en-US" sz="6000" dirty="0">
              <a:solidFill>
                <a:schemeClr val="bg1"/>
              </a:solidFill>
              <a:latin typeface="SamsungGothicCondensed ExtraBol" panose="020B0600000101010101" pitchFamily="34" charset="-127"/>
              <a:ea typeface="SamsungGothicCondensed ExtraBol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2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4000" b="0" dirty="0">
                <a:effectLst/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성능 테스트 수행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59782" y="1116349"/>
            <a:ext cx="1021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자기주도</a:t>
            </a:r>
            <a:endParaRPr lang="en-US" altLang="ko-KR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algn="ctr" defTabSz="914377"/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10741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테스트의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성능 테스트란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291" y="2172565"/>
            <a:ext cx="55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291" y="2202232"/>
            <a:ext cx="7148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성능 테스트란 특수한 상황</a:t>
            </a:r>
            <a:r>
              <a:rPr lang="en-US" altLang="ko-KR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수강신청 등</a:t>
            </a:r>
            <a:r>
              <a:rPr lang="en-US" altLang="ko-KR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에서 정상적으로 시스템이 동작하는지를 보증하기 위한 테스트이며</a:t>
            </a:r>
            <a:r>
              <a:rPr lang="en-US" altLang="ko-KR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구체적인 목적은 다음과 같음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latinLnBrk="0"/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목표 성능 도달 여부 확인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한계 성능 측정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부하 중에서 기능 수행 정상 여부 체크</a:t>
            </a:r>
            <a:r>
              <a:rPr lang="en-US" altLang="ko-KR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71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용어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성능테스트에서 사용되는 주요 용어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291" y="2202232"/>
            <a:ext cx="714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트랜잭션</a:t>
            </a:r>
            <a:endParaRPr lang="en-US" altLang="ko-KR" sz="32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TPS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응답 시간</a:t>
            </a:r>
            <a:endParaRPr lang="en-US" altLang="ko-KR" sz="32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92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테스트의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부하 테스트</a:t>
            </a:r>
            <a:r>
              <a:rPr lang="en-US" altLang="ko-KR" dirty="0"/>
              <a:t>(Load Test)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95" y="3870955"/>
            <a:ext cx="4174810" cy="26147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88291" y="2202232"/>
            <a:ext cx="5495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목표 성능 도달 여부 확인이 목적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목표 성능에 도달하고 기능이 문제없이 작동하면 테스트 종료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93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테스트의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스파이크 테스트</a:t>
            </a:r>
            <a:r>
              <a:rPr lang="en-US" altLang="ko-KR" dirty="0"/>
              <a:t>(Spike Test)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98" y="4014290"/>
            <a:ext cx="4029805" cy="25239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88291" y="2202232"/>
            <a:ext cx="5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부하기 일시에 몰릴 때 견디는지 체크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시스템의 한계 성능 체크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0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테스트의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신뢰성 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98" y="3949636"/>
            <a:ext cx="4206605" cy="2523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" y="2202232"/>
            <a:ext cx="6289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시스템의 신뢰성을 측정하기 위함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부하가 걸린 상황에서 주요 기능이 원활히 수행되는지 체크</a:t>
            </a:r>
            <a:endParaRPr lang="en-US" altLang="ko-KR" sz="2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3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테스트 도구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Jmeter</a:t>
            </a:r>
            <a:r>
              <a:rPr lang="ko-KR" altLang="en-US" dirty="0" smtClean="0"/>
              <a:t>를 이용한 성능 테스트</a:t>
            </a:r>
            <a:endParaRPr lang="ko-KR" altLang="en-US" dirty="0"/>
          </a:p>
        </p:txBody>
      </p:sp>
      <p:pic>
        <p:nvPicPr>
          <p:cNvPr id="1026" name="Picture 2" descr="The Importance of Testing and Apache JMeter - Kart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47996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6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A0161-5AD5-946E-C4C6-17F0D504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테스트 절차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D0F5F-60EF-B7B5-7FF2-D48EF55D9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성능</a:t>
            </a:r>
            <a:r>
              <a:rPr kumimoji="1" lang="ko-KR" altLang="en-US" dirty="0"/>
              <a:t> 테스트 절차는 다음과 같다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FBDB84-15DE-E3CD-CB66-3AC23B47CE5B}"/>
              </a:ext>
            </a:extLst>
          </p:cNvPr>
          <p:cNvGrpSpPr/>
          <p:nvPr/>
        </p:nvGrpSpPr>
        <p:grpSpPr>
          <a:xfrm>
            <a:off x="929746" y="2828172"/>
            <a:ext cx="10104779" cy="2160000"/>
            <a:chOff x="929746" y="2828172"/>
            <a:chExt cx="10104779" cy="2160000"/>
          </a:xfrm>
        </p:grpSpPr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2F8E4314-3BA6-FE78-F3DD-7869A35541F8}"/>
                </a:ext>
              </a:extLst>
            </p:cNvPr>
            <p:cNvSpPr/>
            <p:nvPr/>
          </p:nvSpPr>
          <p:spPr>
            <a:xfrm>
              <a:off x="929746" y="2828172"/>
              <a:ext cx="1677426" cy="691200"/>
            </a:xfrm>
            <a:custGeom>
              <a:avLst/>
              <a:gdLst>
                <a:gd name="connsiteX0" fmla="*/ 0 w 1677426"/>
                <a:gd name="connsiteY0" fmla="*/ 69120 h 691200"/>
                <a:gd name="connsiteX1" fmla="*/ 69120 w 1677426"/>
                <a:gd name="connsiteY1" fmla="*/ 0 h 691200"/>
                <a:gd name="connsiteX2" fmla="*/ 1608306 w 1677426"/>
                <a:gd name="connsiteY2" fmla="*/ 0 h 691200"/>
                <a:gd name="connsiteX3" fmla="*/ 1677426 w 1677426"/>
                <a:gd name="connsiteY3" fmla="*/ 69120 h 691200"/>
                <a:gd name="connsiteX4" fmla="*/ 1677426 w 1677426"/>
                <a:gd name="connsiteY4" fmla="*/ 622080 h 691200"/>
                <a:gd name="connsiteX5" fmla="*/ 1608306 w 1677426"/>
                <a:gd name="connsiteY5" fmla="*/ 691200 h 691200"/>
                <a:gd name="connsiteX6" fmla="*/ 69120 w 1677426"/>
                <a:gd name="connsiteY6" fmla="*/ 691200 h 691200"/>
                <a:gd name="connsiteX7" fmla="*/ 0 w 1677426"/>
                <a:gd name="connsiteY7" fmla="*/ 622080 h 691200"/>
                <a:gd name="connsiteX8" fmla="*/ 0 w 1677426"/>
                <a:gd name="connsiteY8" fmla="*/ 6912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691200">
                  <a:moveTo>
                    <a:pt x="0" y="69120"/>
                  </a:moveTo>
                  <a:cubicBezTo>
                    <a:pt x="0" y="30946"/>
                    <a:pt x="30946" y="0"/>
                    <a:pt x="69120" y="0"/>
                  </a:cubicBezTo>
                  <a:lnTo>
                    <a:pt x="1608306" y="0"/>
                  </a:lnTo>
                  <a:cubicBezTo>
                    <a:pt x="1646480" y="0"/>
                    <a:pt x="1677426" y="30946"/>
                    <a:pt x="1677426" y="69120"/>
                  </a:cubicBezTo>
                  <a:lnTo>
                    <a:pt x="1677426" y="622080"/>
                  </a:lnTo>
                  <a:cubicBezTo>
                    <a:pt x="1677426" y="660254"/>
                    <a:pt x="1646480" y="691200"/>
                    <a:pt x="1608306" y="691200"/>
                  </a:cubicBezTo>
                  <a:lnTo>
                    <a:pt x="69120" y="691200"/>
                  </a:lnTo>
                  <a:cubicBezTo>
                    <a:pt x="30946" y="691200"/>
                    <a:pt x="0" y="660254"/>
                    <a:pt x="0" y="622080"/>
                  </a:cubicBezTo>
                  <a:lnTo>
                    <a:pt x="0" y="691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291360" numCol="1" spcCol="1270" anchor="t" anchorCtr="0">
              <a:noAutofit/>
            </a:bodyPr>
            <a:lstStyle/>
            <a:p>
              <a:pPr marL="0" lvl="0" indent="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SamsungGothicCondensed Medium" panose="020B0600000101010101" pitchFamily="34" charset="-127"/>
                  <a:ea typeface="SamsungGothicCondensed Medium" panose="020B0600000101010101" pitchFamily="34" charset="-127"/>
                </a:rPr>
                <a:t>테스트 목적 확인</a:t>
              </a: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A12F7B0B-C8A3-8E28-8FCD-134AD8374E6F}"/>
                </a:ext>
              </a:extLst>
            </p:cNvPr>
            <p:cNvSpPr/>
            <p:nvPr/>
          </p:nvSpPr>
          <p:spPr>
            <a:xfrm>
              <a:off x="1273316" y="3288972"/>
              <a:ext cx="1677426" cy="1699200"/>
            </a:xfrm>
            <a:custGeom>
              <a:avLst/>
              <a:gdLst>
                <a:gd name="connsiteX0" fmla="*/ 0 w 1677426"/>
                <a:gd name="connsiteY0" fmla="*/ 167743 h 1699200"/>
                <a:gd name="connsiteX1" fmla="*/ 167743 w 1677426"/>
                <a:gd name="connsiteY1" fmla="*/ 0 h 1699200"/>
                <a:gd name="connsiteX2" fmla="*/ 1509683 w 1677426"/>
                <a:gd name="connsiteY2" fmla="*/ 0 h 1699200"/>
                <a:gd name="connsiteX3" fmla="*/ 1677426 w 1677426"/>
                <a:gd name="connsiteY3" fmla="*/ 167743 h 1699200"/>
                <a:gd name="connsiteX4" fmla="*/ 1677426 w 1677426"/>
                <a:gd name="connsiteY4" fmla="*/ 1531457 h 1699200"/>
                <a:gd name="connsiteX5" fmla="*/ 1509683 w 1677426"/>
                <a:gd name="connsiteY5" fmla="*/ 1699200 h 1699200"/>
                <a:gd name="connsiteX6" fmla="*/ 167743 w 1677426"/>
                <a:gd name="connsiteY6" fmla="*/ 1699200 h 1699200"/>
                <a:gd name="connsiteX7" fmla="*/ 0 w 1677426"/>
                <a:gd name="connsiteY7" fmla="*/ 1531457 h 1699200"/>
                <a:gd name="connsiteX8" fmla="*/ 0 w 1677426"/>
                <a:gd name="connsiteY8" fmla="*/ 167743 h 16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1699200">
                  <a:moveTo>
                    <a:pt x="0" y="167743"/>
                  </a:moveTo>
                  <a:cubicBezTo>
                    <a:pt x="0" y="75101"/>
                    <a:pt x="75101" y="0"/>
                    <a:pt x="167743" y="0"/>
                  </a:cubicBezTo>
                  <a:lnTo>
                    <a:pt x="1509683" y="0"/>
                  </a:lnTo>
                  <a:cubicBezTo>
                    <a:pt x="1602325" y="0"/>
                    <a:pt x="1677426" y="75101"/>
                    <a:pt x="1677426" y="167743"/>
                  </a:cubicBezTo>
                  <a:lnTo>
                    <a:pt x="1677426" y="1531457"/>
                  </a:lnTo>
                  <a:cubicBezTo>
                    <a:pt x="1677426" y="1624099"/>
                    <a:pt x="1602325" y="1699200"/>
                    <a:pt x="1509683" y="1699200"/>
                  </a:cubicBezTo>
                  <a:lnTo>
                    <a:pt x="167743" y="1699200"/>
                  </a:lnTo>
                  <a:cubicBezTo>
                    <a:pt x="75101" y="1699200"/>
                    <a:pt x="0" y="1624099"/>
                    <a:pt x="0" y="1531457"/>
                  </a:cubicBezTo>
                  <a:lnTo>
                    <a:pt x="0" y="167743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922" tIns="162922" rIns="162922" bIns="162922" numCol="1" spcCol="1270" anchor="t" anchorCtr="0">
              <a:noAutofit/>
            </a:bodyPr>
            <a:lstStyle/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한계 성능 측정</a:t>
              </a:r>
              <a:r>
                <a:rPr lang="en-US" altLang="ko-KR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?</a:t>
              </a:r>
              <a:endParaRPr lang="ko-KR" altLang="en-US" sz="1600" kern="1200" dirty="0">
                <a:latin typeface="SamsungGothicCondensed Ultralig" panose="020B0600000101010101" pitchFamily="34" charset="-127"/>
                <a:ea typeface="SamsungGothicCondensed Ultralig" panose="020B0600000101010101" pitchFamily="34" charset="-127"/>
              </a:endParaRPr>
            </a:p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목표 성능 하에서 동작 확인</a:t>
              </a:r>
              <a:r>
                <a:rPr lang="en-US" altLang="ko-KR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?</a:t>
              </a:r>
              <a:endParaRPr lang="ko-KR" altLang="en-US" sz="1600" kern="1200" dirty="0">
                <a:latin typeface="SamsungGothicCondensed Ultralig" panose="020B0600000101010101" pitchFamily="34" charset="-127"/>
                <a:ea typeface="SamsungGothicCondensed Ultralig" panose="020B0600000101010101" pitchFamily="34" charset="-127"/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414AB411-E1E0-5FF4-AC35-08004D66F523}"/>
                </a:ext>
              </a:extLst>
            </p:cNvPr>
            <p:cNvSpPr/>
            <p:nvPr/>
          </p:nvSpPr>
          <p:spPr>
            <a:xfrm>
              <a:off x="2861465" y="2849757"/>
              <a:ext cx="539098" cy="417630"/>
            </a:xfrm>
            <a:custGeom>
              <a:avLst/>
              <a:gdLst>
                <a:gd name="connsiteX0" fmla="*/ 0 w 539098"/>
                <a:gd name="connsiteY0" fmla="*/ 83526 h 417630"/>
                <a:gd name="connsiteX1" fmla="*/ 330283 w 539098"/>
                <a:gd name="connsiteY1" fmla="*/ 83526 h 417630"/>
                <a:gd name="connsiteX2" fmla="*/ 330283 w 539098"/>
                <a:gd name="connsiteY2" fmla="*/ 0 h 417630"/>
                <a:gd name="connsiteX3" fmla="*/ 539098 w 539098"/>
                <a:gd name="connsiteY3" fmla="*/ 208815 h 417630"/>
                <a:gd name="connsiteX4" fmla="*/ 330283 w 539098"/>
                <a:gd name="connsiteY4" fmla="*/ 417630 h 417630"/>
                <a:gd name="connsiteX5" fmla="*/ 330283 w 539098"/>
                <a:gd name="connsiteY5" fmla="*/ 334104 h 417630"/>
                <a:gd name="connsiteX6" fmla="*/ 0 w 539098"/>
                <a:gd name="connsiteY6" fmla="*/ 334104 h 417630"/>
                <a:gd name="connsiteX7" fmla="*/ 0 w 539098"/>
                <a:gd name="connsiteY7" fmla="*/ 83526 h 4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098" h="417630">
                  <a:moveTo>
                    <a:pt x="0" y="83526"/>
                  </a:moveTo>
                  <a:lnTo>
                    <a:pt x="330283" y="83526"/>
                  </a:lnTo>
                  <a:lnTo>
                    <a:pt x="330283" y="0"/>
                  </a:lnTo>
                  <a:lnTo>
                    <a:pt x="539098" y="208815"/>
                  </a:lnTo>
                  <a:lnTo>
                    <a:pt x="330283" y="417630"/>
                  </a:lnTo>
                  <a:lnTo>
                    <a:pt x="330283" y="334104"/>
                  </a:lnTo>
                  <a:lnTo>
                    <a:pt x="0" y="334104"/>
                  </a:lnTo>
                  <a:lnTo>
                    <a:pt x="0" y="83526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526" rIns="125289" bIns="83526" numCol="1" spcCol="1270" anchor="ctr" anchorCtr="0">
              <a:noAutofit/>
            </a:bodyPr>
            <a:lstStyle/>
            <a:p>
              <a:pPr marL="0" lvl="0" indent="0" algn="ctr" defTabSz="577850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>
                <a:latin typeface="SamsungGothicCondensed Medium" panose="020B0600000101010101" pitchFamily="34" charset="-127"/>
                <a:ea typeface="SamsungGothicCondensed Medium" panose="020B0600000101010101" pitchFamily="34" charset="-127"/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8D8D48FC-525F-9C22-EB1B-9B3BB6B6C2F0}"/>
                </a:ext>
              </a:extLst>
            </p:cNvPr>
            <p:cNvSpPr/>
            <p:nvPr/>
          </p:nvSpPr>
          <p:spPr>
            <a:xfrm>
              <a:off x="3624341" y="2828172"/>
              <a:ext cx="1677426" cy="691200"/>
            </a:xfrm>
            <a:custGeom>
              <a:avLst/>
              <a:gdLst>
                <a:gd name="connsiteX0" fmla="*/ 0 w 1677426"/>
                <a:gd name="connsiteY0" fmla="*/ 69120 h 691200"/>
                <a:gd name="connsiteX1" fmla="*/ 69120 w 1677426"/>
                <a:gd name="connsiteY1" fmla="*/ 0 h 691200"/>
                <a:gd name="connsiteX2" fmla="*/ 1608306 w 1677426"/>
                <a:gd name="connsiteY2" fmla="*/ 0 h 691200"/>
                <a:gd name="connsiteX3" fmla="*/ 1677426 w 1677426"/>
                <a:gd name="connsiteY3" fmla="*/ 69120 h 691200"/>
                <a:gd name="connsiteX4" fmla="*/ 1677426 w 1677426"/>
                <a:gd name="connsiteY4" fmla="*/ 622080 h 691200"/>
                <a:gd name="connsiteX5" fmla="*/ 1608306 w 1677426"/>
                <a:gd name="connsiteY5" fmla="*/ 691200 h 691200"/>
                <a:gd name="connsiteX6" fmla="*/ 69120 w 1677426"/>
                <a:gd name="connsiteY6" fmla="*/ 691200 h 691200"/>
                <a:gd name="connsiteX7" fmla="*/ 0 w 1677426"/>
                <a:gd name="connsiteY7" fmla="*/ 622080 h 691200"/>
                <a:gd name="connsiteX8" fmla="*/ 0 w 1677426"/>
                <a:gd name="connsiteY8" fmla="*/ 6912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691200">
                  <a:moveTo>
                    <a:pt x="0" y="69120"/>
                  </a:moveTo>
                  <a:cubicBezTo>
                    <a:pt x="0" y="30946"/>
                    <a:pt x="30946" y="0"/>
                    <a:pt x="69120" y="0"/>
                  </a:cubicBezTo>
                  <a:lnTo>
                    <a:pt x="1608306" y="0"/>
                  </a:lnTo>
                  <a:cubicBezTo>
                    <a:pt x="1646480" y="0"/>
                    <a:pt x="1677426" y="30946"/>
                    <a:pt x="1677426" y="69120"/>
                  </a:cubicBezTo>
                  <a:lnTo>
                    <a:pt x="1677426" y="622080"/>
                  </a:lnTo>
                  <a:cubicBezTo>
                    <a:pt x="1677426" y="660254"/>
                    <a:pt x="1646480" y="691200"/>
                    <a:pt x="1608306" y="691200"/>
                  </a:cubicBezTo>
                  <a:lnTo>
                    <a:pt x="69120" y="691200"/>
                  </a:lnTo>
                  <a:cubicBezTo>
                    <a:pt x="30946" y="691200"/>
                    <a:pt x="0" y="660254"/>
                    <a:pt x="0" y="622080"/>
                  </a:cubicBezTo>
                  <a:lnTo>
                    <a:pt x="0" y="691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291360" numCol="1" spcCol="1270" anchor="t" anchorCtr="0">
              <a:noAutofit/>
            </a:bodyPr>
            <a:lstStyle/>
            <a:p>
              <a:pPr marL="0" lvl="0" indent="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SamsungGothicCondensed Medium" panose="020B0600000101010101" pitchFamily="34" charset="-127"/>
                  <a:ea typeface="SamsungGothicCondensed Medium" panose="020B0600000101010101" pitchFamily="34" charset="-127"/>
                </a:rPr>
                <a:t>테스트 대상 결정</a:t>
              </a: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843A06DE-903A-3B30-16D1-BA36D4B97041}"/>
                </a:ext>
              </a:extLst>
            </p:cNvPr>
            <p:cNvSpPr/>
            <p:nvPr/>
          </p:nvSpPr>
          <p:spPr>
            <a:xfrm>
              <a:off x="3967910" y="3288972"/>
              <a:ext cx="1677426" cy="1699200"/>
            </a:xfrm>
            <a:custGeom>
              <a:avLst/>
              <a:gdLst>
                <a:gd name="connsiteX0" fmla="*/ 0 w 1677426"/>
                <a:gd name="connsiteY0" fmla="*/ 167743 h 1699200"/>
                <a:gd name="connsiteX1" fmla="*/ 167743 w 1677426"/>
                <a:gd name="connsiteY1" fmla="*/ 0 h 1699200"/>
                <a:gd name="connsiteX2" fmla="*/ 1509683 w 1677426"/>
                <a:gd name="connsiteY2" fmla="*/ 0 h 1699200"/>
                <a:gd name="connsiteX3" fmla="*/ 1677426 w 1677426"/>
                <a:gd name="connsiteY3" fmla="*/ 167743 h 1699200"/>
                <a:gd name="connsiteX4" fmla="*/ 1677426 w 1677426"/>
                <a:gd name="connsiteY4" fmla="*/ 1531457 h 1699200"/>
                <a:gd name="connsiteX5" fmla="*/ 1509683 w 1677426"/>
                <a:gd name="connsiteY5" fmla="*/ 1699200 h 1699200"/>
                <a:gd name="connsiteX6" fmla="*/ 167743 w 1677426"/>
                <a:gd name="connsiteY6" fmla="*/ 1699200 h 1699200"/>
                <a:gd name="connsiteX7" fmla="*/ 0 w 1677426"/>
                <a:gd name="connsiteY7" fmla="*/ 1531457 h 1699200"/>
                <a:gd name="connsiteX8" fmla="*/ 0 w 1677426"/>
                <a:gd name="connsiteY8" fmla="*/ 167743 h 16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1699200">
                  <a:moveTo>
                    <a:pt x="0" y="167743"/>
                  </a:moveTo>
                  <a:cubicBezTo>
                    <a:pt x="0" y="75101"/>
                    <a:pt x="75101" y="0"/>
                    <a:pt x="167743" y="0"/>
                  </a:cubicBezTo>
                  <a:lnTo>
                    <a:pt x="1509683" y="0"/>
                  </a:lnTo>
                  <a:cubicBezTo>
                    <a:pt x="1602325" y="0"/>
                    <a:pt x="1677426" y="75101"/>
                    <a:pt x="1677426" y="167743"/>
                  </a:cubicBezTo>
                  <a:lnTo>
                    <a:pt x="1677426" y="1531457"/>
                  </a:lnTo>
                  <a:cubicBezTo>
                    <a:pt x="1677426" y="1624099"/>
                    <a:pt x="1602325" y="1699200"/>
                    <a:pt x="1509683" y="1699200"/>
                  </a:cubicBezTo>
                  <a:lnTo>
                    <a:pt x="167743" y="1699200"/>
                  </a:lnTo>
                  <a:cubicBezTo>
                    <a:pt x="75101" y="1699200"/>
                    <a:pt x="0" y="1624099"/>
                    <a:pt x="0" y="1531457"/>
                  </a:cubicBezTo>
                  <a:lnTo>
                    <a:pt x="0" y="167743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922" tIns="162922" rIns="162922" bIns="162922" numCol="1" spcCol="1270" anchor="t" anchorCtr="0">
              <a:noAutofit/>
            </a:bodyPr>
            <a:lstStyle/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테스트 대상 페이지 선정</a:t>
              </a:r>
              <a:endParaRPr lang="ko-KR" altLang="en-US" sz="1600" kern="1200" dirty="0">
                <a:latin typeface="SamsungGothicCondensed Ultralig" panose="020B0600000101010101" pitchFamily="34" charset="-127"/>
                <a:ea typeface="SamsungGothicCondensed Ultralig" panose="020B0600000101010101" pitchFamily="34" charset="-127"/>
              </a:endParaRPr>
            </a:p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테스트 </a:t>
              </a:r>
              <a:r>
                <a:rPr lang="ko-KR" altLang="en-US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시나리오 선정</a:t>
              </a: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43CE2DAC-05BE-6BBC-2D24-2E7EC45E4554}"/>
                </a:ext>
              </a:extLst>
            </p:cNvPr>
            <p:cNvSpPr/>
            <p:nvPr/>
          </p:nvSpPr>
          <p:spPr>
            <a:xfrm>
              <a:off x="5556059" y="2849757"/>
              <a:ext cx="539098" cy="417630"/>
            </a:xfrm>
            <a:custGeom>
              <a:avLst/>
              <a:gdLst>
                <a:gd name="connsiteX0" fmla="*/ 0 w 539098"/>
                <a:gd name="connsiteY0" fmla="*/ 83526 h 417630"/>
                <a:gd name="connsiteX1" fmla="*/ 330283 w 539098"/>
                <a:gd name="connsiteY1" fmla="*/ 83526 h 417630"/>
                <a:gd name="connsiteX2" fmla="*/ 330283 w 539098"/>
                <a:gd name="connsiteY2" fmla="*/ 0 h 417630"/>
                <a:gd name="connsiteX3" fmla="*/ 539098 w 539098"/>
                <a:gd name="connsiteY3" fmla="*/ 208815 h 417630"/>
                <a:gd name="connsiteX4" fmla="*/ 330283 w 539098"/>
                <a:gd name="connsiteY4" fmla="*/ 417630 h 417630"/>
                <a:gd name="connsiteX5" fmla="*/ 330283 w 539098"/>
                <a:gd name="connsiteY5" fmla="*/ 334104 h 417630"/>
                <a:gd name="connsiteX6" fmla="*/ 0 w 539098"/>
                <a:gd name="connsiteY6" fmla="*/ 334104 h 417630"/>
                <a:gd name="connsiteX7" fmla="*/ 0 w 539098"/>
                <a:gd name="connsiteY7" fmla="*/ 83526 h 4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098" h="417630">
                  <a:moveTo>
                    <a:pt x="0" y="83526"/>
                  </a:moveTo>
                  <a:lnTo>
                    <a:pt x="330283" y="83526"/>
                  </a:lnTo>
                  <a:lnTo>
                    <a:pt x="330283" y="0"/>
                  </a:lnTo>
                  <a:lnTo>
                    <a:pt x="539098" y="208815"/>
                  </a:lnTo>
                  <a:lnTo>
                    <a:pt x="330283" y="417630"/>
                  </a:lnTo>
                  <a:lnTo>
                    <a:pt x="330283" y="334104"/>
                  </a:lnTo>
                  <a:lnTo>
                    <a:pt x="0" y="334104"/>
                  </a:lnTo>
                  <a:lnTo>
                    <a:pt x="0" y="83526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526" rIns="125289" bIns="83526" numCol="1" spcCol="1270" anchor="ctr" anchorCtr="0">
              <a:noAutofit/>
            </a:bodyPr>
            <a:lstStyle/>
            <a:p>
              <a:pPr marL="0" lvl="0" indent="0" algn="ctr" defTabSz="577850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>
                <a:latin typeface="SamsungGothicCondensed Medium" panose="020B0600000101010101" pitchFamily="34" charset="-127"/>
                <a:ea typeface="SamsungGothicCondensed Medium" panose="020B0600000101010101" pitchFamily="34" charset="-127"/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56AA062C-0F7A-EE94-0BE9-F6B061A9F9C6}"/>
                </a:ext>
              </a:extLst>
            </p:cNvPr>
            <p:cNvSpPr/>
            <p:nvPr/>
          </p:nvSpPr>
          <p:spPr>
            <a:xfrm>
              <a:off x="6318935" y="2828172"/>
              <a:ext cx="1677426" cy="691200"/>
            </a:xfrm>
            <a:custGeom>
              <a:avLst/>
              <a:gdLst>
                <a:gd name="connsiteX0" fmla="*/ 0 w 1677426"/>
                <a:gd name="connsiteY0" fmla="*/ 69120 h 691200"/>
                <a:gd name="connsiteX1" fmla="*/ 69120 w 1677426"/>
                <a:gd name="connsiteY1" fmla="*/ 0 h 691200"/>
                <a:gd name="connsiteX2" fmla="*/ 1608306 w 1677426"/>
                <a:gd name="connsiteY2" fmla="*/ 0 h 691200"/>
                <a:gd name="connsiteX3" fmla="*/ 1677426 w 1677426"/>
                <a:gd name="connsiteY3" fmla="*/ 69120 h 691200"/>
                <a:gd name="connsiteX4" fmla="*/ 1677426 w 1677426"/>
                <a:gd name="connsiteY4" fmla="*/ 622080 h 691200"/>
                <a:gd name="connsiteX5" fmla="*/ 1608306 w 1677426"/>
                <a:gd name="connsiteY5" fmla="*/ 691200 h 691200"/>
                <a:gd name="connsiteX6" fmla="*/ 69120 w 1677426"/>
                <a:gd name="connsiteY6" fmla="*/ 691200 h 691200"/>
                <a:gd name="connsiteX7" fmla="*/ 0 w 1677426"/>
                <a:gd name="connsiteY7" fmla="*/ 622080 h 691200"/>
                <a:gd name="connsiteX8" fmla="*/ 0 w 1677426"/>
                <a:gd name="connsiteY8" fmla="*/ 6912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691200">
                  <a:moveTo>
                    <a:pt x="0" y="69120"/>
                  </a:moveTo>
                  <a:cubicBezTo>
                    <a:pt x="0" y="30946"/>
                    <a:pt x="30946" y="0"/>
                    <a:pt x="69120" y="0"/>
                  </a:cubicBezTo>
                  <a:lnTo>
                    <a:pt x="1608306" y="0"/>
                  </a:lnTo>
                  <a:cubicBezTo>
                    <a:pt x="1646480" y="0"/>
                    <a:pt x="1677426" y="30946"/>
                    <a:pt x="1677426" y="69120"/>
                  </a:cubicBezTo>
                  <a:lnTo>
                    <a:pt x="1677426" y="622080"/>
                  </a:lnTo>
                  <a:cubicBezTo>
                    <a:pt x="1677426" y="660254"/>
                    <a:pt x="1646480" y="691200"/>
                    <a:pt x="1608306" y="691200"/>
                  </a:cubicBezTo>
                  <a:lnTo>
                    <a:pt x="69120" y="691200"/>
                  </a:lnTo>
                  <a:cubicBezTo>
                    <a:pt x="30946" y="691200"/>
                    <a:pt x="0" y="660254"/>
                    <a:pt x="0" y="622080"/>
                  </a:cubicBezTo>
                  <a:lnTo>
                    <a:pt x="0" y="691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291360" numCol="1" spcCol="1270" anchor="t" anchorCtr="0">
              <a:noAutofit/>
            </a:bodyPr>
            <a:lstStyle/>
            <a:p>
              <a:pPr marL="0" lvl="0" indent="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SamsungGothicCondensed Medium" panose="020B0600000101010101" pitchFamily="34" charset="-127"/>
                  <a:ea typeface="SamsungGothicCondensed Medium" panose="020B0600000101010101" pitchFamily="34" charset="-127"/>
                </a:rPr>
                <a:t>테스트 환경 구축</a:t>
              </a: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B5B52AB6-3881-F687-BAC7-AF3B52BE122D}"/>
                </a:ext>
              </a:extLst>
            </p:cNvPr>
            <p:cNvSpPr/>
            <p:nvPr/>
          </p:nvSpPr>
          <p:spPr>
            <a:xfrm>
              <a:off x="6662504" y="3288972"/>
              <a:ext cx="1677426" cy="1699200"/>
            </a:xfrm>
            <a:custGeom>
              <a:avLst/>
              <a:gdLst>
                <a:gd name="connsiteX0" fmla="*/ 0 w 1677426"/>
                <a:gd name="connsiteY0" fmla="*/ 167743 h 1699200"/>
                <a:gd name="connsiteX1" fmla="*/ 167743 w 1677426"/>
                <a:gd name="connsiteY1" fmla="*/ 0 h 1699200"/>
                <a:gd name="connsiteX2" fmla="*/ 1509683 w 1677426"/>
                <a:gd name="connsiteY2" fmla="*/ 0 h 1699200"/>
                <a:gd name="connsiteX3" fmla="*/ 1677426 w 1677426"/>
                <a:gd name="connsiteY3" fmla="*/ 167743 h 1699200"/>
                <a:gd name="connsiteX4" fmla="*/ 1677426 w 1677426"/>
                <a:gd name="connsiteY4" fmla="*/ 1531457 h 1699200"/>
                <a:gd name="connsiteX5" fmla="*/ 1509683 w 1677426"/>
                <a:gd name="connsiteY5" fmla="*/ 1699200 h 1699200"/>
                <a:gd name="connsiteX6" fmla="*/ 167743 w 1677426"/>
                <a:gd name="connsiteY6" fmla="*/ 1699200 h 1699200"/>
                <a:gd name="connsiteX7" fmla="*/ 0 w 1677426"/>
                <a:gd name="connsiteY7" fmla="*/ 1531457 h 1699200"/>
                <a:gd name="connsiteX8" fmla="*/ 0 w 1677426"/>
                <a:gd name="connsiteY8" fmla="*/ 167743 h 16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1699200">
                  <a:moveTo>
                    <a:pt x="0" y="167743"/>
                  </a:moveTo>
                  <a:cubicBezTo>
                    <a:pt x="0" y="75101"/>
                    <a:pt x="75101" y="0"/>
                    <a:pt x="167743" y="0"/>
                  </a:cubicBezTo>
                  <a:lnTo>
                    <a:pt x="1509683" y="0"/>
                  </a:lnTo>
                  <a:cubicBezTo>
                    <a:pt x="1602325" y="0"/>
                    <a:pt x="1677426" y="75101"/>
                    <a:pt x="1677426" y="167743"/>
                  </a:cubicBezTo>
                  <a:lnTo>
                    <a:pt x="1677426" y="1531457"/>
                  </a:lnTo>
                  <a:cubicBezTo>
                    <a:pt x="1677426" y="1624099"/>
                    <a:pt x="1602325" y="1699200"/>
                    <a:pt x="1509683" y="1699200"/>
                  </a:cubicBezTo>
                  <a:lnTo>
                    <a:pt x="167743" y="1699200"/>
                  </a:lnTo>
                  <a:cubicBezTo>
                    <a:pt x="75101" y="1699200"/>
                    <a:pt x="0" y="1624099"/>
                    <a:pt x="0" y="1531457"/>
                  </a:cubicBezTo>
                  <a:lnTo>
                    <a:pt x="0" y="167743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922" tIns="162922" rIns="162922" bIns="162922" numCol="1" spcCol="1270" anchor="t" anchorCtr="0">
              <a:noAutofit/>
            </a:bodyPr>
            <a:lstStyle/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테스트 서버 준비</a:t>
              </a:r>
            </a:p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테스트 서버에 대상 설치</a:t>
              </a: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AD5EF0E8-973B-0BF2-ED90-154DBE71A35A}"/>
                </a:ext>
              </a:extLst>
            </p:cNvPr>
            <p:cNvSpPr/>
            <p:nvPr/>
          </p:nvSpPr>
          <p:spPr>
            <a:xfrm>
              <a:off x="8250654" y="2849757"/>
              <a:ext cx="539098" cy="417630"/>
            </a:xfrm>
            <a:custGeom>
              <a:avLst/>
              <a:gdLst>
                <a:gd name="connsiteX0" fmla="*/ 0 w 539098"/>
                <a:gd name="connsiteY0" fmla="*/ 83526 h 417630"/>
                <a:gd name="connsiteX1" fmla="*/ 330283 w 539098"/>
                <a:gd name="connsiteY1" fmla="*/ 83526 h 417630"/>
                <a:gd name="connsiteX2" fmla="*/ 330283 w 539098"/>
                <a:gd name="connsiteY2" fmla="*/ 0 h 417630"/>
                <a:gd name="connsiteX3" fmla="*/ 539098 w 539098"/>
                <a:gd name="connsiteY3" fmla="*/ 208815 h 417630"/>
                <a:gd name="connsiteX4" fmla="*/ 330283 w 539098"/>
                <a:gd name="connsiteY4" fmla="*/ 417630 h 417630"/>
                <a:gd name="connsiteX5" fmla="*/ 330283 w 539098"/>
                <a:gd name="connsiteY5" fmla="*/ 334104 h 417630"/>
                <a:gd name="connsiteX6" fmla="*/ 0 w 539098"/>
                <a:gd name="connsiteY6" fmla="*/ 334104 h 417630"/>
                <a:gd name="connsiteX7" fmla="*/ 0 w 539098"/>
                <a:gd name="connsiteY7" fmla="*/ 83526 h 41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098" h="417630">
                  <a:moveTo>
                    <a:pt x="0" y="83526"/>
                  </a:moveTo>
                  <a:lnTo>
                    <a:pt x="330283" y="83526"/>
                  </a:lnTo>
                  <a:lnTo>
                    <a:pt x="330283" y="0"/>
                  </a:lnTo>
                  <a:lnTo>
                    <a:pt x="539098" y="208815"/>
                  </a:lnTo>
                  <a:lnTo>
                    <a:pt x="330283" y="417630"/>
                  </a:lnTo>
                  <a:lnTo>
                    <a:pt x="330283" y="334104"/>
                  </a:lnTo>
                  <a:lnTo>
                    <a:pt x="0" y="334104"/>
                  </a:lnTo>
                  <a:lnTo>
                    <a:pt x="0" y="83526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526" rIns="125289" bIns="83526" numCol="1" spcCol="1270" anchor="ctr" anchorCtr="0">
              <a:noAutofit/>
            </a:bodyPr>
            <a:lstStyle/>
            <a:p>
              <a:pPr marL="0" lvl="0" indent="0" algn="ctr" defTabSz="577850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>
                <a:latin typeface="SamsungGothicCondensed Medium" panose="020B0600000101010101" pitchFamily="34" charset="-127"/>
                <a:ea typeface="SamsungGothicCondensed Medium" panose="020B0600000101010101" pitchFamily="34" charset="-127"/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7EE615C1-022B-48C9-99D4-A09EBD875DF1}"/>
                </a:ext>
              </a:extLst>
            </p:cNvPr>
            <p:cNvSpPr/>
            <p:nvPr/>
          </p:nvSpPr>
          <p:spPr>
            <a:xfrm>
              <a:off x="9013529" y="2828172"/>
              <a:ext cx="1677426" cy="691200"/>
            </a:xfrm>
            <a:custGeom>
              <a:avLst/>
              <a:gdLst>
                <a:gd name="connsiteX0" fmla="*/ 0 w 1677426"/>
                <a:gd name="connsiteY0" fmla="*/ 69120 h 691200"/>
                <a:gd name="connsiteX1" fmla="*/ 69120 w 1677426"/>
                <a:gd name="connsiteY1" fmla="*/ 0 h 691200"/>
                <a:gd name="connsiteX2" fmla="*/ 1608306 w 1677426"/>
                <a:gd name="connsiteY2" fmla="*/ 0 h 691200"/>
                <a:gd name="connsiteX3" fmla="*/ 1677426 w 1677426"/>
                <a:gd name="connsiteY3" fmla="*/ 69120 h 691200"/>
                <a:gd name="connsiteX4" fmla="*/ 1677426 w 1677426"/>
                <a:gd name="connsiteY4" fmla="*/ 622080 h 691200"/>
                <a:gd name="connsiteX5" fmla="*/ 1608306 w 1677426"/>
                <a:gd name="connsiteY5" fmla="*/ 691200 h 691200"/>
                <a:gd name="connsiteX6" fmla="*/ 69120 w 1677426"/>
                <a:gd name="connsiteY6" fmla="*/ 691200 h 691200"/>
                <a:gd name="connsiteX7" fmla="*/ 0 w 1677426"/>
                <a:gd name="connsiteY7" fmla="*/ 622080 h 691200"/>
                <a:gd name="connsiteX8" fmla="*/ 0 w 1677426"/>
                <a:gd name="connsiteY8" fmla="*/ 6912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691200">
                  <a:moveTo>
                    <a:pt x="0" y="69120"/>
                  </a:moveTo>
                  <a:cubicBezTo>
                    <a:pt x="0" y="30946"/>
                    <a:pt x="30946" y="0"/>
                    <a:pt x="69120" y="0"/>
                  </a:cubicBezTo>
                  <a:lnTo>
                    <a:pt x="1608306" y="0"/>
                  </a:lnTo>
                  <a:cubicBezTo>
                    <a:pt x="1646480" y="0"/>
                    <a:pt x="1677426" y="30946"/>
                    <a:pt x="1677426" y="69120"/>
                  </a:cubicBezTo>
                  <a:lnTo>
                    <a:pt x="1677426" y="622080"/>
                  </a:lnTo>
                  <a:cubicBezTo>
                    <a:pt x="1677426" y="660254"/>
                    <a:pt x="1646480" y="691200"/>
                    <a:pt x="1608306" y="691200"/>
                  </a:cubicBezTo>
                  <a:lnTo>
                    <a:pt x="69120" y="691200"/>
                  </a:lnTo>
                  <a:cubicBezTo>
                    <a:pt x="30946" y="691200"/>
                    <a:pt x="0" y="660254"/>
                    <a:pt x="0" y="622080"/>
                  </a:cubicBezTo>
                  <a:lnTo>
                    <a:pt x="0" y="691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291360" numCol="1" spcCol="1270" anchor="t" anchorCtr="0">
              <a:noAutofit/>
            </a:bodyPr>
            <a:lstStyle/>
            <a:p>
              <a:pPr marL="0" lvl="0" indent="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SamsungGothicCondensed Medium" panose="020B0600000101010101" pitchFamily="34" charset="-127"/>
                  <a:ea typeface="SamsungGothicCondensed Medium" panose="020B0600000101010101" pitchFamily="34" charset="-127"/>
                </a:rPr>
                <a:t>테스트 수행</a:t>
              </a: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787C8933-512E-7B85-2A21-B6581BEC37FE}"/>
                </a:ext>
              </a:extLst>
            </p:cNvPr>
            <p:cNvSpPr/>
            <p:nvPr/>
          </p:nvSpPr>
          <p:spPr>
            <a:xfrm>
              <a:off x="9357099" y="3288972"/>
              <a:ext cx="1677426" cy="1699200"/>
            </a:xfrm>
            <a:custGeom>
              <a:avLst/>
              <a:gdLst>
                <a:gd name="connsiteX0" fmla="*/ 0 w 1677426"/>
                <a:gd name="connsiteY0" fmla="*/ 167743 h 1699200"/>
                <a:gd name="connsiteX1" fmla="*/ 167743 w 1677426"/>
                <a:gd name="connsiteY1" fmla="*/ 0 h 1699200"/>
                <a:gd name="connsiteX2" fmla="*/ 1509683 w 1677426"/>
                <a:gd name="connsiteY2" fmla="*/ 0 h 1699200"/>
                <a:gd name="connsiteX3" fmla="*/ 1677426 w 1677426"/>
                <a:gd name="connsiteY3" fmla="*/ 167743 h 1699200"/>
                <a:gd name="connsiteX4" fmla="*/ 1677426 w 1677426"/>
                <a:gd name="connsiteY4" fmla="*/ 1531457 h 1699200"/>
                <a:gd name="connsiteX5" fmla="*/ 1509683 w 1677426"/>
                <a:gd name="connsiteY5" fmla="*/ 1699200 h 1699200"/>
                <a:gd name="connsiteX6" fmla="*/ 167743 w 1677426"/>
                <a:gd name="connsiteY6" fmla="*/ 1699200 h 1699200"/>
                <a:gd name="connsiteX7" fmla="*/ 0 w 1677426"/>
                <a:gd name="connsiteY7" fmla="*/ 1531457 h 1699200"/>
                <a:gd name="connsiteX8" fmla="*/ 0 w 1677426"/>
                <a:gd name="connsiteY8" fmla="*/ 167743 h 16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426" h="1699200">
                  <a:moveTo>
                    <a:pt x="0" y="167743"/>
                  </a:moveTo>
                  <a:cubicBezTo>
                    <a:pt x="0" y="75101"/>
                    <a:pt x="75101" y="0"/>
                    <a:pt x="167743" y="0"/>
                  </a:cubicBezTo>
                  <a:lnTo>
                    <a:pt x="1509683" y="0"/>
                  </a:lnTo>
                  <a:cubicBezTo>
                    <a:pt x="1602325" y="0"/>
                    <a:pt x="1677426" y="75101"/>
                    <a:pt x="1677426" y="167743"/>
                  </a:cubicBezTo>
                  <a:lnTo>
                    <a:pt x="1677426" y="1531457"/>
                  </a:lnTo>
                  <a:cubicBezTo>
                    <a:pt x="1677426" y="1624099"/>
                    <a:pt x="1602325" y="1699200"/>
                    <a:pt x="1509683" y="1699200"/>
                  </a:cubicBezTo>
                  <a:lnTo>
                    <a:pt x="167743" y="1699200"/>
                  </a:lnTo>
                  <a:cubicBezTo>
                    <a:pt x="75101" y="1699200"/>
                    <a:pt x="0" y="1624099"/>
                    <a:pt x="0" y="1531457"/>
                  </a:cubicBezTo>
                  <a:lnTo>
                    <a:pt x="0" y="167743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922" tIns="162922" rIns="162922" bIns="162922" numCol="1" spcCol="1270" anchor="t" anchorCtr="0">
              <a:noAutofit/>
            </a:bodyPr>
            <a:lstStyle/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테스트 결과 정리</a:t>
              </a:r>
            </a:p>
            <a:p>
              <a:pPr marL="171450" lvl="1" indent="-171450" algn="l" defTabSz="711200" latinLnBrk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kern="1200" dirty="0">
                  <a:latin typeface="SamsungGothicCondensed Ultralig" panose="020B0600000101010101" pitchFamily="34" charset="-127"/>
                  <a:ea typeface="SamsungGothicCondensed Ultralig" panose="020B0600000101010101" pitchFamily="34" charset="-127"/>
                </a:rPr>
                <a:t>테스트 결과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43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249</Words>
  <Application>Microsoft Office PowerPoint</Application>
  <PresentationFormat>와이드스크린</PresentationFormat>
  <Paragraphs>66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Quattrocento Sans</vt:lpstr>
      <vt:lpstr>SamsungGothicCondensed ExtraBol</vt:lpstr>
      <vt:lpstr>SamsungGothicCondensed Medium</vt:lpstr>
      <vt:lpstr>SamsungGothicCondensed Ultralig</vt:lpstr>
      <vt:lpstr>맑은 고딕</vt:lpstr>
      <vt:lpstr>맑은 고딕</vt:lpstr>
      <vt:lpstr>삼성긴고딕 Medium</vt:lpstr>
      <vt:lpstr>삼성긴고딕 Regular</vt:lpstr>
      <vt:lpstr>삼성긴고딕OTF Bold</vt:lpstr>
      <vt:lpstr>삼성긴고딕OTF ExtraBold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성능 테스트의 개요</vt:lpstr>
      <vt:lpstr>주요 용어</vt:lpstr>
      <vt:lpstr>성능 테스트의 종류</vt:lpstr>
      <vt:lpstr>성능 테스트의 종류</vt:lpstr>
      <vt:lpstr>성능 테스트의 종류</vt:lpstr>
      <vt:lpstr>성능 테스트 도구 </vt:lpstr>
      <vt:lpstr>성능 테스트 절차</vt:lpstr>
      <vt:lpstr>Jmeter 시연</vt:lpstr>
      <vt:lpstr>여러분들의 목표는?</vt:lpstr>
      <vt:lpstr>Locust 수행 및 결과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108</cp:revision>
  <dcterms:created xsi:type="dcterms:W3CDTF">2020-12-09T04:38:54Z</dcterms:created>
  <dcterms:modified xsi:type="dcterms:W3CDTF">2023-12-13T07:34:38Z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