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BF2"/>
    <a:srgbClr val="0DA2DD"/>
    <a:srgbClr val="6CCFF6"/>
    <a:srgbClr val="6EBBF4"/>
    <a:srgbClr val="10A0F0"/>
    <a:srgbClr val="E6F7FE"/>
    <a:srgbClr val="2EACF2"/>
    <a:srgbClr val="0FA0F0"/>
    <a:srgbClr val="1EA0F0"/>
    <a:srgbClr val="1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96481" autoAdjust="0"/>
  </p:normalViewPr>
  <p:slideViewPr>
    <p:cSldViewPr snapToGrid="0" showGuides="1">
      <p:cViewPr varScale="1">
        <p:scale>
          <a:sx n="69" d="100"/>
          <a:sy n="69" d="100"/>
        </p:scale>
        <p:origin x="96" y="636"/>
      </p:cViewPr>
      <p:guideLst>
        <p:guide orient="horz" pos="2160"/>
        <p:guide pos="1572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9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jpeg"/><Relationship Id="rId7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olidFill>
                  <a:schemeClr val="lt1"/>
                </a:solidFill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 userDrawn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;p12">
            <a:extLst>
              <a:ext uri="{FF2B5EF4-FFF2-40B4-BE49-F238E27FC236}">
                <a16:creationId xmlns:a16="http://schemas.microsoft.com/office/drawing/2014/main" id="{24BD811C-77D5-EFB9-9371-B083EB8191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11" name="자유형: 도형 23">
            <a:extLst>
              <a:ext uri="{FF2B5EF4-FFF2-40B4-BE49-F238E27FC236}">
                <a16:creationId xmlns:a16="http://schemas.microsoft.com/office/drawing/2014/main" id="{20303230-93C8-4CE2-C0E3-A39057FFF8C8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81;p18">
            <a:extLst>
              <a:ext uri="{FF2B5EF4-FFF2-40B4-BE49-F238E27FC236}">
                <a16:creationId xmlns:a16="http://schemas.microsoft.com/office/drawing/2014/main" id="{F84FFCF4-A722-9F12-85AC-86FAE6211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7" name="Google Shape;82;p18">
            <a:extLst>
              <a:ext uri="{FF2B5EF4-FFF2-40B4-BE49-F238E27FC236}">
                <a16:creationId xmlns:a16="http://schemas.microsoft.com/office/drawing/2014/main" id="{22DC5990-B464-BC2D-2CF5-5093E52572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F889FD-54B1-1250-59CF-3F141A80A9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9" name="Google Shape;50;p12">
            <a:extLst>
              <a:ext uri="{FF2B5EF4-FFF2-40B4-BE49-F238E27FC236}">
                <a16:creationId xmlns:a16="http://schemas.microsoft.com/office/drawing/2014/main" id="{D9BF7DC0-1DFB-1CC0-E04E-1BC3F7686810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107E026-339C-2134-76C6-98358ED84374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3CCBB86C-A1DA-1676-D6D1-E368C7F455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2E55F26B-7ED4-C2E3-AFB0-9406D6137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263" y="1600327"/>
            <a:ext cx="5760529" cy="7569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1pPr>
            <a:lvl2pPr marL="45720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2pPr>
            <a:lvl3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3pPr>
            <a:lvl4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4pPr>
            <a:lvl5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6CCFF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6CCFF6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6CCFF6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6" r:id="rId2"/>
    <p:sldLayoutId id="2147483668" r:id="rId3"/>
    <p:sldLayoutId id="2147483678" r:id="rId4"/>
    <p:sldLayoutId id="2147483669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16914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ko-KR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1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학기 관통</a:t>
            </a:r>
            <a:r>
              <a:rPr lang="en-US" altLang="ko-KR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PJT 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서비스에 대한 </a:t>
            </a:r>
            <a:endParaRPr lang="en-US" altLang="ko-KR" sz="4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SW 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테스트 케이스 제작</a:t>
            </a:r>
            <a:endParaRPr kumimoji="0" lang="en-US" altLang="en-US" sz="450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 작성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EDAF7E-78D4-424D-8D63-D6F870BF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174"/>
              </p:ext>
            </p:extLst>
          </p:nvPr>
        </p:nvGraphicFramePr>
        <p:xfrm>
          <a:off x="1292586" y="1843520"/>
          <a:ext cx="6800381" cy="4414023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688213">
                  <a:extLst>
                    <a:ext uri="{9D8B030D-6E8A-4147-A177-3AD203B41FA5}">
                      <a16:colId xmlns:a16="http://schemas.microsoft.com/office/drawing/2014/main" val="332407663"/>
                    </a:ext>
                  </a:extLst>
                </a:gridCol>
                <a:gridCol w="1883677">
                  <a:extLst>
                    <a:ext uri="{9D8B030D-6E8A-4147-A177-3AD203B41FA5}">
                      <a16:colId xmlns:a16="http://schemas.microsoft.com/office/drawing/2014/main" val="2393149327"/>
                    </a:ext>
                  </a:extLst>
                </a:gridCol>
                <a:gridCol w="1582540">
                  <a:extLst>
                    <a:ext uri="{9D8B030D-6E8A-4147-A177-3AD203B41FA5}">
                      <a16:colId xmlns:a16="http://schemas.microsoft.com/office/drawing/2014/main" val="338423023"/>
                    </a:ext>
                  </a:extLst>
                </a:gridCol>
                <a:gridCol w="1485422">
                  <a:extLst>
                    <a:ext uri="{9D8B030D-6E8A-4147-A177-3AD203B41FA5}">
                      <a16:colId xmlns:a16="http://schemas.microsoft.com/office/drawing/2014/main" val="3073959572"/>
                    </a:ext>
                  </a:extLst>
                </a:gridCol>
                <a:gridCol w="1160529">
                  <a:extLst>
                    <a:ext uri="{9D8B030D-6E8A-4147-A177-3AD203B41FA5}">
                      <a16:colId xmlns:a16="http://schemas.microsoft.com/office/drawing/2014/main" val="1298260925"/>
                    </a:ext>
                  </a:extLst>
                </a:gridCol>
              </a:tblGrid>
              <a:tr h="4477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</a:rPr>
                        <a:t>TC</a:t>
                      </a:r>
                      <a:endParaRPr lang="ko-Kore-KR" sz="14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전제조건</a:t>
                      </a:r>
                      <a:r>
                        <a:rPr lang="en-US" sz="1400" b="1" dirty="0">
                          <a:effectLst/>
                        </a:rPr>
                        <a:t>(Given)</a:t>
                      </a:r>
                      <a:endParaRPr lang="ko-Kore-KR" sz="14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</a:rPr>
                        <a:t>시나리오(When)</a:t>
                      </a:r>
                      <a:endParaRPr lang="ko-Kore-KR" sz="1400" b="1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</a:rPr>
                        <a:t>예상 결과(Then)</a:t>
                      </a:r>
                      <a:endParaRPr lang="ko-Kore-KR" sz="1400" b="1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실제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결과</a:t>
                      </a:r>
                      <a:endParaRPr lang="ko-Kore-KR" sz="14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975501"/>
                  </a:ext>
                </a:extLst>
              </a:tr>
              <a:tr h="69520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r>
                        <a:rPr lang="ko-KR" sz="900" dirty="0" err="1">
                          <a:effectLst/>
                        </a:rPr>
                        <a:t>중복통과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ko-KR" sz="900" dirty="0">
                          <a:effectLst/>
                        </a:rPr>
                        <a:t>패스워드 양식</a:t>
                      </a:r>
                      <a:r>
                        <a:rPr lang="en-US" sz="900" dirty="0">
                          <a:effectLst/>
                        </a:rPr>
                        <a:t>OK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ko-KR" sz="900" dirty="0">
                          <a:effectLst/>
                        </a:rPr>
                        <a:t>패스워드 </a:t>
                      </a:r>
                      <a:r>
                        <a:rPr lang="ko-KR" sz="900" dirty="0" err="1">
                          <a:effectLst/>
                        </a:rPr>
                        <a:t>중복체크</a:t>
                      </a:r>
                      <a:r>
                        <a:rPr lang="en-US" sz="900" dirty="0">
                          <a:effectLst/>
                        </a:rPr>
                        <a:t> OK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ko-KR" sz="900" dirty="0">
                          <a:effectLst/>
                        </a:rPr>
                        <a:t>이메일 인증</a:t>
                      </a:r>
                      <a:r>
                        <a:rPr lang="en-US" sz="900" dirty="0">
                          <a:effectLst/>
                        </a:rPr>
                        <a:t> OK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정상적인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회원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가입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245873"/>
                  </a:ext>
                </a:extLst>
              </a:tr>
              <a:tr h="78210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ko-KR" sz="1400" dirty="0" err="1">
                          <a:effectLst/>
                        </a:rPr>
                        <a:t>중복검사</a:t>
                      </a:r>
                      <a:r>
                        <a:rPr lang="ko-KR" sz="1400" dirty="0">
                          <a:effectLst/>
                        </a:rPr>
                        <a:t> 안함 또는 실패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id </a:t>
                      </a:r>
                      <a:r>
                        <a:rPr lang="ko-KR" sz="1000">
                          <a:effectLst/>
                        </a:rPr>
                        <a:t>중복통과 실패</a:t>
                      </a: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양식</a:t>
                      </a:r>
                      <a:r>
                        <a:rPr lang="en-US" sz="1000">
                          <a:effectLst/>
                        </a:rPr>
                        <a:t>OK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중복체크</a:t>
                      </a:r>
                      <a:r>
                        <a:rPr lang="en-US" sz="1000">
                          <a:effectLst/>
                        </a:rPr>
                        <a:t> OK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이메일 인증</a:t>
                      </a:r>
                      <a:r>
                        <a:rPr lang="en-US" sz="1000">
                          <a:effectLst/>
                        </a:rPr>
                        <a:t> OK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ko-KR" sz="1400" dirty="0" err="1">
                          <a:effectLst/>
                        </a:rPr>
                        <a:t>중복검사</a:t>
                      </a:r>
                      <a:r>
                        <a:rPr lang="ko-KR" sz="1400" dirty="0">
                          <a:effectLst/>
                        </a:rPr>
                        <a:t> 유도 메시지 보임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087810"/>
                  </a:ext>
                </a:extLst>
              </a:tr>
              <a:tr h="78210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패스워드에</a:t>
                      </a:r>
                      <a:r>
                        <a:rPr lang="en-US" sz="1400" dirty="0">
                          <a:effectLst/>
                        </a:rPr>
                        <a:t> ?*&amp; </a:t>
                      </a:r>
                      <a:r>
                        <a:rPr lang="en-US" sz="1400" dirty="0" err="1">
                          <a:effectLst/>
                        </a:rPr>
                        <a:t>문자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입력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id </a:t>
                      </a:r>
                      <a:r>
                        <a:rPr lang="ko-KR" sz="1000">
                          <a:effectLst/>
                        </a:rPr>
                        <a:t>중복통과</a:t>
                      </a: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양식 안맞음</a:t>
                      </a: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중복체크</a:t>
                      </a:r>
                      <a:r>
                        <a:rPr lang="en-US" sz="1000">
                          <a:effectLst/>
                        </a:rPr>
                        <a:t> OK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이메일 인증</a:t>
                      </a:r>
                      <a:r>
                        <a:rPr lang="en-US" sz="1000">
                          <a:effectLst/>
                        </a:rPr>
                        <a:t> OK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400">
                          <a:effectLst/>
                        </a:rPr>
                        <a:t>패스워드 양식확인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ko-KR" sz="1400">
                          <a:effectLst/>
                        </a:rPr>
                        <a:t>유도 메시지 보임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176764"/>
                  </a:ext>
                </a:extLst>
              </a:tr>
              <a:tr h="78210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400" dirty="0">
                          <a:effectLst/>
                        </a:rPr>
                        <a:t>패스워드 확인란에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ko-KR" sz="1400" dirty="0">
                          <a:effectLst/>
                        </a:rPr>
                        <a:t>패스워드와 다른 문자 입력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900">
                          <a:effectLst/>
                        </a:rPr>
                        <a:t>id </a:t>
                      </a:r>
                      <a:r>
                        <a:rPr lang="ko-KR" sz="900">
                          <a:effectLst/>
                        </a:rPr>
                        <a:t>중복통과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ko-KR" sz="900">
                          <a:effectLst/>
                        </a:rPr>
                        <a:t>패스워드 양식 맞음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ko-KR" sz="900">
                          <a:effectLst/>
                        </a:rPr>
                        <a:t>패스워드 중복체크 실패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ko-KR" sz="900">
                          <a:effectLst/>
                        </a:rPr>
                        <a:t>이메일 인증</a:t>
                      </a:r>
                      <a:r>
                        <a:rPr lang="en-US" sz="900">
                          <a:effectLst/>
                        </a:rPr>
                        <a:t> OK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400">
                          <a:effectLst/>
                        </a:rPr>
                        <a:t>패스워드 확인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ko-KR" sz="1400">
                          <a:effectLst/>
                        </a:rPr>
                        <a:t>유도 메시지 보임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396927"/>
                  </a:ext>
                </a:extLst>
              </a:tr>
              <a:tr h="78210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400" dirty="0">
                          <a:effectLst/>
                        </a:rPr>
                        <a:t>이메일 인증 안받음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ko-KR" sz="1400" dirty="0">
                          <a:effectLst/>
                        </a:rPr>
                        <a:t>또는 이메일 인증 실패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id </a:t>
                      </a:r>
                      <a:r>
                        <a:rPr lang="ko-KR" sz="1000">
                          <a:effectLst/>
                        </a:rPr>
                        <a:t>중복통과</a:t>
                      </a: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양식 안맞음</a:t>
                      </a: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패스워드 중복체크</a:t>
                      </a:r>
                      <a:r>
                        <a:rPr lang="en-US" sz="1000">
                          <a:effectLst/>
                        </a:rPr>
                        <a:t> OK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ko-KR" sz="1000">
                          <a:effectLst/>
                        </a:rPr>
                        <a:t>이메일 인증 실패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400">
                          <a:effectLst/>
                        </a:rPr>
                        <a:t>이메일 인증을 받으라는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ko-KR" sz="1400">
                          <a:effectLst/>
                        </a:rPr>
                        <a:t>유도 메시지 보임</a:t>
                      </a:r>
                      <a:endParaRPr lang="ko-Kore-KR" sz="14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ore-KR" sz="14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2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 작성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명세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제어흐름도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결정테이블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054" y="2297437"/>
            <a:ext cx="460894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자동완성 기능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검색창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검색된 유저가 나오게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검색어를</a:t>
            </a:r>
            <a:r>
              <a:rPr lang="ko-KR" altLang="en-US" sz="1400" dirty="0" smtClean="0"/>
              <a:t> 포함하는 연관 </a:t>
            </a:r>
            <a:r>
              <a:rPr lang="ko-KR" altLang="en-US" sz="1400" dirty="0" err="1" smtClean="0"/>
              <a:t>검색어를</a:t>
            </a:r>
            <a:r>
              <a:rPr lang="ko-KR" altLang="en-US" sz="1400" dirty="0" smtClean="0"/>
              <a:t> 출력한다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최대</a:t>
            </a:r>
            <a:r>
              <a:rPr lang="en-US" altLang="ko-KR" sz="1400" dirty="0" smtClean="0"/>
              <a:t>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검색어를</a:t>
            </a:r>
            <a:r>
              <a:rPr lang="ko-KR" altLang="en-US" sz="1400" dirty="0" smtClean="0"/>
              <a:t> 포함하는 유저를 출력한다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최대</a:t>
            </a:r>
            <a:r>
              <a:rPr lang="en-US" altLang="ko-KR" sz="1400" dirty="0" smtClean="0"/>
              <a:t>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각각을 클릭하면 관련 검색결과 페이지로 넘어간다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E4150-ACAD-F74E-AC2D-D3B6D165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4038817"/>
            <a:ext cx="3629891" cy="20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7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케이스 작성 예시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8796AEC-E4FE-2B43-AEFC-D42C92B26D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270" y="1702434"/>
            <a:ext cx="6134308" cy="4099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6E0547-2AAF-F446-97C0-90685A56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99285"/>
              </p:ext>
            </p:extLst>
          </p:nvPr>
        </p:nvGraphicFramePr>
        <p:xfrm>
          <a:off x="3973007" y="4292951"/>
          <a:ext cx="6299177" cy="19018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3183">
                  <a:extLst>
                    <a:ext uri="{9D8B030D-6E8A-4147-A177-3AD203B41FA5}">
                      <a16:colId xmlns:a16="http://schemas.microsoft.com/office/drawing/2014/main" val="1655776756"/>
                    </a:ext>
                  </a:extLst>
                </a:gridCol>
                <a:gridCol w="1393506">
                  <a:extLst>
                    <a:ext uri="{9D8B030D-6E8A-4147-A177-3AD203B41FA5}">
                      <a16:colId xmlns:a16="http://schemas.microsoft.com/office/drawing/2014/main" val="879615924"/>
                    </a:ext>
                  </a:extLst>
                </a:gridCol>
                <a:gridCol w="1028122">
                  <a:extLst>
                    <a:ext uri="{9D8B030D-6E8A-4147-A177-3AD203B41FA5}">
                      <a16:colId xmlns:a16="http://schemas.microsoft.com/office/drawing/2014/main" val="4139572140"/>
                    </a:ext>
                  </a:extLst>
                </a:gridCol>
                <a:gridCol w="1028122">
                  <a:extLst>
                    <a:ext uri="{9D8B030D-6E8A-4147-A177-3AD203B41FA5}">
                      <a16:colId xmlns:a16="http://schemas.microsoft.com/office/drawing/2014/main" val="104898897"/>
                    </a:ext>
                  </a:extLst>
                </a:gridCol>
                <a:gridCol w="1028122">
                  <a:extLst>
                    <a:ext uri="{9D8B030D-6E8A-4147-A177-3AD203B41FA5}">
                      <a16:colId xmlns:a16="http://schemas.microsoft.com/office/drawing/2014/main" val="2925826209"/>
                    </a:ext>
                  </a:extLst>
                </a:gridCol>
                <a:gridCol w="1028122">
                  <a:extLst>
                    <a:ext uri="{9D8B030D-6E8A-4147-A177-3AD203B41FA5}">
                      <a16:colId xmlns:a16="http://schemas.microsoft.com/office/drawing/2014/main" val="3226801564"/>
                    </a:ext>
                  </a:extLst>
                </a:gridCol>
              </a:tblGrid>
              <a:tr h="339430">
                <a:tc gridSpan="2"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TC1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TC2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TC3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TC4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21070"/>
                  </a:ext>
                </a:extLst>
              </a:tr>
              <a:tr h="339430">
                <a:tc rowSpan="2"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조건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200" kern="100">
                          <a:effectLst/>
                        </a:rPr>
                        <a:t>검색결과</a:t>
                      </a:r>
                      <a:r>
                        <a:rPr lang="en-US" sz="1200" kern="100">
                          <a:effectLst/>
                        </a:rPr>
                        <a:t>&gt;5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5030"/>
                  </a:ext>
                </a:extLst>
              </a:tr>
              <a:tr h="3394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200" kern="100">
                          <a:effectLst/>
                        </a:rPr>
                        <a:t>관련사용자</a:t>
                      </a:r>
                      <a:r>
                        <a:rPr lang="en-US" sz="1200" kern="100">
                          <a:effectLst/>
                        </a:rPr>
                        <a:t>&gt;3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43597"/>
                  </a:ext>
                </a:extLst>
              </a:tr>
              <a:tr h="883596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예상결과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결과</a:t>
                      </a:r>
                      <a:r>
                        <a:rPr lang="en-US" sz="1000" kern="100" dirty="0">
                          <a:effectLst/>
                        </a:rPr>
                        <a:t>:5</a:t>
                      </a:r>
                      <a:r>
                        <a:rPr lang="ko-KR" sz="1000" kern="100" dirty="0" err="1">
                          <a:effectLst/>
                        </a:rPr>
                        <a:t>개만보임</a:t>
                      </a:r>
                      <a:endParaRPr lang="ko-Kore-KR" sz="1600" kern="100" dirty="0">
                        <a:effectLst/>
                      </a:endParaRPr>
                    </a:p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사용자</a:t>
                      </a:r>
                      <a:r>
                        <a:rPr lang="en-US" sz="1000" kern="100" dirty="0">
                          <a:effectLst/>
                        </a:rPr>
                        <a:t>:3</a:t>
                      </a:r>
                      <a:r>
                        <a:rPr lang="ko-KR" sz="1000" kern="100" dirty="0">
                          <a:effectLst/>
                        </a:rPr>
                        <a:t>개만 보임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결과</a:t>
                      </a:r>
                      <a:r>
                        <a:rPr lang="en-US" sz="1000" kern="100" dirty="0">
                          <a:effectLst/>
                        </a:rPr>
                        <a:t>:</a:t>
                      </a:r>
                      <a:r>
                        <a:rPr lang="ko-KR" sz="1000" kern="100" dirty="0" err="1">
                          <a:effectLst/>
                        </a:rPr>
                        <a:t>전부보임</a:t>
                      </a:r>
                      <a:endParaRPr lang="ko-Kore-KR" sz="1600" kern="100" dirty="0">
                        <a:effectLst/>
                      </a:endParaRPr>
                    </a:p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사용자</a:t>
                      </a:r>
                      <a:r>
                        <a:rPr lang="en-US" sz="1000" kern="100" dirty="0">
                          <a:effectLst/>
                        </a:rPr>
                        <a:t>: 3</a:t>
                      </a:r>
                      <a:r>
                        <a:rPr lang="ko-KR" sz="1000" kern="100" dirty="0">
                          <a:effectLst/>
                        </a:rPr>
                        <a:t>개만 보임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결과</a:t>
                      </a:r>
                      <a:r>
                        <a:rPr lang="en-US" sz="1000" kern="100" dirty="0">
                          <a:effectLst/>
                        </a:rPr>
                        <a:t>:5</a:t>
                      </a:r>
                      <a:r>
                        <a:rPr lang="ko-KR" sz="1000" kern="100" dirty="0">
                          <a:effectLst/>
                        </a:rPr>
                        <a:t>개만 보임</a:t>
                      </a:r>
                      <a:endParaRPr lang="ko-Kore-KR" sz="1600" kern="100" dirty="0">
                        <a:effectLst/>
                      </a:endParaRPr>
                    </a:p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사용자</a:t>
                      </a:r>
                      <a:r>
                        <a:rPr lang="en-US" sz="1000" kern="100" dirty="0">
                          <a:effectLst/>
                        </a:rPr>
                        <a:t>:</a:t>
                      </a:r>
                      <a:r>
                        <a:rPr lang="ko-KR" sz="1000" kern="100" dirty="0">
                          <a:effectLst/>
                        </a:rPr>
                        <a:t>전부 보임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결과</a:t>
                      </a:r>
                      <a:r>
                        <a:rPr lang="en-US" sz="1000" kern="100" dirty="0">
                          <a:effectLst/>
                        </a:rPr>
                        <a:t>: </a:t>
                      </a:r>
                      <a:r>
                        <a:rPr lang="ko-KR" sz="1000" kern="100" dirty="0" err="1">
                          <a:effectLst/>
                        </a:rPr>
                        <a:t>전부보임</a:t>
                      </a:r>
                      <a:endParaRPr lang="ko-Kore-KR" sz="1600" kern="100" dirty="0">
                        <a:effectLst/>
                      </a:endParaRPr>
                    </a:p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사용자</a:t>
                      </a:r>
                      <a:r>
                        <a:rPr lang="en-US" sz="1000" kern="100" dirty="0">
                          <a:effectLst/>
                        </a:rPr>
                        <a:t>:</a:t>
                      </a:r>
                      <a:r>
                        <a:rPr lang="ko-KR" sz="1000" kern="100" dirty="0">
                          <a:effectLst/>
                        </a:rPr>
                        <a:t>전부 보임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7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 작성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531C5D-A719-9440-8961-EE4D0C5E8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6237"/>
              </p:ext>
            </p:extLst>
          </p:nvPr>
        </p:nvGraphicFramePr>
        <p:xfrm>
          <a:off x="987786" y="1715819"/>
          <a:ext cx="7273345" cy="4493992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736078">
                  <a:extLst>
                    <a:ext uri="{9D8B030D-6E8A-4147-A177-3AD203B41FA5}">
                      <a16:colId xmlns:a16="http://schemas.microsoft.com/office/drawing/2014/main" val="1279520040"/>
                    </a:ext>
                  </a:extLst>
                </a:gridCol>
                <a:gridCol w="1849653">
                  <a:extLst>
                    <a:ext uri="{9D8B030D-6E8A-4147-A177-3AD203B41FA5}">
                      <a16:colId xmlns:a16="http://schemas.microsoft.com/office/drawing/2014/main" val="2229066470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543786619"/>
                    </a:ext>
                  </a:extLst>
                </a:gridCol>
                <a:gridCol w="1775225">
                  <a:extLst>
                    <a:ext uri="{9D8B030D-6E8A-4147-A177-3AD203B41FA5}">
                      <a16:colId xmlns:a16="http://schemas.microsoft.com/office/drawing/2014/main" val="3781529546"/>
                    </a:ext>
                  </a:extLst>
                </a:gridCol>
                <a:gridCol w="1241244">
                  <a:extLst>
                    <a:ext uri="{9D8B030D-6E8A-4147-A177-3AD203B41FA5}">
                      <a16:colId xmlns:a16="http://schemas.microsoft.com/office/drawing/2014/main" val="1320596249"/>
                    </a:ext>
                  </a:extLst>
                </a:gridCol>
              </a:tblGrid>
              <a:tr h="40727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ko-Kore-KR" sz="1600" b="1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TC</a:t>
                      </a:r>
                      <a:endParaRPr lang="ko-Kore-KR" sz="16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전제조건</a:t>
                      </a:r>
                      <a:r>
                        <a:rPr lang="en-US" sz="1600" b="1" dirty="0">
                          <a:effectLst/>
                        </a:rPr>
                        <a:t>(Given)</a:t>
                      </a:r>
                      <a:endParaRPr lang="ko-Kore-KR" sz="16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시나리오</a:t>
                      </a:r>
                      <a:r>
                        <a:rPr lang="en-US" sz="1600" b="1" dirty="0">
                          <a:effectLst/>
                        </a:rPr>
                        <a:t>(When)</a:t>
                      </a:r>
                      <a:endParaRPr lang="ko-Kore-KR" sz="16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예상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결과</a:t>
                      </a:r>
                      <a:r>
                        <a:rPr lang="en-US" sz="1600" b="1" dirty="0">
                          <a:effectLst/>
                        </a:rPr>
                        <a:t>(Then)</a:t>
                      </a:r>
                      <a:endParaRPr lang="ko-Kore-KR" sz="16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실제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결과</a:t>
                      </a:r>
                      <a:endParaRPr lang="ko-Kore-KR" sz="1600" b="1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1725279"/>
                  </a:ext>
                </a:extLst>
              </a:tr>
              <a:tr h="1003756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ko-KR" sz="1100" dirty="0">
                          <a:effectLst/>
                        </a:rPr>
                        <a:t>건 이상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ko-KR" sz="1100" dirty="0">
                          <a:effectLst/>
                        </a:rPr>
                        <a:t>명 이상 데이터 준비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(ex: ‘</a:t>
                      </a:r>
                      <a:r>
                        <a:rPr lang="ko-KR" sz="1100" dirty="0">
                          <a:effectLst/>
                        </a:rPr>
                        <a:t>강아지</a:t>
                      </a:r>
                      <a:r>
                        <a:rPr lang="en-US" sz="1100" dirty="0">
                          <a:effectLst/>
                        </a:rPr>
                        <a:t>’ </a:t>
                      </a:r>
                      <a:r>
                        <a:rPr lang="ko-KR" sz="1100" dirty="0">
                          <a:effectLst/>
                        </a:rPr>
                        <a:t>로 검색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‘</a:t>
                      </a:r>
                      <a:r>
                        <a:rPr lang="ko-KR" sz="1100" dirty="0">
                          <a:effectLst/>
                        </a:rPr>
                        <a:t>강아지</a:t>
                      </a:r>
                      <a:r>
                        <a:rPr lang="en-US" sz="1100" dirty="0">
                          <a:effectLst/>
                        </a:rPr>
                        <a:t>’ </a:t>
                      </a:r>
                      <a:r>
                        <a:rPr lang="ko-KR" sz="1100" dirty="0" err="1">
                          <a:effectLst/>
                        </a:rPr>
                        <a:t>를</a:t>
                      </a:r>
                      <a:r>
                        <a:rPr lang="ko-KR" sz="1100" dirty="0">
                          <a:effectLst/>
                        </a:rPr>
                        <a:t> 입력하여 검색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ko-KR" sz="1100" dirty="0">
                          <a:effectLst/>
                        </a:rPr>
                        <a:t>건 표시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ko-KR" sz="1100" dirty="0">
                          <a:effectLst/>
                        </a:rPr>
                        <a:t>명 표시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화면 비뚤어짐 없음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9264218"/>
                  </a:ext>
                </a:extLst>
              </a:tr>
              <a:tr h="1003756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r>
                        <a:rPr lang="ko-KR" sz="1100" dirty="0">
                          <a:effectLst/>
                        </a:rPr>
                        <a:t>건 이하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ko-KR" sz="1100" dirty="0">
                          <a:effectLst/>
                        </a:rPr>
                        <a:t>명 이상 데이터 준비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(ex: ‘</a:t>
                      </a:r>
                      <a:r>
                        <a:rPr lang="ko-KR" sz="1100" dirty="0">
                          <a:effectLst/>
                        </a:rPr>
                        <a:t>멍멍이</a:t>
                      </a:r>
                      <a:r>
                        <a:rPr lang="en-US" sz="1100" dirty="0">
                          <a:effectLst/>
                        </a:rPr>
                        <a:t>’)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‘</a:t>
                      </a:r>
                      <a:r>
                        <a:rPr lang="ko-KR" sz="1100" dirty="0">
                          <a:effectLst/>
                        </a:rPr>
                        <a:t>멍멍이</a:t>
                      </a:r>
                      <a:r>
                        <a:rPr lang="en-US" sz="1100" dirty="0">
                          <a:effectLst/>
                        </a:rPr>
                        <a:t>’</a:t>
                      </a:r>
                      <a:r>
                        <a:rPr lang="ko-KR" sz="1100" dirty="0" err="1">
                          <a:effectLst/>
                        </a:rPr>
                        <a:t>를</a:t>
                      </a:r>
                      <a:r>
                        <a:rPr lang="ko-KR" sz="1100" dirty="0">
                          <a:effectLst/>
                        </a:rPr>
                        <a:t> 입력하여 검색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검색결과</a:t>
                      </a:r>
                      <a:r>
                        <a:rPr lang="en-US" sz="1100">
                          <a:effectLst/>
                        </a:rPr>
                        <a:t> 4</a:t>
                      </a:r>
                      <a:r>
                        <a:rPr lang="ko-KR" sz="1100">
                          <a:effectLst/>
                        </a:rPr>
                        <a:t>건 표시</a:t>
                      </a:r>
                      <a:endParaRPr lang="ko-Kore-KR" sz="160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관련 사용자 </a:t>
                      </a: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ko-KR" sz="1100">
                          <a:effectLst/>
                        </a:rPr>
                        <a:t>건 표시</a:t>
                      </a:r>
                      <a:endParaRPr lang="ko-Kore-KR" sz="160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화면 비뚤어짐 없음</a:t>
                      </a:r>
                      <a:r>
                        <a:rPr lang="en-US" sz="1100">
                          <a:effectLst/>
                        </a:rPr>
                        <a:t>.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1012681"/>
                  </a:ext>
                </a:extLst>
              </a:tr>
              <a:tr h="107545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ko-KR" sz="1100" dirty="0">
                          <a:effectLst/>
                        </a:rPr>
                        <a:t>건 이상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ko-KR" sz="1100" dirty="0">
                          <a:effectLst/>
                        </a:rPr>
                        <a:t>명 이하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데이터 준비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(ex: ‘</a:t>
                      </a:r>
                      <a:r>
                        <a:rPr lang="ko-KR" sz="1100" dirty="0">
                          <a:effectLst/>
                        </a:rPr>
                        <a:t>고양이</a:t>
                      </a:r>
                      <a:r>
                        <a:rPr lang="en-US" sz="1100" dirty="0">
                          <a:effectLst/>
                        </a:rPr>
                        <a:t>’)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‘</a:t>
                      </a:r>
                      <a:r>
                        <a:rPr lang="ko-KR" sz="1100">
                          <a:effectLst/>
                        </a:rPr>
                        <a:t>고양이</a:t>
                      </a:r>
                      <a:r>
                        <a:rPr lang="en-US" sz="1100">
                          <a:effectLst/>
                        </a:rPr>
                        <a:t>’</a:t>
                      </a:r>
                      <a:r>
                        <a:rPr lang="ko-KR" sz="1100">
                          <a:effectLst/>
                        </a:rPr>
                        <a:t>를 입력하여 검색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검색결과 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r>
                        <a:rPr lang="ko-KR" sz="1100">
                          <a:effectLst/>
                        </a:rPr>
                        <a:t>건 표시</a:t>
                      </a:r>
                      <a:endParaRPr lang="ko-Kore-KR" sz="160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관련 사용자 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ko-KR" sz="1100">
                          <a:effectLst/>
                        </a:rPr>
                        <a:t>건 표시</a:t>
                      </a:r>
                      <a:endParaRPr lang="ko-Kore-KR" sz="160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>
                          <a:effectLst/>
                        </a:rPr>
                        <a:t>화면 비뚤어짐 없음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993948"/>
                  </a:ext>
                </a:extLst>
              </a:tr>
              <a:tr h="1003756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ko-Kore-KR" sz="16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r>
                        <a:rPr lang="ko-KR" sz="1100" dirty="0">
                          <a:effectLst/>
                        </a:rPr>
                        <a:t>건 이하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ko-KR" sz="1100" dirty="0">
                          <a:effectLst/>
                        </a:rPr>
                        <a:t>명 이하 데이터 준비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(ex: ‘</a:t>
                      </a:r>
                      <a:r>
                        <a:rPr lang="ko-KR" sz="1100" dirty="0">
                          <a:effectLst/>
                        </a:rPr>
                        <a:t>비둘기</a:t>
                      </a:r>
                      <a:r>
                        <a:rPr lang="en-US" sz="1100" dirty="0">
                          <a:effectLst/>
                        </a:rPr>
                        <a:t>’)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‘</a:t>
                      </a:r>
                      <a:r>
                        <a:rPr lang="ko-KR" sz="1100" dirty="0">
                          <a:effectLst/>
                        </a:rPr>
                        <a:t>비둘기</a:t>
                      </a:r>
                      <a:r>
                        <a:rPr lang="en-US" sz="1100" dirty="0">
                          <a:effectLst/>
                        </a:rPr>
                        <a:t>’ </a:t>
                      </a:r>
                      <a:r>
                        <a:rPr lang="ko-KR" sz="1100" dirty="0" err="1">
                          <a:effectLst/>
                        </a:rPr>
                        <a:t>를</a:t>
                      </a:r>
                      <a:r>
                        <a:rPr lang="ko-KR" sz="1100" dirty="0">
                          <a:effectLst/>
                        </a:rPr>
                        <a:t> 입력하여 검색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검색결과 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r>
                        <a:rPr lang="ko-KR" sz="1100" dirty="0">
                          <a:effectLst/>
                        </a:rPr>
                        <a:t>건 표시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관련 사용자 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ko-KR" sz="1100" dirty="0">
                          <a:effectLst/>
                        </a:rPr>
                        <a:t>건 표시</a:t>
                      </a:r>
                      <a:endParaRPr lang="ko-Kore-KR" sz="1600" dirty="0">
                        <a:effectLst/>
                      </a:endParaRP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100" dirty="0">
                          <a:effectLst/>
                        </a:rPr>
                        <a:t>화면 비뚤어짐 없음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ko-Kore-KR" sz="1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52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어서 와 이런 강의는 처음이지(이지윤)">
            <a:extLst>
              <a:ext uri="{FF2B5EF4-FFF2-40B4-BE49-F238E27FC236}">
                <a16:creationId xmlns:a16="http://schemas.microsoft.com/office/drawing/2014/main" id="{4D3D7877-06EC-9E43-BE7A-C1D68453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52" y="878895"/>
            <a:ext cx="4992414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SW</a:t>
            </a:r>
            <a:r>
              <a:rPr lang="ko-KR" altLang="en-US" b="0" dirty="0">
                <a:effectLst/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테스트 케이스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59782" y="1095877"/>
            <a:ext cx="1021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자기주도</a:t>
            </a:r>
            <a:endParaRPr lang="en-US" altLang="ko-KR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algn="ctr" defTabSz="914377"/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1074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0978-D258-3446-0E24-DA3A232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테스트</a:t>
            </a:r>
            <a:r>
              <a:rPr kumimoji="1" lang="ko-KR" altLang="en-US" dirty="0"/>
              <a:t> 케이스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189F-1320-C678-B31F-3C99190C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테스트</a:t>
            </a:r>
            <a:r>
              <a:rPr kumimoji="1" lang="ko-KR" altLang="en-US" dirty="0"/>
              <a:t> 케이스는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이것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을 확인하는 것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5BD7E-DA24-9715-EEB0-9ED421A72496}"/>
              </a:ext>
            </a:extLst>
          </p:cNvPr>
          <p:cNvSpPr txBox="1"/>
          <p:nvPr/>
        </p:nvSpPr>
        <p:spPr>
          <a:xfrm>
            <a:off x="738237" y="3723765"/>
            <a:ext cx="8160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6000" dirty="0">
                <a:latin typeface="삼성긴고딕OTF Medium" panose="020B0600000101010101" pitchFamily="34" charset="-127"/>
              </a:rPr>
              <a:t>Condition =  ~ </a:t>
            </a:r>
            <a:r>
              <a:rPr kumimoji="1" lang="ko-KR" altLang="en-US" sz="6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면</a:t>
            </a:r>
            <a:r>
              <a:rPr kumimoji="1" lang="en-US" altLang="ko-KR" sz="6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(if)…</a:t>
            </a:r>
            <a:r>
              <a:rPr kumimoji="1" lang="ko-KR" altLang="en-US" sz="6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kumimoji="1" lang="x-none" altLang="en-US" sz="6000" dirty="0">
              <a:latin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5060-BDA7-F406-5BBF-6F347B08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테스트</a:t>
            </a:r>
            <a:r>
              <a:rPr kumimoji="1" lang="ko-KR" altLang="en-US" dirty="0"/>
              <a:t> 케이스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체크리스트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D5C4EB-2CBF-5246-28ED-B35CB7F61862}"/>
              </a:ext>
            </a:extLst>
          </p:cNvPr>
          <p:cNvSpPr/>
          <p:nvPr/>
        </p:nvSpPr>
        <p:spPr>
          <a:xfrm>
            <a:off x="793336" y="2180473"/>
            <a:ext cx="4263793" cy="2755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tIns="0" anchor="ctr">
            <a:noAutofit/>
          </a:bodyPr>
          <a:lstStyle/>
          <a:p>
            <a:pPr lvl="0" algn="ctr" latinLnBrk="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로그인하면 좌측 상단에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algn="ctr" latinLnBrk="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해당 로고가 표시 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818F0-A72C-BA06-23DB-9D9DBC1C7A85}"/>
              </a:ext>
            </a:extLst>
          </p:cNvPr>
          <p:cNvSpPr/>
          <p:nvPr/>
        </p:nvSpPr>
        <p:spPr>
          <a:xfrm>
            <a:off x="5294990" y="2180472"/>
            <a:ext cx="4263793" cy="2755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tIns="0" anchor="ctr">
            <a:noAutofit/>
          </a:bodyPr>
          <a:lstStyle/>
          <a:p>
            <a:pPr lvl="0" algn="ctr" latinLnBrk="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일반회원으로 로그인하면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algn="ctr" latinLnBrk="0">
              <a:lnSpc>
                <a:spcPct val="150000"/>
              </a:lnSpc>
              <a:buClr>
                <a:schemeClr val="accent2"/>
              </a:buClr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메인 하단부에 아무것도 안보이지만 프리미어 회원으로 로그인하면 하단부에 프리미어 배지가 보인다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F3565-9FBA-445C-F19D-59B4224383B4}"/>
              </a:ext>
            </a:extLst>
          </p:cNvPr>
          <p:cNvSpPr txBox="1"/>
          <p:nvPr/>
        </p:nvSpPr>
        <p:spPr>
          <a:xfrm rot="19913170">
            <a:off x="5276710" y="1876600"/>
            <a:ext cx="178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66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테스트 케이스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E8070-AE24-1783-2393-742CC88AE9A4}"/>
              </a:ext>
            </a:extLst>
          </p:cNvPr>
          <p:cNvSpPr txBox="1"/>
          <p:nvPr/>
        </p:nvSpPr>
        <p:spPr>
          <a:xfrm rot="19913170">
            <a:off x="718948" y="1876600"/>
            <a:ext cx="178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66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38654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6588-20C7-6FE7-664A-0857BAA5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테스트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베이시스</a:t>
            </a:r>
            <a:r>
              <a:rPr kumimoji="1" lang="en-US" altLang="ko-KR" dirty="0"/>
              <a:t>(Basis)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308A4-23D5-F045-C387-679BFC691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테스트 케이스를 만드는 기본 자료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C8568-BAC5-DC5C-8EFD-586DE5FEFEB8}"/>
              </a:ext>
            </a:extLst>
          </p:cNvPr>
          <p:cNvSpPr txBox="1"/>
          <p:nvPr/>
        </p:nvSpPr>
        <p:spPr>
          <a:xfrm>
            <a:off x="665922" y="2118693"/>
            <a:ext cx="495962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명세</a:t>
            </a: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 기반 </a:t>
            </a:r>
            <a:r>
              <a:rPr kumimoji="1" lang="ko-KR" altLang="en-US" dirty="0" err="1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베이시스</a:t>
            </a:r>
            <a:endParaRPr kumimoji="1" lang="en-US" altLang="ko-KR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문장</a:t>
            </a:r>
            <a:r>
              <a:rPr kumimoji="1" lang="en-US" altLang="ko-KR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(text)</a:t>
            </a: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로 이루어진 자료</a:t>
            </a:r>
            <a:endParaRPr kumimoji="1" lang="en-US" altLang="ko-KR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기능설명서</a:t>
            </a:r>
            <a:r>
              <a:rPr kumimoji="1" lang="en-US" altLang="ko-KR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,</a:t>
            </a: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 사용자 스토리 등이 있음</a:t>
            </a:r>
            <a:endParaRPr kumimoji="1" lang="en-US" altLang="ko-KR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구조 기반 </a:t>
            </a:r>
            <a:r>
              <a:rPr kumimoji="1" lang="ko-KR" altLang="en-US" dirty="0" err="1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베이시스</a:t>
            </a:r>
            <a:endParaRPr kumimoji="1" lang="en-US" altLang="ko-KR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구조적 데이터로 이루어진 자료</a:t>
            </a:r>
            <a:endParaRPr kumimoji="1" lang="en-US" altLang="ko-KR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코드</a:t>
            </a:r>
            <a:r>
              <a:rPr kumimoji="1" lang="en-US" altLang="ko-KR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,</a:t>
            </a:r>
            <a:r>
              <a:rPr kumimoji="1" lang="ko-KR" altLang="en-US" dirty="0">
                <a:latin typeface="SamsungGothicCondensed Medium" panose="020B0600000101010101" pitchFamily="34" charset="-127"/>
                <a:ea typeface="SamsungGothicCondensed Medium" panose="020B0600000101010101" pitchFamily="34" charset="-127"/>
              </a:rPr>
              <a:t> 제어흐름도 등이 있음</a:t>
            </a:r>
            <a:endParaRPr kumimoji="1" lang="ko-Kore-KR" altLang="en-US" dirty="0">
              <a:latin typeface="SamsungGothicCondensed Medium" panose="020B0600000101010101" pitchFamily="34" charset="-127"/>
              <a:ea typeface="SamsungGothicCondensed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흐름도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제어흐름도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5D089-0E01-8C4A-87DA-23AEF09DF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83" y="3724752"/>
            <a:ext cx="2465662" cy="183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83B5D-C7D4-4642-8350-6C570702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47" y="2648252"/>
            <a:ext cx="3032760" cy="354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81" y="2471246"/>
            <a:ext cx="4507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사용자는 피자에 </a:t>
            </a:r>
            <a:r>
              <a:rPr lang="ko-KR" altLang="en-US" sz="1400" dirty="0" err="1" smtClean="0"/>
              <a:t>토핑을</a:t>
            </a:r>
            <a:r>
              <a:rPr lang="ko-KR" altLang="en-US" sz="1400" dirty="0" smtClean="0"/>
              <a:t> 선택할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토핑이</a:t>
            </a:r>
            <a:r>
              <a:rPr lang="ko-KR" altLang="en-US" sz="1400" dirty="0" smtClean="0"/>
              <a:t> 없으면 바로 종료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토핑이</a:t>
            </a:r>
            <a:r>
              <a:rPr lang="ko-KR" altLang="en-US" sz="1400" dirty="0" smtClean="0"/>
              <a:t> 있다면 </a:t>
            </a:r>
            <a:r>
              <a:rPr lang="ko-KR" altLang="en-US" sz="1400" dirty="0" err="1" smtClean="0"/>
              <a:t>토핑</a:t>
            </a:r>
            <a:r>
              <a:rPr lang="ko-KR" altLang="en-US" sz="1400" dirty="0" smtClean="0"/>
              <a:t> 선택 단계로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99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테이블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결정테이블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CB5101-DDB9-A042-A3CE-D2A33BDF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146"/>
              </p:ext>
            </p:extLst>
          </p:nvPr>
        </p:nvGraphicFramePr>
        <p:xfrm>
          <a:off x="1165582" y="4264917"/>
          <a:ext cx="6574492" cy="1600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2929">
                  <a:extLst>
                    <a:ext uri="{9D8B030D-6E8A-4147-A177-3AD203B41FA5}">
                      <a16:colId xmlns:a16="http://schemas.microsoft.com/office/drawing/2014/main" val="4139521341"/>
                    </a:ext>
                  </a:extLst>
                </a:gridCol>
                <a:gridCol w="1502929">
                  <a:extLst>
                    <a:ext uri="{9D8B030D-6E8A-4147-A177-3AD203B41FA5}">
                      <a16:colId xmlns:a16="http://schemas.microsoft.com/office/drawing/2014/main" val="868274265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3036166268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879048203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663121958"/>
                    </a:ext>
                  </a:extLst>
                </a:gridCol>
                <a:gridCol w="708731">
                  <a:extLst>
                    <a:ext uri="{9D8B030D-6E8A-4147-A177-3AD203B41FA5}">
                      <a16:colId xmlns:a16="http://schemas.microsoft.com/office/drawing/2014/main" val="4472899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TC1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TC2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TC3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TC4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0868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조건</a:t>
                      </a:r>
                      <a:r>
                        <a:rPr lang="en-US" sz="1400" kern="100" dirty="0">
                          <a:effectLst/>
                        </a:rPr>
                        <a:t>(Condition)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>
                          <a:effectLst/>
                        </a:rPr>
                        <a:t>폰에 칩을 탑재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No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791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칩이 유효</a:t>
                      </a:r>
                      <a:r>
                        <a:rPr lang="ko-KR" altLang="en-US" sz="1400" kern="100" dirty="0">
                          <a:effectLst/>
                        </a:rPr>
                        <a:t>한가</a:t>
                      </a:r>
                      <a:r>
                        <a:rPr lang="en-US" altLang="ko-KR" sz="1400" kern="100" dirty="0">
                          <a:effectLst/>
                        </a:rPr>
                        <a:t>?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867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86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기대 결과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>
                          <a:effectLst/>
                        </a:rPr>
                        <a:t>예상결과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ore-KR" sz="1400" kern="10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예상결과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예상결과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ko-Kore-KR" sz="1400" kern="100" dirty="0">
                        <a:effectLst/>
                        <a:latin typeface="바탕체" panose="02030609000101010101" pitchFamily="49" charset="-127"/>
                        <a:ea typeface="바탕체" panose="0203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46841" marR="46841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63193"/>
                  </a:ext>
                </a:extLst>
              </a:tr>
            </a:tbl>
          </a:graphicData>
        </a:graphic>
      </p:graphicFrame>
      <p:pic>
        <p:nvPicPr>
          <p:cNvPr id="1026" name="Picture 2" descr="1. 화면 구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7" y="2357231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 작성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화면정의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결정 테이블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65441-E277-1644-B92D-CF39BCCD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84" y="2428897"/>
            <a:ext cx="5944235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케이스 작성 예시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F9AF6A8-632C-0B4E-8318-A12F1B6FEF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28800" y="1686034"/>
            <a:ext cx="3207757" cy="41261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92FB19-54FF-F045-92A3-D134ACED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1805"/>
              </p:ext>
            </p:extLst>
          </p:nvPr>
        </p:nvGraphicFramePr>
        <p:xfrm>
          <a:off x="1448767" y="3429000"/>
          <a:ext cx="6877085" cy="19231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794">
                  <a:extLst>
                    <a:ext uri="{9D8B030D-6E8A-4147-A177-3AD203B41FA5}">
                      <a16:colId xmlns:a16="http://schemas.microsoft.com/office/drawing/2014/main" val="49967657"/>
                    </a:ext>
                  </a:extLst>
                </a:gridCol>
                <a:gridCol w="1152794">
                  <a:extLst>
                    <a:ext uri="{9D8B030D-6E8A-4147-A177-3AD203B41FA5}">
                      <a16:colId xmlns:a16="http://schemas.microsoft.com/office/drawing/2014/main" val="4215983895"/>
                    </a:ext>
                  </a:extLst>
                </a:gridCol>
                <a:gridCol w="787325">
                  <a:extLst>
                    <a:ext uri="{9D8B030D-6E8A-4147-A177-3AD203B41FA5}">
                      <a16:colId xmlns:a16="http://schemas.microsoft.com/office/drawing/2014/main" val="3693788542"/>
                    </a:ext>
                  </a:extLst>
                </a:gridCol>
                <a:gridCol w="946043">
                  <a:extLst>
                    <a:ext uri="{9D8B030D-6E8A-4147-A177-3AD203B41FA5}">
                      <a16:colId xmlns:a16="http://schemas.microsoft.com/office/drawing/2014/main" val="2750871670"/>
                    </a:ext>
                  </a:extLst>
                </a:gridCol>
                <a:gridCol w="946043">
                  <a:extLst>
                    <a:ext uri="{9D8B030D-6E8A-4147-A177-3AD203B41FA5}">
                      <a16:colId xmlns:a16="http://schemas.microsoft.com/office/drawing/2014/main" val="1574956658"/>
                    </a:ext>
                  </a:extLst>
                </a:gridCol>
                <a:gridCol w="946043">
                  <a:extLst>
                    <a:ext uri="{9D8B030D-6E8A-4147-A177-3AD203B41FA5}">
                      <a16:colId xmlns:a16="http://schemas.microsoft.com/office/drawing/2014/main" val="2673217993"/>
                    </a:ext>
                  </a:extLst>
                </a:gridCol>
                <a:gridCol w="946043">
                  <a:extLst>
                    <a:ext uri="{9D8B030D-6E8A-4147-A177-3AD203B41FA5}">
                      <a16:colId xmlns:a16="http://schemas.microsoft.com/office/drawing/2014/main" val="4066088478"/>
                    </a:ext>
                  </a:extLst>
                </a:gridCol>
              </a:tblGrid>
              <a:tr h="320521">
                <a:tc gridSpan="2"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TC1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TC2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TC3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TC4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TC5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33663"/>
                  </a:ext>
                </a:extLst>
              </a:tr>
              <a:tr h="320521">
                <a:tc rowSpan="4"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조건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ID중복검사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9730"/>
                  </a:ext>
                </a:extLst>
              </a:tr>
              <a:tr h="32052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패스워드검사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56142"/>
                  </a:ext>
                </a:extLst>
              </a:tr>
              <a:tr h="32052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패스워드확인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Yes</a:t>
                      </a:r>
                      <a:endParaRPr lang="ko-Kore-KR" sz="2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69808"/>
                  </a:ext>
                </a:extLst>
              </a:tr>
              <a:tr h="32052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이메일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인증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Yes</a:t>
                      </a:r>
                      <a:endParaRPr lang="ko-Kore-KR" sz="2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21685"/>
                  </a:ext>
                </a:extLst>
              </a:tr>
              <a:tr h="320521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600" kern="100">
                          <a:effectLst/>
                        </a:rPr>
                        <a:t>예상결과</a:t>
                      </a:r>
                      <a:endParaRPr lang="ko-Kore-KR" sz="2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가입성공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가입오류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661</Words>
  <Application>Microsoft Office PowerPoint</Application>
  <PresentationFormat>와이드스크린</PresentationFormat>
  <Paragraphs>203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Quattrocento Sans</vt:lpstr>
      <vt:lpstr>SamsungGothicCondensed Medium</vt:lpstr>
      <vt:lpstr>맑은 고딕</vt:lpstr>
      <vt:lpstr>맑은 고딕</vt:lpstr>
      <vt:lpstr>바탕체</vt:lpstr>
      <vt:lpstr>삼성긴고딕 Medium</vt:lpstr>
      <vt:lpstr>삼성긴고딕OTF Bold</vt:lpstr>
      <vt:lpstr>삼성긴고딕OTF ExtraBold</vt:lpstr>
      <vt:lpstr>삼성긴고딕OTF Medium</vt:lpstr>
      <vt:lpstr>삼성긴고딕OTF Regular</vt:lpstr>
      <vt:lpstr>Arial</vt:lpstr>
      <vt:lpstr>Courier New</vt:lpstr>
      <vt:lpstr>Times New Roman</vt:lpstr>
      <vt:lpstr>Wingdings</vt:lpstr>
      <vt:lpstr>Office 테마</vt:lpstr>
      <vt:lpstr>PowerPoint 프레젠테이션</vt:lpstr>
      <vt:lpstr>PowerPoint 프레젠테이션</vt:lpstr>
      <vt:lpstr>테스트 케이스</vt:lpstr>
      <vt:lpstr>테스트 케이스 VS 체크리스트</vt:lpstr>
      <vt:lpstr>테스트 베이시스(Basis)</vt:lpstr>
      <vt:lpstr>제어 흐름도</vt:lpstr>
      <vt:lpstr>결정 테이블</vt:lpstr>
      <vt:lpstr>테스트 케이스 작성 예시(1)</vt:lpstr>
      <vt:lpstr>테스트 케이스 작성 예시(1)</vt:lpstr>
      <vt:lpstr>테스트 케이스 작성 예시(1)</vt:lpstr>
      <vt:lpstr>테스트 케이스 작성 예시(2)</vt:lpstr>
      <vt:lpstr>테스트 케이스 작성 예시(2)</vt:lpstr>
      <vt:lpstr>테스트 케이스 작성 예시(2)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94</cp:revision>
  <dcterms:created xsi:type="dcterms:W3CDTF">2020-12-09T04:38:54Z</dcterms:created>
  <dcterms:modified xsi:type="dcterms:W3CDTF">2023-12-13T07:38:15Z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