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402" r:id="rId2"/>
    <p:sldId id="378" r:id="rId3"/>
    <p:sldId id="398" r:id="rId4"/>
    <p:sldId id="399" r:id="rId5"/>
    <p:sldId id="400" r:id="rId6"/>
    <p:sldId id="401" r:id="rId7"/>
    <p:sldId id="4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79426" autoAdjust="0"/>
  </p:normalViewPr>
  <p:slideViewPr>
    <p:cSldViewPr snapToGrid="0" showGuides="1">
      <p:cViewPr varScale="1">
        <p:scale>
          <a:sx n="69" d="100"/>
          <a:sy n="69" d="100"/>
        </p:scale>
        <p:origin x="72" y="180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1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6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5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13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02457af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b="0" i="0" u="none" strike="noStrike" cap="none" dirty="0" smtClean="0">
              <a:solidFill>
                <a:schemeClr val="dk1"/>
              </a:solidFill>
              <a:effectLst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8502457af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7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38647"/>
            <a:ext cx="1209499" cy="388210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sp>
        <p:nvSpPr>
          <p:cNvPr id="15" name="Google Shape;44;p11"/>
          <p:cNvSpPr/>
          <p:nvPr userDrawn="1"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 userDrawn="1"/>
        </p:nvSpPr>
        <p:spPr>
          <a:xfrm>
            <a:off x="1967884" y="873729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11" name="Google Shape;111;p2"/>
          <p:cNvSpPr/>
          <p:nvPr/>
        </p:nvSpPr>
        <p:spPr>
          <a:xfrm>
            <a:off x="3935764" y="873726"/>
            <a:ext cx="8256236" cy="1120824"/>
          </a:xfrm>
          <a:prstGeom prst="roundRect">
            <a:avLst>
              <a:gd name="adj" fmla="val 0"/>
            </a:avLst>
          </a:prstGeom>
          <a:solidFill>
            <a:srgbClr val="ACDE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noProof="0" dirty="0">
              <a:solidFill>
                <a:schemeClr val="lt1"/>
              </a:solidFill>
              <a:sym typeface="Malgun Gothic"/>
            </a:endParaRP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35524" y="873727"/>
            <a:ext cx="8856476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697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4" r:id="rId5"/>
    <p:sldLayoutId id="2147483722" r:id="rId6"/>
    <p:sldLayoutId id="214748372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3335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학습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532441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아이디어 기획하기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5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학기 과정의 이해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2D8053-9D9D-47D6-A3AA-41F8A22DB2B5}"/>
              </a:ext>
            </a:extLst>
          </p:cNvPr>
          <p:cNvGrpSpPr/>
          <p:nvPr/>
        </p:nvGrpSpPr>
        <p:grpSpPr>
          <a:xfrm>
            <a:off x="5272391" y="4506575"/>
            <a:ext cx="3955499" cy="2232730"/>
            <a:chOff x="3967333" y="1882384"/>
            <a:chExt cx="3262088" cy="20848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884C00-8072-410A-B86C-1FC63AF4180E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54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태 </a:t>
              </a:r>
              <a:r>
                <a:rPr lang="ko-KR" altLang="en-US" sz="3200" dirty="0" err="1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희</a:t>
              </a:r>
              <a:r>
                <a:rPr lang="ko-KR" altLang="en-US" sz="32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Project consultant</a:t>
              </a:r>
              <a:endParaRPr lang="ko-KR" altLang="en-US" sz="3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ADCB472-89C6-46D1-87B0-45756897C26B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AE8415-71F9-49D8-8D3E-9ADF304EB74F}"/>
                </a:ext>
              </a:extLst>
            </p:cNvPr>
            <p:cNvSpPr txBox="1"/>
            <p:nvPr/>
          </p:nvSpPr>
          <p:spPr>
            <a:xfrm>
              <a:off x="3968209" y="2501543"/>
              <a:ext cx="2770959" cy="1465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한양대학교 졸업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 </a:t>
              </a:r>
              <a:r>
                <a:rPr lang="en-US" altLang="ko-KR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SDS ICTO </a:t>
              </a: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사업부 입사</a:t>
              </a:r>
              <a:endParaRPr lang="en-US" altLang="ko-KR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SSG.COM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물류개발팀</a:t>
              </a:r>
              <a:endParaRPr lang="en-US" altLang="ko-KR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넷마블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이츠게임즈</a:t>
              </a:r>
              <a:r>
                <a:rPr lang="ko-KR" altLang="en-US" sz="1600" spc="-3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3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기획개발팀</a:t>
              </a:r>
              <a:endParaRPr lang="ko-KR" altLang="en-US" sz="1600" spc="-3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017212" cy="546100"/>
            <a:chOff x="4641850" y="1212850"/>
            <a:chExt cx="3017212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프로젝트 개요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3017212" cy="546100"/>
            <a:chOff x="4641850" y="2527300"/>
            <a:chExt cx="3017212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22917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아이디어 작성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3850067" cy="546100"/>
            <a:chOff x="4641850" y="3479800"/>
            <a:chExt cx="3850067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312457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상세 요구사항</a:t>
              </a:r>
              <a:r>
                <a:rPr kumimoji="0" lang="en-US" altLang="ko-KR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 </a:t>
              </a: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작성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F7C007-F27E-DCD8-D4AB-51B5B2D431E2}"/>
              </a:ext>
            </a:extLst>
          </p:cNvPr>
          <p:cNvGrpSpPr/>
          <p:nvPr/>
        </p:nvGrpSpPr>
        <p:grpSpPr>
          <a:xfrm>
            <a:off x="6096000" y="4933950"/>
            <a:ext cx="1454924" cy="546100"/>
            <a:chOff x="4641850" y="4432300"/>
            <a:chExt cx="1454924" cy="5461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422DCE-CB54-E402-8FD1-AF15B0D48E07}"/>
                </a:ext>
              </a:extLst>
            </p:cNvPr>
            <p:cNvSpPr/>
            <p:nvPr/>
          </p:nvSpPr>
          <p:spPr>
            <a:xfrm>
              <a:off x="4641850" y="4432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Ⅳ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C7E3C8-ABF5-708D-1E90-07BD39915B5D}"/>
                </a:ext>
              </a:extLst>
            </p:cNvPr>
            <p:cNvSpPr txBox="1"/>
            <p:nvPr/>
          </p:nvSpPr>
          <p:spPr>
            <a:xfrm>
              <a:off x="5367344" y="4459129"/>
              <a:ext cx="72943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제출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5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576B05-D634-90DD-6462-76EDFDD5B6DF}"/>
              </a:ext>
            </a:extLst>
          </p:cNvPr>
          <p:cNvSpPr/>
          <p:nvPr/>
        </p:nvSpPr>
        <p:spPr>
          <a:xfrm>
            <a:off x="812955" y="1716907"/>
            <a:ext cx="10728325" cy="4499539"/>
          </a:xfrm>
          <a:prstGeom prst="roundRect">
            <a:avLst>
              <a:gd name="adj" fmla="val 5310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3FCAE2-7684-776A-738B-FD94C1C180EF}"/>
              </a:ext>
            </a:extLst>
          </p:cNvPr>
          <p:cNvGrpSpPr/>
          <p:nvPr/>
        </p:nvGrpSpPr>
        <p:grpSpPr>
          <a:xfrm>
            <a:off x="1042885" y="1919262"/>
            <a:ext cx="10042804" cy="1905137"/>
            <a:chOff x="731838" y="1703130"/>
            <a:chExt cx="10042804" cy="1905137"/>
          </a:xfrm>
        </p:grpSpPr>
        <p:sp>
          <p:nvSpPr>
            <p:cNvPr id="5" name="내용 개체 틀 2">
              <a:extLst>
                <a:ext uri="{FF2B5EF4-FFF2-40B4-BE49-F238E27FC236}">
                  <a16:creationId xmlns:a16="http://schemas.microsoft.com/office/drawing/2014/main" id="{6C50273C-DF4D-CEF6-35B2-B75E611F04C5}"/>
                </a:ext>
              </a:extLst>
            </p:cNvPr>
            <p:cNvSpPr txBox="1">
              <a:spLocks/>
            </p:cNvSpPr>
            <p:nvPr/>
          </p:nvSpPr>
          <p:spPr>
            <a:xfrm>
              <a:off x="942366" y="1703130"/>
              <a:ext cx="9832276" cy="1905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marL="266700" indent="-266700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7F7F7F"/>
                </a:buClr>
                <a:buSzPct val="95000"/>
                <a:buFontTx/>
                <a:buBlip>
                  <a:blip r:embed="rId3"/>
                </a:buBlip>
                <a:defRPr kumimoji="1" sz="2100" b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533400" lvl="1" indent="-16986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Font typeface="Wingdings" pitchFamily="2" charset="2"/>
                <a:buChar char="§"/>
                <a:defRPr kumimoji="1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714375" lvl="2" indent="-150813" fontAlgn="base" latinLnBrk="0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SzPct val="120000"/>
                <a:buFont typeface="나눔고딕" pitchFamily="50" charset="-127"/>
                <a:buChar char="–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868363" lvl="3" indent="-152400" fontAlgn="base" latinLnBrk="0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SzPct val="90000"/>
                <a:buFontTx/>
                <a:buChar char="•"/>
                <a:defRPr kumimoji="1" sz="16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lnSpc>
                  <a:spcPct val="130000"/>
                </a:lnSpc>
                <a:spcBef>
                  <a:spcPct val="20000"/>
                </a:spcBef>
                <a:buFont typeface="Arial" pitchFamily="34" charset="0"/>
                <a:buNone/>
                <a:defRPr sz="1000"/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SzPct val="90000"/>
                <a:buNone/>
              </a:pPr>
              <a:r>
                <a:rPr lang="ko-KR" altLang="en-US" sz="1800" b="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프로젝트 개요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프로젝트에서 기획이 차지하는 부분은 상당히 중요함</a:t>
              </a:r>
              <a:endParaRPr lang="en-US" altLang="ko-KR" sz="1400" spc="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기획이 진행되어야 설계를 진행할 수 있고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,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결국 개발자에게 개발 문서로 전달이 됨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기획에서부터 잘못되면 결국 마지막 문서를 전달받는 개발자는 개발하면서 수정하는 악성 프로젝트를 할 수 밖에 없음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en-US" altLang="ko-KR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E95E0"/>
                </a:buClr>
                <a:buFont typeface="Wingdings" panose="05000000000000000000" pitchFamily="2" charset="2"/>
                <a:buChar char="ü"/>
              </a:pP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기획자가 아니더라도 기획에서 어떤 일들이 발생하는지 알아 두어야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 </a:t>
              </a:r>
              <a:r>
                <a:rPr lang="ko-KR" altLang="en-US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기획자와의 미팅에서 서로간의 업무를 조율할 수 있음</a:t>
              </a:r>
              <a:r>
                <a:rPr lang="en-US" altLang="ko-KR" sz="1400" spc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 Regular" panose="020B0600000101010101" pitchFamily="50" charset="-127"/>
                  <a:ea typeface="삼성긴고딕 Regular" panose="020B0600000101010101" pitchFamily="50" charset="-127"/>
                </a:rPr>
                <a:t>.</a:t>
              </a:r>
              <a:endParaRPr lang="ko-KR" altLang="en-US" sz="1400" spc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EB146E-6C7B-B237-ADD5-F462AE404932}"/>
                </a:ext>
              </a:extLst>
            </p:cNvPr>
            <p:cNvGrpSpPr/>
            <p:nvPr/>
          </p:nvGrpSpPr>
          <p:grpSpPr>
            <a:xfrm>
              <a:off x="731838" y="1736812"/>
              <a:ext cx="171826" cy="148188"/>
              <a:chOff x="3465909" y="3849039"/>
              <a:chExt cx="171826" cy="148188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95ACC54D-3E06-2FC1-AB45-40AC9E1E2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56" y="3852676"/>
                <a:ext cx="137279" cy="107277"/>
              </a:xfrm>
              <a:custGeom>
                <a:avLst/>
                <a:gdLst>
                  <a:gd name="T0" fmla="*/ 302 w 302"/>
                  <a:gd name="T1" fmla="*/ 33 h 236"/>
                  <a:gd name="T2" fmla="*/ 269 w 302"/>
                  <a:gd name="T3" fmla="*/ 0 h 236"/>
                  <a:gd name="T4" fmla="*/ 99 w 302"/>
                  <a:gd name="T5" fmla="*/ 167 h 236"/>
                  <a:gd name="T6" fmla="*/ 33 w 302"/>
                  <a:gd name="T7" fmla="*/ 101 h 236"/>
                  <a:gd name="T8" fmla="*/ 0 w 302"/>
                  <a:gd name="T9" fmla="*/ 134 h 236"/>
                  <a:gd name="T10" fmla="*/ 99 w 302"/>
                  <a:gd name="T11" fmla="*/ 236 h 236"/>
                  <a:gd name="T12" fmla="*/ 99 w 302"/>
                  <a:gd name="T13" fmla="*/ 236 h 236"/>
                  <a:gd name="T14" fmla="*/ 99 w 302"/>
                  <a:gd name="T15" fmla="*/ 236 h 236"/>
                  <a:gd name="T16" fmla="*/ 302 w 302"/>
                  <a:gd name="T17" fmla="*/ 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236">
                    <a:moveTo>
                      <a:pt x="302" y="33"/>
                    </a:moveTo>
                    <a:lnTo>
                      <a:pt x="269" y="0"/>
                    </a:lnTo>
                    <a:lnTo>
                      <a:pt x="99" y="167"/>
                    </a:lnTo>
                    <a:lnTo>
                      <a:pt x="33" y="101"/>
                    </a:lnTo>
                    <a:lnTo>
                      <a:pt x="0" y="134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99" y="236"/>
                    </a:lnTo>
                    <a:lnTo>
                      <a:pt x="302" y="33"/>
                    </a:lnTo>
                    <a:close/>
                  </a:path>
                </a:pathLst>
              </a:custGeom>
              <a:solidFill>
                <a:srgbClr val="58BB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85BBD456-CEC9-528B-D31D-FD4DC2AE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909" y="3849039"/>
                <a:ext cx="148189" cy="148188"/>
              </a:xfrm>
              <a:custGeom>
                <a:avLst/>
                <a:gdLst>
                  <a:gd name="T0" fmla="*/ 289 w 326"/>
                  <a:gd name="T1" fmla="*/ 187 h 326"/>
                  <a:gd name="T2" fmla="*/ 289 w 326"/>
                  <a:gd name="T3" fmla="*/ 289 h 326"/>
                  <a:gd name="T4" fmla="*/ 38 w 326"/>
                  <a:gd name="T5" fmla="*/ 289 h 326"/>
                  <a:gd name="T6" fmla="*/ 38 w 326"/>
                  <a:gd name="T7" fmla="*/ 38 h 326"/>
                  <a:gd name="T8" fmla="*/ 255 w 326"/>
                  <a:gd name="T9" fmla="*/ 38 h 326"/>
                  <a:gd name="T10" fmla="*/ 293 w 326"/>
                  <a:gd name="T11" fmla="*/ 0 h 326"/>
                  <a:gd name="T12" fmla="*/ 0 w 326"/>
                  <a:gd name="T13" fmla="*/ 0 h 326"/>
                  <a:gd name="T14" fmla="*/ 0 w 326"/>
                  <a:gd name="T15" fmla="*/ 326 h 326"/>
                  <a:gd name="T16" fmla="*/ 326 w 326"/>
                  <a:gd name="T17" fmla="*/ 326 h 326"/>
                  <a:gd name="T18" fmla="*/ 326 w 326"/>
                  <a:gd name="T19" fmla="*/ 149 h 326"/>
                  <a:gd name="T20" fmla="*/ 289 w 326"/>
                  <a:gd name="T21" fmla="*/ 18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6" h="326">
                    <a:moveTo>
                      <a:pt x="289" y="187"/>
                    </a:moveTo>
                    <a:lnTo>
                      <a:pt x="289" y="289"/>
                    </a:lnTo>
                    <a:lnTo>
                      <a:pt x="38" y="289"/>
                    </a:lnTo>
                    <a:lnTo>
                      <a:pt x="38" y="38"/>
                    </a:lnTo>
                    <a:lnTo>
                      <a:pt x="255" y="38"/>
                    </a:lnTo>
                    <a:lnTo>
                      <a:pt x="293" y="0"/>
                    </a:lnTo>
                    <a:lnTo>
                      <a:pt x="0" y="0"/>
                    </a:lnTo>
                    <a:lnTo>
                      <a:pt x="0" y="326"/>
                    </a:lnTo>
                    <a:lnTo>
                      <a:pt x="326" y="326"/>
                    </a:lnTo>
                    <a:lnTo>
                      <a:pt x="326" y="149"/>
                    </a:lnTo>
                    <a:lnTo>
                      <a:pt x="289" y="1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0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2.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아이디어 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683" y="2708869"/>
            <a:ext cx="8007461" cy="2658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&lt;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&gt;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난이도를 고민하지 말자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(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기술적 어려움을 생각하지 않는다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.)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플랫폼도 고민하지 말자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(Web, Mobile, IOT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전부 괜찮다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.)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그냥 만들어 보고 싶은 아니면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 세상에 존재했으면 하는 시스템을 고민해 보자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아이디어를 작성했으면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아이디어를 정확하게 표현할 주제 제목을 작성한다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lvl="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그리고 위에 작성한 주제를 설명할 수 있는 한 문장의 글을 작성 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6.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주제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설명을 다시 한번 읽어 보고 본인이 생각한 프로그램을 명확히 표현한 것인지 고민해보고 수정해보자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어떤 프로그램이 있으면 좋을지 고민해보자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3.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상세 요구사항 작성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683" y="2708869"/>
            <a:ext cx="9223584" cy="3433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&lt;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요구사항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&gt;</a:t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메인 주제에 해당하는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기능을 작성해 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2.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위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기능에서 필요한 요구사항을 작성해 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en-US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3.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작성한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요구사항 중에서 시스템을 오픈할 경우 반드시 필요한 것과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추후에 개발해도 되는 것으로 분리한다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   -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우선 순위를 분리한다고 생각하면 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en-US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4.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시스템은 반드시 관리자가 필요하다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이 시스템의 관리자가 사용하는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기능을 작성해 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위 관리자의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기능에서 필요한 요구사항을 작성해 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관리자의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5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가지 요구사항 중에서 시스템을 오픈할 경우 반드시 필요한 것과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추후에 개발해도 되는 것으로 분리한다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</a:p>
          <a:p>
            <a:pPr lvl="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- </a:t>
            </a:r>
            <a:r>
              <a:rPr kumimoji="1" lang="ko-KR" altLang="en-US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개발 우선 순위를 분리한다고 생각하면 된다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592656"/>
            <a:ext cx="8007461" cy="604854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fontAlgn="base" latinLnBrk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E95E0"/>
              </a:buClr>
              <a:buSzPct val="95000"/>
              <a:buFont typeface="Wingdings" panose="05000000000000000000" pitchFamily="2" charset="2"/>
              <a:buChar char="ü"/>
            </a:pP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작성한 주제를 가지고 주제에 필요한 기능들을 나열해본다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502457afe_0_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4. </a:t>
            </a:r>
            <a:r>
              <a:rPr lang="ko-KR" altLang="en-US" b="0" kern="12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제출</a:t>
            </a:r>
            <a:endParaRPr b="0" kern="12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683" y="1671784"/>
            <a:ext cx="8007461" cy="2133300"/>
          </a:xfrm>
          <a:prstGeom prst="rect">
            <a:avLst/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최종 작성된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텍스트를 저장한다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 (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그림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워드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, </a:t>
            </a:r>
            <a:r>
              <a:rPr kumimoji="1" lang="ko-KR" altLang="en-US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메모장 등 양식 없음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.)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저장된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PNG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업로드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/>
            </a:r>
            <a:b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</a:b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(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파일명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: 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10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기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서울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 1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반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_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홍길동</a:t>
            </a:r>
            <a:r>
              <a:rPr kumimoji="1" lang="en-US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.txt </a:t>
            </a: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)  </a:t>
            </a:r>
            <a:endParaRPr kumimoji="1" lang="ko-KR" altLang="ko-KR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</a:pPr>
            <a:r>
              <a:rPr kumimoji="1" lang="en-US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Readme(MD) 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파일 작성 및 </a:t>
            </a:r>
            <a:r>
              <a:rPr kumimoji="1" lang="en-US" altLang="ko-KR" sz="1400" b="1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Gitlab</a:t>
            </a:r>
            <a:r>
              <a:rPr kumimoji="1" lang="ko-KR" altLang="ko-KR" sz="1400" b="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에 </a:t>
            </a:r>
            <a:r>
              <a:rPr kumimoji="1" lang="ko-KR" altLang="ko-KR" sz="14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rPr>
              <a:t>업로드</a:t>
            </a:r>
            <a:endParaRPr kumimoji="1" lang="ko-KR" altLang="en-US" sz="14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8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374</Words>
  <Application>Microsoft Office PowerPoint</Application>
  <PresentationFormat>와이드스크린</PresentationFormat>
  <Paragraphs>48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KoPub돋움체 Medium</vt:lpstr>
      <vt:lpstr>나눔바른고딕</vt:lpstr>
      <vt:lpstr>Malgun Gothic</vt:lpstr>
      <vt:lpstr>Malgun Gothic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1. 프로젝트 개요</vt:lpstr>
      <vt:lpstr>2. 아이디어 작성</vt:lpstr>
      <vt:lpstr>3. 상세 요구사항 작성</vt:lpstr>
      <vt:lpstr>4. 제출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124</cp:revision>
  <dcterms:created xsi:type="dcterms:W3CDTF">2020-12-09T04:38:54Z</dcterms:created>
  <dcterms:modified xsi:type="dcterms:W3CDTF">2023-12-14T03:55:09Z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