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2"/>
  </p:notesMasterIdLst>
  <p:sldIdLst>
    <p:sldId id="256" r:id="rId2"/>
    <p:sldId id="376" r:id="rId3"/>
    <p:sldId id="320" r:id="rId4"/>
    <p:sldId id="377" r:id="rId5"/>
    <p:sldId id="328" r:id="rId6"/>
    <p:sldId id="329" r:id="rId7"/>
    <p:sldId id="330" r:id="rId8"/>
    <p:sldId id="340" r:id="rId9"/>
    <p:sldId id="378" r:id="rId10"/>
    <p:sldId id="3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EF8"/>
    <a:srgbClr val="129EEC"/>
    <a:srgbClr val="58BBF2"/>
    <a:srgbClr val="F69E47"/>
    <a:srgbClr val="2DCDE3"/>
    <a:srgbClr val="BCEFFD"/>
    <a:srgbClr val="10100D"/>
    <a:srgbClr val="E89898"/>
    <a:srgbClr val="FEAC40"/>
    <a:srgbClr val="000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2" autoAdjust="0"/>
    <p:restoredTop sz="96456" autoAdjust="0"/>
  </p:normalViewPr>
  <p:slideViewPr>
    <p:cSldViewPr snapToGrid="0" showGuides="1">
      <p:cViewPr varScale="1">
        <p:scale>
          <a:sx n="122" d="100"/>
          <a:sy n="122" d="100"/>
        </p:scale>
        <p:origin x="108" y="102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3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8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734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53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8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14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6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95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7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9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" name="Google Shape;109;p2">
            <a:extLst>
              <a:ext uri="{FF2B5EF4-FFF2-40B4-BE49-F238E27FC236}">
                <a16:creationId xmlns:a16="http://schemas.microsoft.com/office/drawing/2014/main" id="{747E9308-2A34-8AEF-4D97-2F075A72E3C2}"/>
              </a:ext>
            </a:extLst>
          </p:cNvPr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5" name="Google Shape;110;p2">
              <a:extLst>
                <a:ext uri="{FF2B5EF4-FFF2-40B4-BE49-F238E27FC236}">
                  <a16:creationId xmlns:a16="http://schemas.microsoft.com/office/drawing/2014/main" id="{7B6AB35E-5B36-E6BA-3E92-1C0E430A68B3}"/>
                </a:ext>
              </a:extLst>
            </p:cNvPr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b="1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38CD5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8" name="Google Shape;111;p2">
              <a:extLst>
                <a:ext uri="{FF2B5EF4-FFF2-40B4-BE49-F238E27FC236}">
                  <a16:creationId xmlns:a16="http://schemas.microsoft.com/office/drawing/2014/main" id="{1FA7BE0E-B8F3-CB83-F7CA-EA8372AA7ECB}"/>
                </a:ext>
              </a:extLst>
            </p:cNvPr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CDEF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914377" latinLnBrk="0">
                <a:buClr>
                  <a:srgbClr val="000000"/>
                </a:buClr>
                <a:defRPr/>
              </a:pPr>
              <a:endParaRPr sz="2400" kern="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FFFFFF"/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617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8;p12">
            <a:extLst>
              <a:ext uri="{FF2B5EF4-FFF2-40B4-BE49-F238E27FC236}">
                <a16:creationId xmlns:a16="http://schemas.microsoft.com/office/drawing/2014/main" id="{1E6DBDF8-221A-4AF5-9635-74279CEDE8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22DDFF6-0A2C-41E9-943E-65E25ABD3989}"/>
              </a:ext>
            </a:extLst>
          </p:cNvPr>
          <p:cNvSpPr/>
          <p:nvPr userDrawn="1"/>
        </p:nvSpPr>
        <p:spPr>
          <a:xfrm>
            <a:off x="553720" y="1493520"/>
            <a:ext cx="11638280" cy="5349240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3040" h="5318760">
                <a:moveTo>
                  <a:pt x="11074400" y="0"/>
                </a:moveTo>
                <a:lnTo>
                  <a:pt x="11623040" y="467360"/>
                </a:lnTo>
                <a:lnTo>
                  <a:pt x="11623040" y="5318760"/>
                </a:lnTo>
                <a:lnTo>
                  <a:pt x="899160" y="5318760"/>
                </a:lnTo>
                <a:lnTo>
                  <a:pt x="0" y="4922520"/>
                </a:lnTo>
                <a:lnTo>
                  <a:pt x="11074400" y="0"/>
                </a:lnTo>
                <a:close/>
              </a:path>
            </a:pathLst>
          </a:custGeom>
          <a:solidFill>
            <a:srgbClr val="0DA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3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8D4A79DF-96E8-4A00-9198-DB659954A3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1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0" r:id="rId4"/>
    <p:sldLayoutId id="2147483721" r:id="rId5"/>
    <p:sldLayoutId id="2147483723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43946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51" normalizeH="0" baseline="0" noProof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자기주도 </a:t>
            </a:r>
            <a:r>
              <a:rPr lang="ko-KR" altLang="en-US" sz="4400" spc="-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프로젝트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4CAF73-B909-7A51-6B74-41E6C92442F4}"/>
              </a:ext>
            </a:extLst>
          </p:cNvPr>
          <p:cNvSpPr/>
          <p:nvPr/>
        </p:nvSpPr>
        <p:spPr>
          <a:xfrm>
            <a:off x="1438455" y="1989220"/>
            <a:ext cx="5501432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51" normalizeH="0" baseline="0" noProof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멀티스레드</a:t>
            </a:r>
            <a:r>
              <a:rPr kumimoji="0" lang="ko-KR" altLang="en-US" sz="3600" b="0" i="0" u="none" strike="noStrike" kern="1200" cap="none" spc="-51" normalizeH="0" baseline="0" noProof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8BBF2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 채팅 서버 구현</a:t>
            </a:r>
            <a:endParaRPr kumimoji="0" lang="ko-KR" altLang="en-US" sz="36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448AC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ko-KR" altLang="en-US" dirty="0" smtClean="0"/>
              <a:t>심화 과제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68838-4ED7-4266-A9F1-1010605C9791}"/>
              </a:ext>
            </a:extLst>
          </p:cNvPr>
          <p:cNvSpPr txBox="1"/>
          <p:nvPr/>
        </p:nvSpPr>
        <p:spPr>
          <a:xfrm>
            <a:off x="1034112" y="2039456"/>
            <a:ext cx="8866971" cy="557845"/>
          </a:xfrm>
          <a:prstGeom prst="rect">
            <a:avLst/>
          </a:prstGeom>
          <a:solidFill>
            <a:srgbClr val="E6F7FE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 sz="2200" b="1" kern="0" spc="-15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defRPr>
            </a:lvl1pPr>
          </a:lstStyle>
          <a:p>
            <a:r>
              <a:rPr lang="en-US" altLang="ko-KR" dirty="0">
                <a:sym typeface="Arial"/>
              </a:rPr>
              <a:t>GUI </a:t>
            </a:r>
            <a:r>
              <a:rPr lang="ko-KR" altLang="en-US" dirty="0">
                <a:sym typeface="Arial"/>
              </a:rPr>
              <a:t>환경을 지원하는 채팅 클라이언트 프로그램을 구현</a:t>
            </a:r>
            <a:endParaRPr lang="en-US" altLang="ko-KR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912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CE0AAB5-9BB1-CEC6-7CFA-41C3EDA2960A}"/>
              </a:ext>
            </a:extLst>
          </p:cNvPr>
          <p:cNvSpPr/>
          <p:nvPr/>
        </p:nvSpPr>
        <p:spPr>
          <a:xfrm>
            <a:off x="2331962" y="1276018"/>
            <a:ext cx="1093376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 defTabSz="914377">
              <a:defRPr/>
            </a:pPr>
            <a:r>
              <a:rPr lang="ko-KR" altLang="en-US" sz="2400" spc="-31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rgbClr val="58BBF2"/>
                </a:solidFill>
                <a:latin typeface="삼성긴고딕 ExtraBold" panose="020B0600000101010101" pitchFamily="50" charset="-127"/>
                <a:ea typeface="삼성긴고딕 ExtraBold" panose="020B0600000101010101" pitchFamily="50" charset="-127"/>
                <a:sym typeface="Malgun Gothic"/>
              </a:rPr>
              <a:t>계절학기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24B41-3EEE-798C-7A9B-ABC5368EB07A}"/>
              </a:ext>
            </a:extLst>
          </p:cNvPr>
          <p:cNvSpPr txBox="1"/>
          <p:nvPr/>
        </p:nvSpPr>
        <p:spPr>
          <a:xfrm>
            <a:off x="4555142" y="4055676"/>
            <a:ext cx="153247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한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sz="360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기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ko-KR" altLang="en-US" sz="360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철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</a:endParaRPr>
          </a:p>
        </p:txBody>
      </p:sp>
      <p:cxnSp>
        <p:nvCxnSpPr>
          <p:cNvPr id="4" name="직선 연결선 13">
            <a:extLst>
              <a:ext uri="{FF2B5EF4-FFF2-40B4-BE49-F238E27FC236}">
                <a16:creationId xmlns:a16="http://schemas.microsoft.com/office/drawing/2014/main" id="{EA9338E3-EBF6-B86C-1343-A54E53BCFA5C}"/>
              </a:ext>
            </a:extLst>
          </p:cNvPr>
          <p:cNvCxnSpPr>
            <a:cxnSpLocks/>
          </p:cNvCxnSpPr>
          <p:nvPr/>
        </p:nvCxnSpPr>
        <p:spPr>
          <a:xfrm>
            <a:off x="4555142" y="4685582"/>
            <a:ext cx="5647229" cy="18273"/>
          </a:xfrm>
          <a:prstGeom prst="line">
            <a:avLst/>
          </a:prstGeom>
          <a:ln w="31750">
            <a:solidFill>
              <a:srgbClr val="129E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1F67EB-9902-5942-43B1-0AC8C2630E00}"/>
              </a:ext>
            </a:extLst>
          </p:cNvPr>
          <p:cNvSpPr txBox="1"/>
          <p:nvPr/>
        </p:nvSpPr>
        <p:spPr>
          <a:xfrm>
            <a:off x="4621991" y="4855672"/>
            <a:ext cx="358091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indent="0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Tx/>
              <a:buNone/>
              <a:defRPr kumimoji="1" b="0" spc="0">
                <a:ln>
                  <a:solidFill>
                    <a:srgbClr val="FF0000">
                      <a:alpha val="0"/>
                    </a:srgb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defRPr>
            </a:lvl1pPr>
            <a:lvl2pPr marL="180975" lvl="1" indent="-169863" fontAlgn="base" latinLnBrk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8BBF2"/>
              </a:buClr>
              <a:buFont typeface="Arial" panose="020B0604020202020204" pitchFamily="34" charset="0"/>
              <a:buChar char="•"/>
              <a:tabLst>
                <a:tab pos="447675" algn="l"/>
              </a:tabLst>
              <a:defRPr kumimoji="1" sz="1400" spc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 Regular" panose="020B0600000101010101" pitchFamily="50" charset="-127"/>
                <a:ea typeface="삼성긴고딕 Regular" panose="020B0600000101010101" pitchFamily="50" charset="-127"/>
              </a:defRPr>
            </a:lvl2pPr>
            <a:lvl3pPr marL="714375" lvl="2" indent="-1508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Font typeface="나눔고딕" pitchFamily="50" charset="-127"/>
              <a:buChar char="–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68363" lvl="3" indent="-152400" fontAlgn="base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SzPct val="90000"/>
              <a:buFontTx/>
              <a:buChar char="•"/>
              <a:defRPr kumimoji="1" sz="1600" spc="-15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1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altLang="ko-KR" dirty="0"/>
              <a:t>KTNET</a:t>
            </a:r>
            <a:r>
              <a:rPr lang="ko-KR" altLang="en-US" dirty="0"/>
              <a:t> 글로벌 </a:t>
            </a:r>
            <a:r>
              <a:rPr lang="ko-KR" altLang="en-US" dirty="0" err="1"/>
              <a:t>비즈실</a:t>
            </a:r>
            <a:endParaRPr lang="ko-KR" altLang="en-US" dirty="0"/>
          </a:p>
          <a:p>
            <a:pPr lvl="1"/>
            <a:r>
              <a:rPr lang="ko-KR" altLang="en-US" dirty="0" err="1"/>
              <a:t>티맥스소프트</a:t>
            </a:r>
            <a:r>
              <a:rPr lang="ko-KR" altLang="en-US" dirty="0"/>
              <a:t> 연구소 </a:t>
            </a:r>
            <a:r>
              <a:rPr lang="en-US" altLang="ko-KR" dirty="0"/>
              <a:t>BP</a:t>
            </a:r>
            <a:r>
              <a:rPr lang="ko-KR" altLang="en-US" dirty="0"/>
              <a:t>실</a:t>
            </a:r>
          </a:p>
          <a:p>
            <a:pPr lvl="1"/>
            <a:r>
              <a:rPr lang="ko-KR" altLang="en-US" dirty="0"/>
              <a:t>쌍용정보통신 </a:t>
            </a:r>
            <a:r>
              <a:rPr lang="en-US" altLang="ko-KR" dirty="0"/>
              <a:t>KT IPTV </a:t>
            </a:r>
            <a:r>
              <a:rPr lang="ko-KR" altLang="en-US" dirty="0"/>
              <a:t>프로젝트</a:t>
            </a:r>
            <a:endParaRPr lang="en-US" altLang="ko-KR" dirty="0"/>
          </a:p>
          <a:p>
            <a:pPr lvl="1"/>
            <a:r>
              <a:rPr lang="en-US" altLang="ko-KR" dirty="0"/>
              <a:t>Sun Microsystems Java Professional course</a:t>
            </a:r>
            <a:endParaRPr lang="ko-KR" altLang="en-US" dirty="0"/>
          </a:p>
          <a:p>
            <a:pPr lvl="1"/>
            <a:r>
              <a:rPr lang="ko-KR" altLang="en-US" dirty="0"/>
              <a:t>서강대학교 컴퓨터공학 석사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DCFF3-63D9-ABE8-6875-98CA95052696}"/>
              </a:ext>
            </a:extLst>
          </p:cNvPr>
          <p:cNvSpPr txBox="1"/>
          <p:nvPr/>
        </p:nvSpPr>
        <p:spPr>
          <a:xfrm>
            <a:off x="6178387" y="4294575"/>
            <a:ext cx="179696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ACDEF8"/>
                </a:solidFill>
                <a:effectLst/>
                <a:uLnTx/>
                <a:uFillTx/>
                <a:latin typeface="삼성긴고딕 Medium" panose="020B0600000101010101" pitchFamily="50" charset="-127"/>
                <a:ea typeface="삼성긴고딕 Medium" panose="020B0600000101010101" pitchFamily="50" charset="-127"/>
              </a:rPr>
              <a:t>Project consultant</a:t>
            </a:r>
            <a:endParaRPr kumimoji="0" lang="ko-KR" altLang="en-US" sz="36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ACDEF8"/>
              </a:solidFill>
              <a:effectLst/>
              <a:uLnTx/>
              <a:uFillTx/>
              <a:latin typeface="삼성긴고딕 Medium" panose="020B0600000101010101" pitchFamily="50" charset="-127"/>
              <a:ea typeface="삼성긴고딕 Medium" panose="020B0600000101010101" pitchFamily="50" charset="-127"/>
            </a:endParaRPr>
          </a:p>
        </p:txBody>
      </p:sp>
      <p:sp>
        <p:nvSpPr>
          <p:cNvPr id="9" name="텍스트 개체 틀 17">
            <a:extLst>
              <a:ext uri="{FF2B5EF4-FFF2-40B4-BE49-F238E27FC236}">
                <a16:creationId xmlns:a16="http://schemas.microsoft.com/office/drawing/2014/main" id="{17DC8173-23FB-76CA-F81A-1F2148A83D94}"/>
              </a:ext>
            </a:extLst>
          </p:cNvPr>
          <p:cNvSpPr txBox="1">
            <a:spLocks/>
          </p:cNvSpPr>
          <p:nvPr/>
        </p:nvSpPr>
        <p:spPr>
          <a:xfrm>
            <a:off x="4181586" y="1232930"/>
            <a:ext cx="7446307" cy="45550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자기주도 </a:t>
            </a:r>
            <a:r>
              <a:rPr lang="en-US" altLang="ko-KR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PRJ</a:t>
            </a:r>
            <a:r>
              <a:rPr lang="ko-KR" altLang="en-US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</a:t>
            </a:r>
            <a:r>
              <a:rPr lang="en-US" altLang="ko-KR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: </a:t>
            </a:r>
            <a:r>
              <a:rPr lang="ko-KR" altLang="en-US" sz="3200" b="0" dirty="0" err="1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멀티스레드</a:t>
            </a:r>
            <a:r>
              <a:rPr lang="ko-KR" altLang="en-US" sz="3200" b="0" dirty="0">
                <a:ln>
                  <a:solidFill>
                    <a:prstClr val="black">
                      <a:alpha val="0"/>
                    </a:prstClr>
                  </a:solidFill>
                </a:ln>
                <a:latin typeface="삼성긴고딕 Bold" panose="020B0600000101010101" pitchFamily="50" charset="-127"/>
                <a:ea typeface="삼성긴고딕 Bold" panose="020B0600000101010101" pitchFamily="50" charset="-127"/>
              </a:rPr>
              <a:t> 채팅 서버 구현</a:t>
            </a:r>
          </a:p>
        </p:txBody>
      </p:sp>
    </p:spTree>
    <p:extLst>
      <p:ext uri="{BB962C8B-B14F-4D97-AF65-F5344CB8AC3E}">
        <p14:creationId xmlns:p14="http://schemas.microsoft.com/office/powerpoint/2010/main" val="57140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68838-4ED7-4266-A9F1-1010605C9791}"/>
              </a:ext>
            </a:extLst>
          </p:cNvPr>
          <p:cNvSpPr txBox="1"/>
          <p:nvPr/>
        </p:nvSpPr>
        <p:spPr>
          <a:xfrm>
            <a:off x="806507" y="2115847"/>
            <a:ext cx="10539267" cy="2123658"/>
          </a:xfrm>
          <a:prstGeom prst="rect">
            <a:avLst/>
          </a:prstGeom>
          <a:solidFill>
            <a:srgbClr val="E6F7FE"/>
          </a:solidFill>
        </p:spPr>
        <p:txBody>
          <a:bodyPr wrap="square" rtlCol="0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개발자의 필수 소양인 운영체제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그 중에서도 프로세스와 스레드에 관한 기초 지식을 쌓는다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또 다른 필수 소양인 네트워크에 대해서도 주요 내용을 정리하고 기초 지식을 쌓는다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멀티스레드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채팅 서버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클라이언트를 직접 구현하면서 스레드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네트워크 관련 이해를 조금 더 구체화한다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566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ko-KR" altLang="en-US" dirty="0"/>
              <a:t>얻을 수 있는 것 </a:t>
            </a:r>
            <a:r>
              <a:rPr lang="en-US" altLang="ko-KR" dirty="0"/>
              <a:t>- CS </a:t>
            </a:r>
            <a:r>
              <a:rPr lang="ko-KR" altLang="en-US" dirty="0"/>
              <a:t>기초 역량</a:t>
            </a:r>
            <a:endParaRPr lang="ko-KR" altLang="en-US" dirty="0"/>
          </a:p>
        </p:txBody>
      </p:sp>
      <p:pic>
        <p:nvPicPr>
          <p:cNvPr id="1026" name="Picture 2" descr="유레카라는 단어가 있는 목욕 만화의 아르키메데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699" y="2020115"/>
            <a:ext cx="3518265" cy="345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68838-4ED7-4266-A9F1-1010605C9791}"/>
              </a:ext>
            </a:extLst>
          </p:cNvPr>
          <p:cNvSpPr txBox="1"/>
          <p:nvPr/>
        </p:nvSpPr>
        <p:spPr>
          <a:xfrm>
            <a:off x="5535262" y="2132510"/>
            <a:ext cx="4044166" cy="1615827"/>
          </a:xfrm>
          <a:prstGeom prst="rect">
            <a:avLst/>
          </a:prstGeom>
          <a:solidFill>
            <a:srgbClr val="E6F7FE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 sz="2200" b="1" kern="0" spc="-15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</a:defRPr>
            </a:lvl1pPr>
          </a:lstStyle>
          <a:p>
            <a:r>
              <a:rPr lang="ko-KR" altLang="en-US" dirty="0">
                <a:sym typeface="Arial"/>
              </a:rPr>
              <a:t>프로세스와 스레드의 개념</a:t>
            </a:r>
            <a:endParaRPr lang="en-US" altLang="ko-KR" dirty="0">
              <a:sym typeface="Arial"/>
            </a:endParaRPr>
          </a:p>
          <a:p>
            <a:r>
              <a:rPr lang="ko-KR" altLang="en-US" dirty="0">
                <a:sym typeface="Arial"/>
              </a:rPr>
              <a:t>네트워크 통신 </a:t>
            </a:r>
            <a:r>
              <a:rPr lang="en-US" altLang="ko-KR" dirty="0">
                <a:sym typeface="Arial"/>
              </a:rPr>
              <a:t>&amp; </a:t>
            </a:r>
            <a:r>
              <a:rPr lang="ko-KR" altLang="en-US" dirty="0">
                <a:sym typeface="Arial"/>
              </a:rPr>
              <a:t> </a:t>
            </a:r>
            <a:r>
              <a:rPr lang="en-US" altLang="ko-KR" dirty="0">
                <a:sym typeface="Arial"/>
              </a:rPr>
              <a:t>I/O</a:t>
            </a:r>
          </a:p>
          <a:p>
            <a:r>
              <a:rPr lang="ko-KR" altLang="en-US" dirty="0">
                <a:sym typeface="Arial"/>
              </a:rPr>
              <a:t>실 구현을 통한 감각 생성</a:t>
            </a:r>
            <a:endParaRPr lang="en-US" altLang="ko-KR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20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ko-KR" altLang="en-US" dirty="0"/>
              <a:t>프로세스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68838-4ED7-4266-A9F1-1010605C9791}"/>
              </a:ext>
            </a:extLst>
          </p:cNvPr>
          <p:cNvSpPr txBox="1"/>
          <p:nvPr/>
        </p:nvSpPr>
        <p:spPr>
          <a:xfrm>
            <a:off x="1034113" y="2088618"/>
            <a:ext cx="6946363" cy="1615827"/>
          </a:xfrm>
          <a:prstGeom prst="rect">
            <a:avLst/>
          </a:prstGeom>
          <a:solidFill>
            <a:srgbClr val="E6F7FE"/>
          </a:solidFill>
        </p:spPr>
        <p:txBody>
          <a:bodyPr wrap="square" rtlCol="0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개발자가 반드시 알아야 하는 운영체제의 핵심 작업 단위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‘CS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기술 면접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’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의 단골 질문일 정도로 중요한 개념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단순 지식 요약 및 암기 보다는 </a:t>
            </a:r>
            <a:r>
              <a:rPr lang="ko-KR" altLang="en-US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체화된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감각이 필요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06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ko-KR" altLang="en-US" dirty="0"/>
              <a:t>스레드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68838-4ED7-4266-A9F1-1010605C9791}"/>
              </a:ext>
            </a:extLst>
          </p:cNvPr>
          <p:cNvSpPr txBox="1"/>
          <p:nvPr/>
        </p:nvSpPr>
        <p:spPr>
          <a:xfrm>
            <a:off x="1034112" y="2039456"/>
            <a:ext cx="8866971" cy="1615827"/>
          </a:xfrm>
          <a:prstGeom prst="rect">
            <a:avLst/>
          </a:prstGeom>
          <a:solidFill>
            <a:srgbClr val="E6F7FE"/>
          </a:solidFill>
        </p:spPr>
        <p:txBody>
          <a:bodyPr wrap="square" rtlCol="0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‘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프로세스 내에서 실행되는 작업 흐름의 단위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’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프로그래밍 언어 기본 도서에도 대부분 등장하는 핵심 개념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스레드에 대한 이해가 있어야  작업 흐름에 관한 지식이 쌓일 수 있음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347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ko-KR" altLang="en-US" dirty="0"/>
              <a:t>네트워크 기초 </a:t>
            </a:r>
            <a:r>
              <a:rPr lang="en-US" altLang="ko-KR" dirty="0"/>
              <a:t>– OSI 7</a:t>
            </a:r>
            <a:r>
              <a:rPr lang="ko-KR" altLang="en-US" dirty="0"/>
              <a:t>계층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68838-4ED7-4266-A9F1-1010605C9791}"/>
              </a:ext>
            </a:extLst>
          </p:cNvPr>
          <p:cNvSpPr txBox="1"/>
          <p:nvPr/>
        </p:nvSpPr>
        <p:spPr>
          <a:xfrm>
            <a:off x="949442" y="4358337"/>
            <a:ext cx="9305603" cy="1615827"/>
          </a:xfrm>
          <a:prstGeom prst="rect">
            <a:avLst/>
          </a:prstGeom>
          <a:solidFill>
            <a:srgbClr val="E6F7FE"/>
          </a:solidFill>
        </p:spPr>
        <p:txBody>
          <a:bodyPr wrap="square" rtlCol="0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네트워크 통신 없이 단일 장치로만 제공되는 서비스는 거의 존재하지 않음 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목적에 의해 여러 장치간의 통신은 필수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개발자라면 이러한 네트워크에 대한 기본적인 이해는 필수 </a:t>
            </a:r>
          </a:p>
        </p:txBody>
      </p:sp>
      <p:sp>
        <p:nvSpPr>
          <p:cNvPr id="6" name="구름 5">
            <a:extLst>
              <a:ext uri="{FF2B5EF4-FFF2-40B4-BE49-F238E27FC236}">
                <a16:creationId xmlns:a16="http://schemas.microsoft.com/office/drawing/2014/main" id="{213ADB06-B7F5-49E2-81E3-8685EE58FD28}"/>
              </a:ext>
            </a:extLst>
          </p:cNvPr>
          <p:cNvSpPr/>
          <p:nvPr/>
        </p:nvSpPr>
        <p:spPr>
          <a:xfrm>
            <a:off x="3329796" y="1910348"/>
            <a:ext cx="3669748" cy="191506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World net.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68225" y="2337755"/>
            <a:ext cx="2017072" cy="1224951"/>
            <a:chOff x="949377" y="2536166"/>
            <a:chExt cx="2017072" cy="1224951"/>
          </a:xfrm>
        </p:grpSpPr>
        <p:pic>
          <p:nvPicPr>
            <p:cNvPr id="10" name="Picture 2" descr="노트북, 컴퓨터, 인터넷, 컴퓨팅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377" y="2536166"/>
              <a:ext cx="2017072" cy="122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0594" y="2621017"/>
              <a:ext cx="1603980" cy="760537"/>
            </a:xfrm>
            <a:prstGeom prst="rect">
              <a:avLst/>
            </a:prstGeom>
          </p:spPr>
        </p:pic>
      </p:grpSp>
      <p:sp>
        <p:nvSpPr>
          <p:cNvPr id="13" name="오른쪽 화살표 12"/>
          <p:cNvSpPr/>
          <p:nvPr/>
        </p:nvSpPr>
        <p:spPr>
          <a:xfrm flipV="1">
            <a:off x="2734639" y="2950228"/>
            <a:ext cx="586531" cy="163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737894" y="1716650"/>
            <a:ext cx="1078302" cy="2467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15" name="오른쪽 화살표 14"/>
          <p:cNvSpPr/>
          <p:nvPr/>
        </p:nvSpPr>
        <p:spPr>
          <a:xfrm flipV="1">
            <a:off x="7008170" y="2941599"/>
            <a:ext cx="632250" cy="172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48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ko-KR" altLang="en-US" dirty="0"/>
              <a:t>소켓 통신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074143" y="2072011"/>
            <a:ext cx="1239328" cy="966158"/>
            <a:chOff x="949377" y="2536166"/>
            <a:chExt cx="2017072" cy="1224951"/>
          </a:xfrm>
        </p:grpSpPr>
        <p:pic>
          <p:nvPicPr>
            <p:cNvPr id="5" name="Picture 2" descr="노트북, 컴퓨터, 인터넷, 컴퓨팅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377" y="2536166"/>
              <a:ext cx="2017072" cy="1224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0594" y="2621017"/>
              <a:ext cx="1603980" cy="760537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737" y="1994190"/>
            <a:ext cx="538313" cy="1121799"/>
          </a:xfrm>
          <a:prstGeom prst="rect">
            <a:avLst/>
          </a:prstGeom>
        </p:spPr>
      </p:pic>
      <p:sp>
        <p:nvSpPr>
          <p:cNvPr id="12" name="왼쪽/오른쪽 화살표 11"/>
          <p:cNvSpPr/>
          <p:nvPr/>
        </p:nvSpPr>
        <p:spPr>
          <a:xfrm>
            <a:off x="3424814" y="2480093"/>
            <a:ext cx="2553454" cy="125455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68838-4ED7-4266-A9F1-1010605C9791}"/>
              </a:ext>
            </a:extLst>
          </p:cNvPr>
          <p:cNvSpPr txBox="1"/>
          <p:nvPr/>
        </p:nvSpPr>
        <p:spPr>
          <a:xfrm>
            <a:off x="1487487" y="3732778"/>
            <a:ext cx="9151015" cy="1107996"/>
          </a:xfrm>
          <a:prstGeom prst="rect">
            <a:avLst/>
          </a:prstGeom>
          <a:solidFill>
            <a:srgbClr val="E6F7FE"/>
          </a:solidFill>
        </p:spPr>
        <p:txBody>
          <a:bodyPr wrap="square" rtlCol="0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운영체제 레벨에서 제공되어지는 소켓 통신에 대한 학습을 바탕으로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‘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어플리케이션 계층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’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까지의 네트워크 구조를 체계적으로 이해하는 것이 중요함</a:t>
            </a:r>
          </a:p>
        </p:txBody>
      </p:sp>
    </p:spTree>
    <p:extLst>
      <p:ext uri="{BB962C8B-B14F-4D97-AF65-F5344CB8AC3E}">
        <p14:creationId xmlns:p14="http://schemas.microsoft.com/office/powerpoint/2010/main" val="286006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ko-KR" altLang="en-US" dirty="0" smtClean="0"/>
              <a:t>기본 과제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68838-4ED7-4266-A9F1-1010605C9791}"/>
              </a:ext>
            </a:extLst>
          </p:cNvPr>
          <p:cNvSpPr txBox="1"/>
          <p:nvPr/>
        </p:nvSpPr>
        <p:spPr>
          <a:xfrm>
            <a:off x="1034112" y="2039456"/>
            <a:ext cx="8866971" cy="2631490"/>
          </a:xfrm>
          <a:prstGeom prst="rect">
            <a:avLst/>
          </a:prstGeom>
          <a:solidFill>
            <a:srgbClr val="E6F7FE"/>
          </a:solidFill>
        </p:spPr>
        <p:txBody>
          <a:bodyPr wrap="square" rtlCol="0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운영체제 프로세스와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스레드에 대한 학습 내용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정리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OSI 7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계층을 필두로 한 네트워크 관련 학습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내용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정리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실시간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멀티 채팅 서버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클라이언트 프로그램 구현</a:t>
            </a: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       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커맨드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창을 활용한 단순 텍스트 전송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(GUI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필수 아님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socket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통신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)</a:t>
            </a:r>
          </a:p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       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최대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5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명 동시 접속 가능하며 채팅 룸은 하나만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존재</a:t>
            </a:r>
            <a:endParaRPr lang="ko-KR" altLang="en-US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84546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282</Words>
  <Application>Microsoft Office PowerPoint</Application>
  <PresentationFormat>와이드스크린</PresentationFormat>
  <Paragraphs>52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맑은 고딕</vt:lpstr>
      <vt:lpstr>맑은 고딕</vt:lpstr>
      <vt:lpstr>삼성긴고딕 Bold</vt:lpstr>
      <vt:lpstr>삼성긴고딕 ExtraBold</vt:lpstr>
      <vt:lpstr>삼성긴고딕 Medium</vt:lpstr>
      <vt:lpstr>삼성긴고딕 Regular</vt:lpstr>
      <vt:lpstr>삼성긴고딕OTF Medium</vt:lpstr>
      <vt:lpstr>Arial</vt:lpstr>
      <vt:lpstr>Wingdings</vt:lpstr>
      <vt:lpstr>1_Office 테마</vt:lpstr>
      <vt:lpstr>PowerPoint 프레젠테이션</vt:lpstr>
      <vt:lpstr>PowerPoint 프레젠테이션</vt:lpstr>
      <vt:lpstr>학습목표</vt:lpstr>
      <vt:lpstr>얻을 수 있는 것 - CS 기초 역량</vt:lpstr>
      <vt:lpstr>프로세스</vt:lpstr>
      <vt:lpstr>스레드</vt:lpstr>
      <vt:lpstr>네트워크 기초 – OSI 7계층</vt:lpstr>
      <vt:lpstr>소켓 통신</vt:lpstr>
      <vt:lpstr>기본 과제</vt:lpstr>
      <vt:lpstr>심화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SSAFY</cp:lastModifiedBy>
  <cp:revision>139</cp:revision>
  <dcterms:created xsi:type="dcterms:W3CDTF">2020-12-09T04:38:54Z</dcterms:created>
  <dcterms:modified xsi:type="dcterms:W3CDTF">2023-12-15T07:06:37Z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