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2"/>
  </p:notesMasterIdLst>
  <p:sldIdLst>
    <p:sldId id="256" r:id="rId2"/>
    <p:sldId id="377" r:id="rId3"/>
    <p:sldId id="389" r:id="rId4"/>
    <p:sldId id="399" r:id="rId5"/>
    <p:sldId id="400" r:id="rId6"/>
    <p:sldId id="401" r:id="rId7"/>
    <p:sldId id="402" r:id="rId8"/>
    <p:sldId id="403" r:id="rId9"/>
    <p:sldId id="404" r:id="rId10"/>
    <p:sldId id="38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EF8"/>
    <a:srgbClr val="58BBF2"/>
    <a:srgbClr val="129EEC"/>
    <a:srgbClr val="F69E47"/>
    <a:srgbClr val="2DCDE3"/>
    <a:srgbClr val="BCEFFD"/>
    <a:srgbClr val="10100D"/>
    <a:srgbClr val="E89898"/>
    <a:srgbClr val="FEAC40"/>
    <a:srgbClr val="000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2" autoAdjust="0"/>
    <p:restoredTop sz="96456" autoAdjust="0"/>
  </p:normalViewPr>
  <p:slideViewPr>
    <p:cSldViewPr snapToGrid="0" showGuides="1">
      <p:cViewPr varScale="1">
        <p:scale>
          <a:sx n="82" d="100"/>
          <a:sy n="82" d="100"/>
        </p:scale>
        <p:origin x="682" y="72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73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62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15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0833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4280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59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45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38647"/>
            <a:ext cx="1209499" cy="388210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sp>
        <p:nvSpPr>
          <p:cNvPr id="15" name="Google Shape;44;p11"/>
          <p:cNvSpPr/>
          <p:nvPr userDrawn="1"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 userDrawn="1"/>
        </p:nvSpPr>
        <p:spPr>
          <a:xfrm>
            <a:off x="1967884" y="873729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11" name="Google Shape;111;p2"/>
          <p:cNvSpPr/>
          <p:nvPr/>
        </p:nvSpPr>
        <p:spPr>
          <a:xfrm>
            <a:off x="3935764" y="873726"/>
            <a:ext cx="8256236" cy="1120824"/>
          </a:xfrm>
          <a:prstGeom prst="roundRect">
            <a:avLst>
              <a:gd name="adj" fmla="val 0"/>
            </a:avLst>
          </a:prstGeom>
          <a:solidFill>
            <a:srgbClr val="ACDE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noProof="0" dirty="0">
              <a:solidFill>
                <a:schemeClr val="lt1"/>
              </a:solidFill>
              <a:sym typeface="Malgun Gothic"/>
            </a:endParaRPr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35524" y="873727"/>
            <a:ext cx="8856476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412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49352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0DA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3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8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3335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자기주도 </a:t>
            </a:r>
            <a:r>
              <a:rPr lang="ko-KR" altLang="en-US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학습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5528402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77">
              <a:defRPr/>
            </a:pPr>
            <a:r>
              <a:rPr lang="en-US" altLang="ko-KR" sz="3600" spc="-5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Mysql</a:t>
            </a:r>
            <a:r>
              <a:rPr lang="en-US" altLang="ko-KR" sz="36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sz="36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프로시저 </a:t>
            </a:r>
            <a:r>
              <a:rPr lang="ko-KR" altLang="en-US" sz="36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작성 </a:t>
            </a:r>
            <a:r>
              <a:rPr lang="ko-KR" altLang="en-US" sz="36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실습</a:t>
            </a:r>
            <a:endParaRPr lang="ko-KR" altLang="en-US" sz="3600" spc="-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8BBF2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47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CB99B-525D-4CEB-9D53-FB08D8302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white"/>
                </a:solidFill>
                <a:latin typeface="삼성긴고딕OTF Medium"/>
                <a:ea typeface="삼성긴고딕OTF Medium"/>
              </a:rPr>
              <a:t>Mysql</a:t>
            </a:r>
            <a:r>
              <a:rPr lang="en-US" altLang="ko-KR" dirty="0">
                <a:solidFill>
                  <a:prstClr val="white"/>
                </a:solidFill>
                <a:latin typeface="삼성긴고딕OTF Medium"/>
                <a:ea typeface="삼성긴고딕OTF Medium"/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  <a:latin typeface="삼성긴고딕OTF Medium"/>
                <a:ea typeface="삼성긴고딕OTF Medium"/>
              </a:rPr>
              <a:t>프로시저 작성 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147" y="2609850"/>
            <a:ext cx="3395790" cy="424473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768294" y="4245091"/>
            <a:ext cx="3876888" cy="2305510"/>
            <a:chOff x="3967333" y="1882384"/>
            <a:chExt cx="3262088" cy="1939901"/>
          </a:xfrm>
        </p:grpSpPr>
        <p:sp>
          <p:nvSpPr>
            <p:cNvPr id="6" name="TextBox 5"/>
            <p:cNvSpPr txBox="1"/>
            <p:nvPr/>
          </p:nvSpPr>
          <p:spPr>
            <a:xfrm>
              <a:off x="3967333" y="1882384"/>
              <a:ext cx="3249140" cy="492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38858"/>
              <a:r>
                <a:rPr lang="ko-KR" altLang="en-US" sz="3200" dirty="0">
                  <a:ln>
                    <a:solidFill>
                      <a:prstClr val="black"/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최 호 근 </a:t>
              </a:r>
              <a:r>
                <a:rPr lang="en-US" altLang="ko-KR" sz="1600" dirty="0">
                  <a:ln>
                    <a:solidFill>
                      <a:prstClr val="black"/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Project consultant</a:t>
              </a:r>
              <a:endParaRPr lang="ko-KR" altLang="en-US" sz="3200" dirty="0">
                <a:ln>
                  <a:solidFill>
                    <a:prstClr val="black"/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998372" y="2455394"/>
              <a:ext cx="3231049" cy="104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68209" y="2501543"/>
              <a:ext cx="3169135" cy="1320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80990" indent="-380990" defTabSz="1038858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40" dirty="0" err="1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와이즈넛</a:t>
              </a:r>
              <a:r>
                <a:rPr lang="ko-KR" altLang="en-US" sz="1600" spc="-40" dirty="0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분석설계 수석 컨설턴트</a:t>
              </a:r>
              <a:endParaRPr lang="en-US" altLang="ko-KR" sz="1600" spc="-4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marL="380990" indent="-380990" defTabSz="1038858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40" dirty="0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서울시 민원 데이터분석 자문위원</a:t>
              </a:r>
            </a:p>
            <a:p>
              <a:pPr marL="380990" indent="-380990" defTabSz="1038858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spc="-40" dirty="0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SK</a:t>
              </a:r>
              <a:r>
                <a:rPr lang="ko-KR" altLang="en-US" sz="1600" spc="-40" dirty="0" err="1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플래닛</a:t>
              </a:r>
              <a:r>
                <a:rPr lang="ko-KR" altLang="en-US" sz="1600" spc="-40" dirty="0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데이터분석 </a:t>
              </a:r>
              <a:r>
                <a:rPr lang="ko-KR" altLang="en-US" sz="1600" spc="-40" dirty="0" err="1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파트장</a:t>
              </a:r>
              <a:endParaRPr lang="ko-KR" altLang="en-US" sz="1600" spc="-4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marL="380990" indent="-380990" defTabSz="1038858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40" dirty="0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現 국가대표 인도어사이클 체조선수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83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저장 프로시저</a:t>
            </a:r>
            <a:r>
              <a:rPr lang="en-US" altLang="ko-KR" dirty="0" smtClean="0"/>
              <a:t>(</a:t>
            </a:r>
            <a:r>
              <a:rPr lang="en-US" altLang="ko-KR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 Procedure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812955" y="1716907"/>
            <a:ext cx="10728325" cy="4656597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8736965" cy="1554272"/>
            <a:chOff x="731838" y="1703130"/>
            <a:chExt cx="8736965" cy="1554272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8526437" cy="1554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저장 </a:t>
              </a:r>
              <a:r>
                <a:rPr lang="ko-KR" altLang="en-US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프로시저</a:t>
              </a:r>
              <a:r>
                <a:rPr lang="en-US" altLang="ko-KR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(Stored Procedure)</a:t>
              </a:r>
              <a:r>
                <a:rPr lang="ko-KR" altLang="en-US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란 </a:t>
              </a:r>
              <a:r>
                <a:rPr lang="en-US" altLang="ko-KR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?</a:t>
              </a:r>
              <a:endParaRPr lang="ko-KR" altLang="en-US" sz="18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600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일련의 </a:t>
              </a:r>
              <a:r>
                <a:rPr lang="en-US" altLang="ko-KR" sz="1600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SQL</a:t>
              </a:r>
              <a:r>
                <a:rPr lang="ko-KR" altLang="en-US" sz="1600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문장을 선언해서 </a:t>
              </a:r>
              <a:r>
                <a:rPr lang="en-US" altLang="ko-KR" sz="1600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MySQL</a:t>
              </a:r>
              <a:r>
                <a:rPr lang="ko-KR" altLang="en-US" sz="1600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에 저장하고</a:t>
              </a:r>
              <a:r>
                <a:rPr lang="en-US" altLang="ko-KR" sz="1600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, </a:t>
              </a:r>
              <a:r>
                <a:rPr lang="ko-KR" altLang="en-US" sz="1600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해당 </a:t>
              </a:r>
              <a:r>
                <a:rPr lang="en-US" altLang="ko-KR" sz="1600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SQL</a:t>
              </a:r>
              <a:r>
                <a:rPr lang="ko-KR" altLang="en-US" sz="1600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문을 함수처럼 </a:t>
              </a:r>
              <a:r>
                <a:rPr lang="ko-KR" altLang="en-US" sz="1600" kern="0" spc="-151" dirty="0" err="1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사용하는것</a:t>
              </a:r>
              <a:r>
                <a:rPr lang="ko-KR" altLang="en-US" sz="1600" kern="0" spc="-151" dirty="0" err="1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으로</a:t>
              </a:r>
              <a:r>
                <a:rPr lang="ko-KR" altLang="en-US" sz="1600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 만들어 두기만 하면 </a:t>
              </a:r>
              <a:r>
                <a:rPr lang="en-US" altLang="ko-KR" sz="1600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/>
              </a:r>
              <a:br>
                <a:rPr lang="en-US" altLang="ko-KR" sz="1600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</a:br>
              <a:r>
                <a:rPr lang="ko-KR" altLang="en-US" sz="1600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함수처럼 호출하여 편하게 사용할 수 있다</a:t>
              </a:r>
              <a:r>
                <a:rPr lang="en-US" altLang="ko-KR" sz="1600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.</a:t>
              </a:r>
              <a:endParaRPr lang="ko-KR" altLang="en-US" sz="16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endParaRPr lang="ko-KR" altLang="en-US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3239717"/>
            <a:ext cx="10128308" cy="3234732"/>
            <a:chOff x="731838" y="1703130"/>
            <a:chExt cx="10128308" cy="3234732"/>
          </a:xfrm>
        </p:grpSpPr>
        <p:sp>
          <p:nvSpPr>
            <p:cNvPr id="16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9917780" cy="323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왜  </a:t>
              </a:r>
              <a:r>
                <a:rPr lang="ko-KR" altLang="en-US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저장 프로시저를 사용하는가</a:t>
              </a:r>
              <a:r>
                <a:rPr lang="en-US" altLang="ko-KR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?</a:t>
              </a:r>
              <a:endParaRPr lang="ko-KR" altLang="en-US" sz="18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600" spc="-151" dirty="0" smtClean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저장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프로시저는 사용자들에게 </a:t>
              </a:r>
              <a:r>
                <a:rPr lang="ko-KR" altLang="en-US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데이터에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대한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제한적인 접근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을 </a:t>
              </a:r>
              <a:r>
                <a:rPr lang="ko-KR" altLang="en-US" sz="16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허용케하는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전통적인 수단이다</a:t>
              </a:r>
              <a:endParaRPr lang="en-US" altLang="ko-KR" sz="16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쿼리 분석기와 같은 도구를 이용할 경우 원하는 어떠한 작업도 </a:t>
              </a:r>
              <a:r>
                <a:rPr lang="ko-KR" altLang="en-US" sz="16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수행가능하므로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사용자들은 </a:t>
              </a:r>
              <a:r>
                <a:rPr lang="en-US" altLang="ko-KR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/>
              </a:r>
              <a:br>
                <a:rPr lang="en-US" altLang="ko-KR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</a:br>
              <a:r>
                <a:rPr lang="en-US" altLang="ko-KR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SELECT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INSERT, UPDATE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혹은 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DELETE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같은 문장을 직접 실행할 수 있는 권한을 가져서는 </a:t>
              </a:r>
              <a:r>
                <a:rPr lang="ko-KR" altLang="en-US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안된다</a:t>
              </a:r>
              <a:endParaRPr lang="en-US" altLang="ko-KR" sz="16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성능을 향상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시키기 위해서이다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저장 프로시저가 최초로 실행되면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SQL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서버는 해당 프로시저에 대한 실행계획을 생성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  <a:b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</a:b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이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실행계획이 캐쉬에 저장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된다</a:t>
              </a:r>
              <a:r>
                <a:rPr lang="en-US" altLang="ko-KR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해당 저장프로시저가 재실행 요청을 받으면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SQL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서버는 저장된 실행계획을 재사용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실행계획이 만료되거나 혹은 </a:t>
              </a:r>
              <a:r>
                <a:rPr lang="en-US" altLang="ko-KR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/>
              </a:r>
              <a:br>
                <a:rPr lang="en-US" altLang="ko-KR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</a:br>
              <a:r>
                <a:rPr lang="en-US" altLang="ko-KR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SQL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서버가 새로운 실행계획을 생성시켜야 할 이유가 생길 때까지 해당 실행계획은 캐쉬에 유지</a:t>
              </a:r>
              <a:endParaRPr lang="en-US" altLang="ko-KR" sz="16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994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왜  저장 프로시저를 사용하는가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812955" y="1716907"/>
            <a:ext cx="10728325" cy="4656597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111124" y="2011418"/>
            <a:ext cx="10318876" cy="4416594"/>
            <a:chOff x="731838" y="1703130"/>
            <a:chExt cx="10178917" cy="4416594"/>
          </a:xfrm>
        </p:grpSpPr>
        <p:sp>
          <p:nvSpPr>
            <p:cNvPr id="16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9968389" cy="441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왜  </a:t>
              </a:r>
              <a:r>
                <a:rPr lang="ko-KR" altLang="en-US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저장 프로시저를 사용하는가</a:t>
              </a:r>
              <a:r>
                <a:rPr lang="en-US" altLang="ko-KR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?</a:t>
              </a:r>
              <a:endParaRPr lang="ko-KR" altLang="en-US" sz="18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en-US" altLang="ko-KR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50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줄 이상의 복잡한 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Select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문장이 있으며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각 </a:t>
              </a:r>
              <a:r>
                <a:rPr lang="ko-KR" altLang="en-US" sz="16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실행시마다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Where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절 </a:t>
              </a:r>
              <a:r>
                <a:rPr lang="ko-KR" altLang="en-US" sz="16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조건문이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조금씩 변한다고 가정해보자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 </a:t>
              </a:r>
              <a:r>
                <a:rPr lang="en-US" altLang="ko-KR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/>
              </a:r>
              <a:br>
                <a:rPr lang="en-US" altLang="ko-KR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</a:br>
              <a:r>
                <a:rPr lang="ko-KR" altLang="en-US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이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문장을 저장 프로시저에 넣을 경우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네트워크를 통해 전달되는 데이터 </a:t>
              </a:r>
              <a:r>
                <a:rPr lang="ko-KR" altLang="en-US" sz="16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소통량이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상당히 감소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하게 되며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  <a:r>
                <a:rPr lang="en-US" altLang="ko-KR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/>
              </a:r>
              <a:br>
                <a:rPr lang="en-US" altLang="ko-KR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</a:br>
              <a:r>
                <a:rPr lang="ko-KR" altLang="en-US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해당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프로시저가 자주 실행될 수록 성능향상 효과가 </a:t>
              </a:r>
              <a:r>
                <a:rPr lang="ko-KR" altLang="en-US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증대 </a:t>
              </a:r>
              <a:r>
                <a:rPr lang="ko-KR" altLang="en-US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된다</a:t>
              </a:r>
              <a:endParaRPr lang="en-US" altLang="ko-KR" sz="16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단일 행을 반환하는 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SQL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문장을 실행시키고 싶을 경우에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SQL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문만 사용하면 결과 집합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(record set)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을 레코드셋으로 </a:t>
              </a:r>
              <a:r>
                <a:rPr lang="ko-KR" altLang="en-US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반환 받아야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한다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 </a:t>
              </a:r>
              <a:r>
                <a:rPr lang="en-US" altLang="ko-KR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/>
              </a:r>
              <a:br>
                <a:rPr lang="en-US" altLang="ko-KR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</a:br>
              <a:r>
                <a:rPr lang="ko-KR" altLang="en-US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하지만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저장 프로시저를 사용할 경우에는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성능이 월등한 출력매개변수의 사용이 가능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하다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 </a:t>
              </a: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단일 쿼리에 대한 </a:t>
              </a:r>
              <a:r>
                <a:rPr lang="ko-KR" altLang="en-US" sz="16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실행시간의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차이는 무시할 수 있겠지만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신규 사용자 등록 같은 단순 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insert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작업을 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SQL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서버에 </a:t>
              </a:r>
              <a:r>
                <a:rPr lang="ko-KR" altLang="en-US" sz="16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수만번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해야 한다면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  <a:r>
                <a:rPr lang="ko-KR" altLang="en-US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결과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집합으로 값을 받는 것에 비해 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@key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를 출력매개변수로 </a:t>
              </a:r>
              <a:r>
                <a:rPr lang="ko-KR" altLang="en-US" sz="16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반환받는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경우의 이점은 엄청나게 커지게 된다</a:t>
              </a:r>
              <a:r>
                <a:rPr lang="en-US" altLang="ko-KR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6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수백개의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테이블이 존재하는 복잡한 시스템에서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간혹 어디에서 어떤 테이블 혹은 칼럼이 참조되었는지 알고 싶을 때</a:t>
              </a:r>
              <a:endParaRPr lang="en-US" altLang="ko-KR" sz="16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만약 모든 코드가 저장 프로시저에 보관되어 있다면</a:t>
              </a:r>
              <a:r>
                <a:rPr lang="en-US" altLang="ko-KR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  <a:r>
                <a:rPr lang="ko-KR" altLang="en-US" sz="16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참조된 개체를 찾기 위해 저장 프로시저의 코드만 살펴보면 </a:t>
              </a:r>
              <a:r>
                <a:rPr lang="ko-KR" altLang="en-US" sz="16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된다</a:t>
              </a:r>
              <a:endParaRPr lang="en-US" altLang="ko-KR" sz="16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306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dirty="0"/>
              <a:t>3.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로컬 설치</a:t>
            </a:r>
            <a:endParaRPr dirty="0"/>
          </a:p>
        </p:txBody>
      </p:sp>
      <p:sp>
        <p:nvSpPr>
          <p:cNvPr id="4" name="직사각형 3"/>
          <p:cNvSpPr/>
          <p:nvPr/>
        </p:nvSpPr>
        <p:spPr>
          <a:xfrm>
            <a:off x="868683" y="1592656"/>
            <a:ext cx="8007461" cy="563690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dev.mysql.com/downloads/</a:t>
            </a:r>
            <a:r>
              <a:rPr kumimoji="1" lang="en-US" altLang="ko-KR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mysql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 </a:t>
            </a:r>
            <a:r>
              <a:rPr kumimoji="1" lang="ko-KR" altLang="en-US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다운로드 설치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3" y="2479432"/>
            <a:ext cx="5028833" cy="344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dirty="0"/>
              <a:t>4. </a:t>
            </a:r>
            <a:r>
              <a:rPr lang="ko-KR" altLang="en-US" dirty="0"/>
              <a:t>실습용 테이블 신규 생성</a:t>
            </a:r>
            <a:endParaRPr dirty="0"/>
          </a:p>
        </p:txBody>
      </p:sp>
      <p:sp>
        <p:nvSpPr>
          <p:cNvPr id="4" name="직사각형 3"/>
          <p:cNvSpPr/>
          <p:nvPr/>
        </p:nvSpPr>
        <p:spPr>
          <a:xfrm>
            <a:off x="868683" y="1592656"/>
            <a:ext cx="8565463" cy="768407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ko-KR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테이블명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 : </a:t>
            </a:r>
            <a:r>
              <a:rPr kumimoji="1" lang="en-US" altLang="ko-KR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ssafy_user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(</a:t>
            </a:r>
            <a:r>
              <a:rPr kumimoji="1" lang="ko-KR" altLang="ko-KR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싸피유저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)</a:t>
            </a:r>
            <a:b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</a:b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컬럼 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: id(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아이디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), name(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이름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), campus(</a:t>
            </a:r>
            <a:r>
              <a:rPr kumimoji="1" lang="ko-KR" altLang="ko-KR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소속캠퍼스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), class(</a:t>
            </a:r>
            <a:r>
              <a:rPr kumimoji="1" lang="ko-KR" altLang="ko-KR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소속반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), </a:t>
            </a:r>
            <a:r>
              <a:rPr kumimoji="1" lang="en-US" altLang="ko-KR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gi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(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기수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)</a:t>
            </a:r>
            <a:endParaRPr kumimoji="1" lang="ko-KR" altLang="en-US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8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dirty="0"/>
              <a:t>5. </a:t>
            </a:r>
            <a:r>
              <a:rPr lang="ko-KR" altLang="en-US" dirty="0"/>
              <a:t>저장 프로시저 작성</a:t>
            </a:r>
            <a:endParaRPr dirty="0"/>
          </a:p>
        </p:txBody>
      </p:sp>
      <p:sp>
        <p:nvSpPr>
          <p:cNvPr id="4" name="직사각형 3"/>
          <p:cNvSpPr/>
          <p:nvPr/>
        </p:nvSpPr>
        <p:spPr>
          <a:xfrm>
            <a:off x="868683" y="1592655"/>
            <a:ext cx="9479863" cy="1273375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&lt;</a:t>
            </a:r>
            <a:r>
              <a:rPr kumimoji="1" lang="ko-KR" altLang="en-US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요구사항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&gt;</a:t>
            </a:r>
            <a:b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</a:br>
            <a:r>
              <a:rPr kumimoji="1" lang="ko-KR" altLang="en-US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다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음은 한 교육기관의 사용자테이블에 신규 사용자를 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DB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에 입력할 때 실행할 저장 프로시저를 작성한다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. </a:t>
            </a:r>
            <a:endParaRPr kumimoji="1" lang="ko-KR" altLang="ko-KR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저장 프로시저는 신규테이블의 컬럼에 입력될 값을 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입력 변수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 로 받아야 한다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32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dirty="0"/>
              <a:t>6. </a:t>
            </a:r>
            <a:r>
              <a:rPr lang="ko-KR" altLang="en-US" dirty="0"/>
              <a:t>저장 프로시저 실행</a:t>
            </a:r>
            <a:endParaRPr dirty="0"/>
          </a:p>
        </p:txBody>
      </p:sp>
      <p:sp>
        <p:nvSpPr>
          <p:cNvPr id="4" name="직사각형 3"/>
          <p:cNvSpPr/>
          <p:nvPr/>
        </p:nvSpPr>
        <p:spPr>
          <a:xfrm>
            <a:off x="868683" y="1592655"/>
            <a:ext cx="8404860" cy="802527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앞에서</a:t>
            </a:r>
            <a:r>
              <a:rPr kumimoji="1" lang="ko-KR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 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작성한 </a:t>
            </a:r>
            <a:r>
              <a:rPr kumimoji="1" lang="ko-KR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프로시저를 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실행하여 </a:t>
            </a:r>
            <a:r>
              <a:rPr kumimoji="1"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데이터를 입력하고 </a:t>
            </a:r>
            <a:r>
              <a:rPr kumimoji="1"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,</a:t>
            </a:r>
            <a:r>
              <a:rPr kumimoji="1" lang="ko-KR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입력된 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데이터의 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select 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결과를 아래와 같이 출력하여 제출한다</a:t>
            </a:r>
          </a:p>
        </p:txBody>
      </p:sp>
      <p:pic>
        <p:nvPicPr>
          <p:cNvPr id="5" name="그림 4" descr="C:\Users\multicampus\Desktop\프로시저_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3" y="3116524"/>
            <a:ext cx="3808825" cy="1833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C:\Users\multicampus\Desktop\프로시저결과_1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3" y="3116524"/>
            <a:ext cx="4343400" cy="207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0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제출</a:t>
            </a:r>
            <a:endParaRPr dirty="0"/>
          </a:p>
        </p:txBody>
      </p:sp>
      <p:sp>
        <p:nvSpPr>
          <p:cNvPr id="4" name="직사각형 3"/>
          <p:cNvSpPr/>
          <p:nvPr/>
        </p:nvSpPr>
        <p:spPr>
          <a:xfrm>
            <a:off x="868683" y="1671785"/>
            <a:ext cx="8007461" cy="1392137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작성된 프로시저 내용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, 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실행결과 화면을 </a:t>
            </a:r>
            <a:r>
              <a:rPr kumimoji="1" lang="ko-KR" altLang="ko-KR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캡쳐하여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 </a:t>
            </a:r>
            <a:r>
              <a:rPr kumimoji="1" lang="en-US" altLang="ko-KR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Gitlab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에 업로드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/>
            </a:r>
            <a:b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</a:b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(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파일명 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: </a:t>
            </a:r>
            <a:r>
              <a:rPr kumimoji="1" lang="ko-KR" altLang="en-US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ㅇ</a:t>
            </a:r>
            <a:r>
              <a:rPr kumimoji="1" lang="ko-KR" altLang="ko-KR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기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_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서울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1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반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_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홍길동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.jpg )  </a:t>
            </a:r>
            <a:endParaRPr kumimoji="1" lang="ko-KR" altLang="ko-KR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학습내용 </a:t>
            </a:r>
            <a:r>
              <a:rPr kumimoji="1"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Readme(MD</a:t>
            </a:r>
            <a:r>
              <a:rPr kumimoji="1"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) 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파일 작성 및 </a:t>
            </a:r>
            <a:r>
              <a:rPr kumimoji="1" lang="en-US" altLang="ko-KR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Gitlab</a:t>
            </a:r>
            <a:r>
              <a:rPr kumimoji="1" lang="ko-KR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rPr>
              <a:t>에 업로드</a:t>
            </a:r>
            <a:endParaRPr kumimoji="1" lang="ko-KR" altLang="en-US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2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472</Words>
  <Application>Microsoft Office PowerPoint</Application>
  <PresentationFormat>와이드스크린</PresentationFormat>
  <Paragraphs>38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KoPub돋움체 Medium</vt:lpstr>
      <vt:lpstr>Noto Sans CJK KR DemiLight</vt:lpstr>
      <vt:lpstr>Malgun Gothic</vt:lpstr>
      <vt:lpstr>Malgun Gothic</vt:lpstr>
      <vt:lpstr>삼성긴고딕 Bold</vt:lpstr>
      <vt:lpstr>삼성긴고딕 Medium</vt:lpstr>
      <vt:lpstr>삼성긴고딕 Regular</vt:lpstr>
      <vt:lpstr>삼성긴고딕OTF Medium</vt:lpstr>
      <vt:lpstr>Arial</vt:lpstr>
      <vt:lpstr>Wingdings</vt:lpstr>
      <vt:lpstr>1_Office 테마</vt:lpstr>
      <vt:lpstr>PowerPoint 프레젠테이션</vt:lpstr>
      <vt:lpstr>PowerPoint 프레젠테이션</vt:lpstr>
      <vt:lpstr>1. 저장 프로시저(Stored Procedure)란?</vt:lpstr>
      <vt:lpstr>2. 왜  저장 프로시저를 사용하는가?</vt:lpstr>
      <vt:lpstr>3. Mysql 로컬 설치</vt:lpstr>
      <vt:lpstr>4. 실습용 테이블 신규 생성</vt:lpstr>
      <vt:lpstr>5. 저장 프로시저 작성</vt:lpstr>
      <vt:lpstr>6. 저장 프로시저 실행</vt:lpstr>
      <vt:lpstr>7. 제출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SSAFY</cp:lastModifiedBy>
  <cp:revision>125</cp:revision>
  <dcterms:created xsi:type="dcterms:W3CDTF">2020-12-09T04:38:54Z</dcterms:created>
  <dcterms:modified xsi:type="dcterms:W3CDTF">2023-12-04T01:26:56Z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