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sldIdLst>
    <p:sldId id="256" r:id="rId2"/>
    <p:sldId id="377" r:id="rId3"/>
    <p:sldId id="389" r:id="rId4"/>
    <p:sldId id="390" r:id="rId5"/>
    <p:sldId id="391" r:id="rId6"/>
    <p:sldId id="38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82" d="100"/>
          <a:sy n="82" d="100"/>
        </p:scale>
        <p:origin x="682" y="72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15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3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3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6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74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2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9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6414A-14D3-438F-91F6-B1C5F8AFBA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10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651819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>
              <a:defRPr/>
            </a:pPr>
            <a:r>
              <a:rPr lang="en-US" altLang="ko-KR" sz="36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Mysql</a:t>
            </a:r>
            <a:r>
              <a:rPr lang="en-US" altLang="ko-KR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6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MariaDB</a:t>
            </a:r>
            <a:r>
              <a:rPr lang="en-US" altLang="ko-KR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data </a:t>
            </a:r>
            <a:r>
              <a:rPr lang="en-US" altLang="ko-KR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processing</a:t>
            </a:r>
            <a:endParaRPr lang="ko-KR" altLang="en-US" sz="3600" spc="-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8BBF2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pic>
        <p:nvPicPr>
          <p:cNvPr id="2050" name="Picture 2" descr="csv import mysql workbench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43" y="3695558"/>
            <a:ext cx="4078548" cy="24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828" y="3703860"/>
            <a:ext cx="4162805" cy="24898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11424" y="1700810"/>
            <a:ext cx="8517208" cy="1090015"/>
          </a:xfrm>
          <a:prstGeom prst="rect">
            <a:avLst/>
          </a:prstGeom>
          <a:solidFill>
            <a:srgbClr val="E6F7FE"/>
          </a:solidFill>
          <a:extLst/>
        </p:spPr>
        <p:txBody>
          <a:bodyPr wrap="square" tIns="0" anchor="ctr">
            <a:noAutofit/>
          </a:bodyPr>
          <a:lstStyle>
            <a:defPPr>
              <a:defRPr lang="ko-KR"/>
            </a:defPPr>
            <a:lvl1pPr marL="257175" indent="-257175" defTabSz="6858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1650" b="1" kern="0" spc="-113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pPr marL="342900" indent="-342900" defTabSz="914400" fontAlgn="base">
              <a:spcBef>
                <a:spcPct val="30000"/>
              </a:spcBef>
              <a:spcAft>
                <a:spcPct val="0"/>
              </a:spcAft>
              <a:buSzPct val="95000"/>
            </a:pPr>
            <a:r>
              <a:rPr kumimoji="1" lang="ko-KR" altLang="en-US" sz="1800" kern="12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다양한 </a:t>
            </a:r>
            <a:r>
              <a:rPr kumimoji="1" lang="ko-KR" altLang="en-US" sz="1800" kern="12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방법</a:t>
            </a:r>
            <a:r>
              <a:rPr kumimoji="1" lang="en-US" altLang="ko-KR" sz="1800" kern="12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(</a:t>
            </a:r>
            <a:r>
              <a:rPr kumimoji="1" lang="en-US" altLang="ko-KR" sz="18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Mysql</a:t>
            </a:r>
            <a:r>
              <a:rPr kumimoji="1" lang="en-US" altLang="ko-KR" sz="18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workbench, </a:t>
            </a:r>
            <a:r>
              <a:rPr kumimoji="1" lang="en-US" altLang="ko-KR" sz="18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mysql</a:t>
            </a:r>
            <a:r>
              <a:rPr kumimoji="1" lang="en-US" altLang="ko-KR" sz="18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load data </a:t>
            </a:r>
            <a:r>
              <a:rPr kumimoji="1" lang="ko-KR" altLang="en-US" sz="1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쿼리 등</a:t>
            </a:r>
            <a:r>
              <a:rPr kumimoji="1" lang="en-US" altLang="ko-KR" sz="1800" kern="12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)</a:t>
            </a:r>
            <a:r>
              <a:rPr kumimoji="1" lang="ko-KR" altLang="en-US" sz="1800" kern="12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을 </a:t>
            </a:r>
            <a:r>
              <a:rPr kumimoji="1" lang="ko-KR" altLang="en-US" sz="1800" kern="12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통해 데이터 </a:t>
            </a:r>
            <a:r>
              <a:rPr kumimoji="1" lang="ko-KR" altLang="en-US" sz="1800" kern="12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적재</a:t>
            </a:r>
            <a:endParaRPr kumimoji="1" lang="en-US" altLang="ko-KR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lvl="1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전국관광안내소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sym typeface="Wingdings" panose="05000000000000000000" pitchFamily="2" charset="2"/>
              </a:rPr>
              <a:t>ssafy_session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sym typeface="Wingdings" panose="05000000000000000000" pitchFamily="2" charset="2"/>
              </a:rPr>
              <a:t>테이블 테이블로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sym typeface="Wingdings" panose="05000000000000000000" pitchFamily="2" charset="2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1260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export</a:t>
            </a:r>
            <a:endParaRPr lang="ko-KR" altLang="en-US" dirty="0"/>
          </a:p>
        </p:txBody>
      </p:sp>
      <p:pic>
        <p:nvPicPr>
          <p:cNvPr id="2050" name="Picture 2" descr="csv import mysql workbench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6" y="4053071"/>
            <a:ext cx="3262457" cy="19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668" y="4020913"/>
            <a:ext cx="3394720" cy="203041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391477" y="1700808"/>
            <a:ext cx="7584843" cy="2204877"/>
          </a:xfrm>
          <a:prstGeom prst="rect">
            <a:avLst/>
          </a:prstGeom>
          <a:solidFill>
            <a:srgbClr val="E6F7FE"/>
          </a:solidFill>
          <a:extLst/>
        </p:spPr>
        <p:txBody>
          <a:bodyPr wrap="square" tIns="0" anchor="ctr">
            <a:noAutofit/>
          </a:bodyPr>
          <a:lstStyle>
            <a:defPPr>
              <a:defRPr lang="ko-KR"/>
            </a:defPPr>
            <a:lvl1pPr marL="257175" indent="-257175" defTabSz="6858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1650" b="1" kern="0" spc="-113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pPr marL="342900" indent="-342900" defTabSz="91440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95000"/>
            </a:pPr>
            <a:r>
              <a:rPr kumimoji="1" lang="ko-KR" altLang="en-US" sz="1800" kern="12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최종데이터 가공 및 내보내기  </a:t>
            </a:r>
            <a:endParaRPr kumimoji="1" lang="en-US" altLang="ko-KR" sz="1800" kern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+mn-cs"/>
            </a:endParaRPr>
          </a:p>
          <a:p>
            <a:pPr marL="342900" lvl="1" indent="-342900" fontAlgn="base" latinLnBrk="0"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테이블에서 본인이 소속된 캠퍼스 지역 데이터만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남김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싸피대전의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경우 대전의 관광안내소주소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정보만 테이블에 존재 하도록 </a:t>
            </a: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하며 나머지 데이터는 삭제</a:t>
            </a:r>
            <a:r>
              <a:rPr kumimoji="1" lang="en-US" altLang="ko-KR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endParaRPr kumimoji="1" lang="en-US" altLang="ko-KR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lvl="1" indent="-342900" fontAlgn="base" latinLnBrk="0"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해당 테이블 데이터 내보내기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(CSV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파일명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: </a:t>
            </a:r>
            <a:r>
              <a:rPr kumimoji="1" lang="en-US" altLang="ko-KR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ssafy_session_ssafy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아이디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.csv)</a:t>
            </a:r>
          </a:p>
          <a:p>
            <a:pPr marL="342900" lvl="1" indent="-342900" fontAlgn="base" latinLnBrk="0"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테이블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select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결과 화면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스크린샷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저장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0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error </a:t>
            </a:r>
            <a:r>
              <a:rPr lang="ko-KR" altLang="en-US" dirty="0" smtClean="0"/>
              <a:t>발생시 원인 확인 및 해결</a:t>
            </a:r>
            <a:endParaRPr lang="ko-KR" altLang="en-US" dirty="0"/>
          </a:p>
        </p:txBody>
      </p:sp>
      <p:pic>
        <p:nvPicPr>
          <p:cNvPr id="3074" name="Picture 2" descr="csv import mysql workbench erro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4" y="1700809"/>
            <a:ext cx="3408379" cy="22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csv import 오류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9" y="4197085"/>
            <a:ext cx="3744320" cy="21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53" y="4044135"/>
            <a:ext cx="4015079" cy="2060616"/>
          </a:xfrm>
          <a:prstGeom prst="rect">
            <a:avLst/>
          </a:prstGeom>
        </p:spPr>
      </p:pic>
      <p:pic>
        <p:nvPicPr>
          <p:cNvPr id="1032" name="Picture 8" descr="mysql csv import 오류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31" y="1700810"/>
            <a:ext cx="3825196" cy="20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강성태 짤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1" y="2988900"/>
            <a:ext cx="3600400" cy="20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최종산출물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43473" y="1822632"/>
            <a:ext cx="8304923" cy="1794025"/>
          </a:xfrm>
          <a:prstGeom prst="rect">
            <a:avLst/>
          </a:prstGeom>
          <a:solidFill>
            <a:srgbClr val="E6F7FE"/>
          </a:solidFill>
          <a:extLst/>
        </p:spPr>
        <p:txBody>
          <a:bodyPr wrap="square" tIns="0" anchor="ctr">
            <a:noAutofit/>
          </a:bodyPr>
          <a:lstStyle>
            <a:defPPr>
              <a:defRPr lang="ko-KR"/>
            </a:defPPr>
            <a:lvl1pPr marL="257175" indent="-257175" defTabSz="6858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1650" b="1" kern="0" spc="-113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pPr marL="342900" lvl="1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해당데이터</a:t>
            </a: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내보내기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(CSV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파일명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: </a:t>
            </a:r>
            <a:r>
              <a:rPr kumimoji="1" lang="en-US" altLang="ko-KR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ssafy_session_ssafy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아이디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.csv)</a:t>
            </a:r>
          </a:p>
          <a:p>
            <a:pPr marL="342900" lvl="1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데이터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셀렉트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화면 샘플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스크린샷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 저장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(select * from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테이블명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쿼리결과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스크린샷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본인의 </a:t>
            </a:r>
            <a:r>
              <a:rPr kumimoji="1" lang="en-US" altLang="ko-KR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ssafy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아이디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입력날짜 가 나오도록 함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</a:p>
          <a:p>
            <a:pPr marL="342900" lvl="1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학습내용 </a:t>
            </a:r>
            <a:r>
              <a:rPr kumimoji="1" lang="en-US" altLang="ko-KR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84" y="4504651"/>
            <a:ext cx="3648405" cy="1395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8" y="4561947"/>
            <a:ext cx="3384969" cy="1438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269" y="4561948"/>
            <a:ext cx="2999137" cy="7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white"/>
                </a:solidFill>
                <a:latin typeface="삼성긴고딕OTF Medium"/>
                <a:ea typeface="삼성긴고딕OTF Medium"/>
              </a:rPr>
              <a:t>Mysql</a:t>
            </a:r>
            <a:r>
              <a:rPr lang="en-US" altLang="ko-KR" dirty="0">
                <a:solidFill>
                  <a:prstClr val="white"/>
                </a:solidFill>
                <a:latin typeface="삼성긴고딕OTF Medium"/>
                <a:ea typeface="삼성긴고딕OTF Medium"/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  <a:latin typeface="삼성긴고딕OTF Medium"/>
                <a:ea typeface="삼성긴고딕OTF Medium"/>
              </a:rPr>
              <a:t>Maria </a:t>
            </a:r>
            <a:r>
              <a:rPr lang="en-US" altLang="ko-KR" dirty="0">
                <a:solidFill>
                  <a:prstClr val="white"/>
                </a:solidFill>
                <a:latin typeface="삼성긴고딕OTF Medium"/>
                <a:ea typeface="삼성긴고딕OTF Medium"/>
              </a:rPr>
              <a:t>DB data </a:t>
            </a:r>
            <a:r>
              <a:rPr lang="en-US" altLang="ko-KR" dirty="0" smtClean="0">
                <a:solidFill>
                  <a:prstClr val="white"/>
                </a:solidFill>
                <a:latin typeface="삼성긴고딕OTF Medium"/>
                <a:ea typeface="삼성긴고딕OTF Medium"/>
              </a:rPr>
              <a:t>processing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47" y="2609850"/>
            <a:ext cx="3395790" cy="424473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768294" y="4245091"/>
            <a:ext cx="3876888" cy="2305510"/>
            <a:chOff x="3967333" y="1882384"/>
            <a:chExt cx="3262088" cy="1939901"/>
          </a:xfrm>
        </p:grpSpPr>
        <p:sp>
          <p:nvSpPr>
            <p:cNvPr id="6" name="TextBox 5"/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8858"/>
              <a:r>
                <a:rPr lang="ko-KR" altLang="en-US" sz="32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최 호 근 </a:t>
              </a:r>
              <a:r>
                <a:rPr lang="en-US" altLang="ko-KR" sz="16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Project consultant</a:t>
              </a:r>
              <a:endPara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68209" y="2501543"/>
              <a:ext cx="3169135" cy="1320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와이즈넛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분석설계 수석 컨설턴트</a:t>
              </a:r>
              <a:endParaRPr lang="en-US" altLang="ko-KR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서울시 민원 데이터분석 자문위원</a:t>
              </a: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SK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플래닛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데이터분석 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파트장</a:t>
              </a:r>
              <a:endParaRPr lang="ko-KR" altLang="en-US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現 국가대표 인도어사이클 체조선수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9001396" cy="1381917"/>
            <a:chOff x="731838" y="1703130"/>
            <a:chExt cx="9001396" cy="1381917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790868" cy="1381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실무 </a:t>
              </a:r>
              <a:r>
                <a:rPr lang="ko-KR" altLang="en-US" sz="20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프로젝트시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데이터 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이행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en-US" altLang="ko-KR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lang="ko-KR" altLang="en-US" sz="20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프로젝트 </a:t>
              </a: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오픈시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실제 데이터를 운영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반영하는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작업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대량데이터의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경우 오픈 후에는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증분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신규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/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수정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/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삭제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데이터만 반영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스케줄 또는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연계등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</a:t>
              </a:r>
              <a:endPara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3430786"/>
            <a:ext cx="9953580" cy="1880515"/>
            <a:chOff x="731838" y="1703130"/>
            <a:chExt cx="9953580" cy="1880515"/>
          </a:xfrm>
        </p:grpSpPr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9743052" cy="1880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데이터 적재 시점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 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Down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타임에 적재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운영서버가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다른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서버로 교체 불가인 경우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사전 적재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신규서버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도입인 경우 미리 적재가 가능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서비스 오픈 후 적재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내부오픈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등으로 외부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오픈일이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따로 있는 경우 운영자가 따로 정해진 시간에 적재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)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94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10377785" cy="4290405"/>
            <a:chOff x="731838" y="1703130"/>
            <a:chExt cx="10377785" cy="429040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7" y="1703130"/>
              <a:ext cx="10167256" cy="4290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2000" b="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Mysql</a:t>
              </a:r>
              <a:r>
                <a:rPr lang="en-US" altLang="ko-KR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 </a:t>
              </a:r>
              <a:r>
                <a:rPr lang="en-US" altLang="ko-KR" sz="20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MariaDB</a:t>
              </a:r>
              <a:r>
                <a:rPr lang="en-US" altLang="ko-KR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사용 </a:t>
              </a: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이유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시장에서 사용할 수 있는 최초의 오픈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중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하나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가장 널리 사용되고 있는 관계형 데이터베이스 관리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시스템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오픈소스 라이선스를 따르기는 하지만 상업적 </a:t>
              </a:r>
              <a:r>
                <a:rPr lang="ko-KR" altLang="en-US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이용시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상업용 라이선스 구입 필요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MySQL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창시자인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몬티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와이드니어가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만든 프로젝트가 </a:t>
              </a:r>
              <a:r>
                <a:rPr lang="en-US" altLang="ko-KR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MariaDB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두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성능 차이는 크게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없음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MariaDB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와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MySQL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호환성은 매우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높음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AWS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Amazon Aurora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와 교체사용하기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용이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상용 버전이 별도로 없다는 것이 </a:t>
              </a:r>
              <a:r>
                <a:rPr lang="en-US" altLang="ko-KR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mariaDB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장점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상대적으로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많은 레퍼런스들이 있다는 것이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MySQL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장점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8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8"/>
            <a:ext cx="10728325" cy="1285600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7334145" cy="883319"/>
            <a:chOff x="731838" y="1703130"/>
            <a:chExt cx="7334145" cy="88331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123617" cy="88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정제된 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텍스트 데이터 </a:t>
              </a:r>
              <a:r>
                <a:rPr lang="ko-KR" altLang="en-US" sz="20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입력시</a:t>
              </a:r>
              <a:r>
                <a:rPr lang="ko-KR" altLang="en-US" sz="20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사용하는 방법을 이용한 </a:t>
              </a: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실습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텍스트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데이터 이관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다양한 형식의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텍스트파일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CSV,TXT,JSON . . .)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및 가공</a:t>
              </a:r>
              <a:endPara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4" name="Picture 2" descr="csv import mysql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3664411"/>
            <a:ext cx="6480720" cy="16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전국 관광안내소 데이터 다운로드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6922" y="5919409"/>
            <a:ext cx="7476923" cy="395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lang="en-US" altLang="ko-KR" sz="1400" dirty="0">
                <a:solidFill>
                  <a:srgbClr val="002060"/>
                </a:solidFill>
                <a:latin typeface="바탕체" panose="02030609000101010101" pitchFamily="17" charset="-127"/>
                <a:cs typeface="Times New Roman" panose="02020603050405020304" pitchFamily="18" charset="0"/>
              </a:rPr>
              <a:t>https://</a:t>
            </a:r>
            <a:r>
              <a:rPr lang="en-US" altLang="ko-KR" sz="1400" dirty="0" smtClean="0">
                <a:solidFill>
                  <a:srgbClr val="002060"/>
                </a:solidFill>
                <a:latin typeface="바탕체" panose="02030609000101010101" pitchFamily="17" charset="-127"/>
                <a:cs typeface="Times New Roman" panose="02020603050405020304" pitchFamily="18" charset="0"/>
              </a:rPr>
              <a:t>www.data.go.kr/data/15013112/standard.do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4564" y="1456204"/>
            <a:ext cx="7642013" cy="43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전국관광안내소 데이터 다운로드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53" y="1652803"/>
            <a:ext cx="7297235" cy="475252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29866" y="2180861"/>
            <a:ext cx="4010417" cy="461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24557" y="2171582"/>
            <a:ext cx="240027" cy="2400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가공 및 변환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815963" y="3182213"/>
            <a:ext cx="240027" cy="2400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07090" y="1713362"/>
            <a:ext cx="7414396" cy="811396"/>
          </a:xfrm>
          <a:prstGeom prst="rect">
            <a:avLst/>
          </a:prstGeom>
          <a:solidFill>
            <a:srgbClr val="E6F7FE"/>
          </a:solidFill>
          <a:extLst/>
        </p:spPr>
        <p:txBody>
          <a:bodyPr wrap="square" tIns="0" anchor="ctr">
            <a:noAutofit/>
          </a:bodyPr>
          <a:lstStyle>
            <a:defPPr>
              <a:defRPr lang="ko-KR"/>
            </a:defPPr>
            <a:lvl1pPr marL="257175" indent="-257175" defTabSz="6858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1650" b="1" kern="0" spc="-113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pPr marL="257168" indent="-257168" defTabSz="685783"/>
            <a:r>
              <a:rPr kumimoji="1" lang="ko-KR" altLang="en-US" sz="1800" kern="12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텍스트 데이터 중 입력 대상 데이터 가공</a:t>
            </a:r>
            <a:endParaRPr kumimoji="1" lang="en-US" altLang="ko-KR" sz="1800" kern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+mn-cs"/>
            </a:endParaRPr>
          </a:p>
          <a:p>
            <a:pPr marL="519416" lvl="1" defTabSz="914377"/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구분자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확인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 csv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변환시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구분기호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247461" y="2894341"/>
            <a:ext cx="8352928" cy="21668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39" y="2966570"/>
            <a:ext cx="775275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가공 및 변환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461" y="1637861"/>
            <a:ext cx="6814688" cy="1016453"/>
          </a:xfrm>
          <a:prstGeom prst="rect">
            <a:avLst/>
          </a:prstGeom>
          <a:solidFill>
            <a:srgbClr val="E6F7FE"/>
          </a:solidFill>
          <a:extLst/>
        </p:spPr>
        <p:txBody>
          <a:bodyPr wrap="square" tIns="0" anchor="ctr">
            <a:noAutofit/>
          </a:bodyPr>
          <a:lstStyle>
            <a:defPPr>
              <a:defRPr lang="ko-KR"/>
            </a:defPPr>
            <a:lvl1pPr marL="257175" indent="-257175" defTabSz="6858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1650" b="1" kern="0" spc="-113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pPr marL="257168" indent="-257168" defTabSz="685783"/>
            <a:r>
              <a:rPr kumimoji="1" lang="ko-KR" altLang="en-US" sz="1800" kern="12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rPr>
              <a:t>텍스트 속성값 확인</a:t>
            </a:r>
            <a:endParaRPr kumimoji="1" lang="en-US" altLang="ko-KR" sz="1800" kern="12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+mn-cs"/>
            </a:endParaRPr>
          </a:p>
          <a:p>
            <a:pPr marL="519416" lvl="1" defTabSz="914377"/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필드 확인 후 추후에 필요 없는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컬럼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값 제거 </a:t>
            </a:r>
            <a:endParaRPr kumimoji="1" lang="en-US" altLang="ko-KR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519416" lvl="1" defTabSz="914377"/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입력을 위한 파일 형식 변환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(UTF-8)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929207" y="3144891"/>
            <a:ext cx="240027" cy="2400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47461" y="2894341"/>
            <a:ext cx="9025003" cy="240686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sz="24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6" y="3044957"/>
            <a:ext cx="863575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420</Words>
  <Application>Microsoft Office PowerPoint</Application>
  <PresentationFormat>와이드스크린</PresentationFormat>
  <Paragraphs>62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KoPub돋움체 Medium</vt:lpstr>
      <vt:lpstr>Noto Sans CJK KR DemiLight</vt:lpstr>
      <vt:lpstr>Malgun Gothic</vt:lpstr>
      <vt:lpstr>Malgun Gothic</vt:lpstr>
      <vt:lpstr>바탕체</vt:lpstr>
      <vt:lpstr>삼성긴고딕 Bold</vt:lpstr>
      <vt:lpstr>삼성긴고딕 Medium</vt:lpstr>
      <vt:lpstr>삼성긴고딕 Regular</vt:lpstr>
      <vt:lpstr>삼성긴고딕OTF Medium</vt:lpstr>
      <vt:lpstr>Arial</vt:lpstr>
      <vt:lpstr>Times New Roman</vt:lpstr>
      <vt:lpstr>Wingdings</vt:lpstr>
      <vt:lpstr>1_Office 테마</vt:lpstr>
      <vt:lpstr>PowerPoint 프레젠테이션</vt:lpstr>
      <vt:lpstr>PowerPoint 프레젠테이션</vt:lpstr>
      <vt:lpstr>1. 과제 개요</vt:lpstr>
      <vt:lpstr>1. 과제 개요</vt:lpstr>
      <vt:lpstr>1. 과제 개요</vt:lpstr>
      <vt:lpstr>2. 전국 관광안내소 데이터 다운로드</vt:lpstr>
      <vt:lpstr>2. 전국관광안내소 데이터 다운로드</vt:lpstr>
      <vt:lpstr>3. 데이터 가공 및 변환</vt:lpstr>
      <vt:lpstr>3. 데이터 가공 및 변환</vt:lpstr>
      <vt:lpstr>4. 데이터 import</vt:lpstr>
      <vt:lpstr>5. 데이터 export</vt:lpstr>
      <vt:lpstr>6. error 발생시 원인 확인 및 해결</vt:lpstr>
      <vt:lpstr>7. 최종산출물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123</cp:revision>
  <dcterms:created xsi:type="dcterms:W3CDTF">2020-12-09T04:38:54Z</dcterms:created>
  <dcterms:modified xsi:type="dcterms:W3CDTF">2023-12-04T01:46:46Z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