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8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EF8"/>
    <a:srgbClr val="58BBF2"/>
    <a:srgbClr val="129EEC"/>
    <a:srgbClr val="F69E47"/>
    <a:srgbClr val="2DCDE3"/>
    <a:srgbClr val="BCEFFD"/>
    <a:srgbClr val="10100D"/>
    <a:srgbClr val="E89898"/>
    <a:srgbClr val="FEAC40"/>
    <a:srgbClr val="000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2" autoAdjust="0"/>
    <p:restoredTop sz="91262" autoAdjust="0"/>
  </p:normalViewPr>
  <p:slideViewPr>
    <p:cSldViewPr snapToGrid="0" showGuides="1">
      <p:cViewPr varScale="1">
        <p:scale>
          <a:sx n="97" d="100"/>
          <a:sy n="97" d="100"/>
        </p:scale>
        <p:origin x="984" y="84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72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06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baseline="0" dirty="0" smtClean="0"/>
              <a:t>ERD : ERD</a:t>
            </a:r>
            <a:r>
              <a:rPr lang="ko-KR" altLang="en-US" baseline="0" dirty="0" smtClean="0"/>
              <a:t>는 특히 요구사항 단계에서 시스템 또는 프로젝트가 필요로 하는 정보를 기술하는 방법으로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 저장되어야 할 정보의 타입 및 </a:t>
            </a:r>
            <a:r>
              <a:rPr lang="ko-KR" altLang="en-US" baseline="0" dirty="0" err="1" smtClean="0"/>
              <a:t>테이블간의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릴레이션을</a:t>
            </a:r>
            <a:r>
              <a:rPr lang="ko-KR" altLang="en-US" baseline="0" dirty="0" smtClean="0"/>
              <a:t> 직관적으로 보여준다</a:t>
            </a:r>
            <a:r>
              <a:rPr lang="en-US" altLang="ko-KR" baseline="0" dirty="0" smtClean="0"/>
              <a:t>. ERD</a:t>
            </a:r>
            <a:r>
              <a:rPr lang="ko-KR" altLang="en-US" baseline="0" dirty="0" smtClean="0"/>
              <a:t>를 통해서 협업하는 동료들과 프로젝트의 스펙을 커뮤니케이션 오류없이 이해할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프로젝트의 스펙을 정의할 수 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작성할 수 있는 </a:t>
            </a:r>
            <a:r>
              <a:rPr lang="ko-KR" altLang="en-US" b="1" dirty="0" smtClean="0">
                <a:solidFill>
                  <a:srgbClr val="FF0000"/>
                </a:solidFill>
              </a:rPr>
              <a:t>툴이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웹상에</a:t>
            </a:r>
            <a:r>
              <a:rPr lang="ko-KR" altLang="en-US" b="1" dirty="0" smtClean="0">
                <a:solidFill>
                  <a:srgbClr val="FF0000"/>
                </a:solidFill>
              </a:rPr>
              <a:t> 많이 존재</a:t>
            </a:r>
            <a:r>
              <a:rPr lang="ko-KR" altLang="en-US" dirty="0" smtClean="0"/>
              <a:t>하고 있으며 어떤 툴을 사용해도 무방하다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18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smtClean="0"/>
              <a:t>Index :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동작 속도를 높여주는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말한다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인덱스는 테이블 내의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컬럼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여러 개의 컬럼을 이용하여 생성될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고속의 검색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동작뿐만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아니라 레코드 접근과 관련 효율적인 순서 매김 동작에 대한 기초를 제공한다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인덱스를 저장하는 데 필요한 디스크 공간은 보통 테이블을 저장하는 데 필요한 디스크 공간보다 작다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왜냐하면 보통 인덱스는 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필드만 갖고 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테이블의 다른 세부 항목들은 갖고 있지 않기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DB</a:t>
            </a:r>
            <a:r>
              <a:rPr lang="ko-KR" altLang="en-US" dirty="0" smtClean="0"/>
              <a:t>를 효율적으로 사용하기 위해 필수적으로 이해해야 하는 개념이다</a:t>
            </a:r>
            <a:r>
              <a:rPr lang="en-US" altLang="ko-KR" dirty="0" smtClean="0"/>
              <a:t>. Index</a:t>
            </a:r>
            <a:r>
              <a:rPr lang="ko-KR" altLang="en-US" dirty="0" smtClean="0"/>
              <a:t>의 활용 방식에 따라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서비스가 처리할 수 있는 트래픽의 양은 물론 서비스의 안정성에도 지대한 영향을 미친다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42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45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97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본 과제는 정답이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과제의 가장 큰 특징입니다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개요와 요구사항을 제시하더라도 개발자의 개발 성향이나 개발 철학에 따라 설계는 모두 다르게 나올 것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정답이 없다고 어떻게 설계하던지 간에 결과가 똑같은 것은 아닙니다</a:t>
            </a:r>
            <a:r>
              <a:rPr lang="en-US" altLang="ko-KR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설계의 필요성은 실제 라이브 서비스를 운영하며 유지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보수를 수행해보아야 이해할 수 있는 영역으로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 지망생 또는 주니어 개발자들의 대부분은 설계의 중요성을 크게 인식하지 못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본 과제가 제시하는 요구사항을 보고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본</a:t>
            </a:r>
            <a:r>
              <a:rPr lang="ko-KR" altLang="en-US" b="1" baseline="0" dirty="0" err="1" smtClean="0"/>
              <a:t>설계</a:t>
            </a:r>
            <a:r>
              <a:rPr lang="ko-KR" altLang="en-US" b="1" baseline="0" dirty="0" smtClean="0"/>
              <a:t> 방식에 따라 서비스의 개발기간은 물론 </a:t>
            </a:r>
            <a:r>
              <a:rPr lang="ko-KR" altLang="en-US" b="1" baseline="0" dirty="0" err="1" smtClean="0"/>
              <a:t>개발안정성</a:t>
            </a:r>
            <a:r>
              <a:rPr lang="ko-KR" altLang="en-US" b="1" baseline="0" dirty="0" smtClean="0"/>
              <a:t> 및 확장성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유지보수의 효율성이 달라지게 됩니다</a:t>
            </a:r>
            <a:r>
              <a:rPr lang="en-US" altLang="ko-KR" b="1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개인의 생각에 맞게 설계를 진행해보고</a:t>
            </a:r>
            <a:r>
              <a:rPr lang="en-US" altLang="ko-KR" baseline="0" dirty="0" smtClean="0"/>
              <a:t>, SQL</a:t>
            </a:r>
            <a:r>
              <a:rPr lang="ko-KR" altLang="en-US" baseline="0" dirty="0" smtClean="0"/>
              <a:t>을 작성해 봅시다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만약 </a:t>
            </a:r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을 작성하고 실행계획을 확인하였을 때</a:t>
            </a:r>
            <a:r>
              <a:rPr lang="en-US" altLang="ko-KR" baseline="0" dirty="0" smtClean="0"/>
              <a:t>, ‘index</a:t>
            </a:r>
            <a:r>
              <a:rPr lang="ko-KR" altLang="en-US" baseline="0" dirty="0" smtClean="0"/>
              <a:t>가 너무 많이 필요해 비효율적이다</a:t>
            </a:r>
            <a:r>
              <a:rPr lang="en-US" altLang="ko-KR" baseline="0" dirty="0" smtClean="0"/>
              <a:t>‘, ‘SQL</a:t>
            </a:r>
            <a:r>
              <a:rPr lang="ko-KR" altLang="en-US" baseline="0" dirty="0" smtClean="0"/>
              <a:t>의 복잡도가 너무 높다</a:t>
            </a:r>
            <a:r>
              <a:rPr lang="en-US" altLang="ko-KR" baseline="0" dirty="0" smtClean="0"/>
              <a:t>‘ </a:t>
            </a:r>
            <a:r>
              <a:rPr lang="ko-KR" altLang="en-US" baseline="0" dirty="0" smtClean="0"/>
              <a:t>등의 생각이 든다면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본 과제의 목적은 충분히 달성되었습니다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다음부터는 더 효율적인 방법으로 설계하게 될 테니까요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본 과제가 여러분의 </a:t>
            </a:r>
            <a:r>
              <a:rPr lang="en-US" altLang="ko-KR" baseline="0" dirty="0" smtClean="0"/>
              <a:t>SSAFY</a:t>
            </a:r>
            <a:r>
              <a:rPr lang="ko-KR" altLang="en-US" baseline="0" dirty="0" smtClean="0"/>
              <a:t> 프로젝트를 수행하는데 도움이 되길 바랍니다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0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DBA(Database Administration)</a:t>
            </a:r>
            <a:r>
              <a:rPr lang="ko-KR" altLang="en-US" dirty="0" smtClean="0"/>
              <a:t>가 아니더라도</a:t>
            </a:r>
            <a:r>
              <a:rPr lang="en-US" altLang="ko-KR" dirty="0" smtClean="0"/>
              <a:t>, RDB(Relational Database)</a:t>
            </a:r>
            <a:r>
              <a:rPr lang="ko-KR" altLang="en-US" dirty="0" smtClean="0"/>
              <a:t>를 사용하는 개발자라면 데이터모델링은 꼭 알아야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물론 </a:t>
            </a:r>
            <a:r>
              <a:rPr lang="en-US" altLang="ko-KR" dirty="0" err="1" smtClean="0"/>
              <a:t>nomalization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optimizatio</a:t>
            </a:r>
            <a:r>
              <a:rPr lang="ko-KR" altLang="en-US" dirty="0" smtClean="0"/>
              <a:t>을 극도로 효율적으로 수행하는 것은 </a:t>
            </a:r>
            <a:r>
              <a:rPr lang="en-US" altLang="ko-KR" dirty="0" smtClean="0"/>
              <a:t>DBA</a:t>
            </a:r>
            <a:r>
              <a:rPr lang="ko-KR" altLang="en-US" dirty="0" smtClean="0"/>
              <a:t>의 롤이 맞을 수 있으나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적어도 개발자라면 최소한의 설계 능력은 필요하다고 본다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3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5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생각보다 무거운 주제이며 모든 변수를 고려한 설계는 어렵다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6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그래서 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in SSAFY</a:t>
            </a:r>
            <a:r>
              <a:rPr lang="ko-KR" altLang="en-US" dirty="0" smtClean="0"/>
              <a:t>에서는 최소한 이 두가지를 충족시키기 위한 데이터 모델링을 수행하도록 하자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2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시스템 구축이 완성되어 가는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과정에는</a:t>
            </a:r>
            <a:r>
              <a:rPr lang="ko-KR" altLang="en-US" dirty="0" smtClean="0"/>
              <a:t> 대규모의 데이터 이행을 성공적으로 수행하기 위한 많은 단위 테스트들이 수행되고 이러한 과정들이 반복된다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단위 테스트들이 성공적으로 수행되고 완료되면 이를 전체를 묶어서 </a:t>
            </a:r>
            <a:r>
              <a:rPr lang="ko-KR" altLang="en-US" dirty="0" err="1" smtClean="0"/>
              <a:t>병행테스트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통합테스트를 수행하게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시점에 데이터 모델의 변경이 불가피한 상황이 발생한다고 가정해 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위해서 데이터 구조의 변경에 따른 표준 영향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 변경 영향 분석 등 많은 영향 분석이 일어난다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이후에 해당 분야의 실제적인 변경 작업이 발생하게 된다</a:t>
            </a:r>
            <a:r>
              <a:rPr lang="en-US" altLang="ko-KR" dirty="0" smtClean="0"/>
              <a:t>. </a:t>
            </a:r>
            <a:r>
              <a:rPr lang="ko-KR" altLang="en-US" b="1" dirty="0" smtClean="0"/>
              <a:t>변경을 해야 하는 데이터 모델의 형태에 따라서 그 영향 정도는 차이가 있겠지만 이 시기의 데이터 구조의 변경으로 인한 일련의 </a:t>
            </a:r>
            <a:r>
              <a:rPr lang="ko-KR" altLang="en-US" b="1" dirty="0" err="1" smtClean="0"/>
              <a:t>변경작업은</a:t>
            </a:r>
            <a:r>
              <a:rPr lang="ko-KR" altLang="en-US" b="1" dirty="0" smtClean="0"/>
              <a:t> 전체 시스템 구축 프로젝트에서 큰 위험요소가 아닐 수 없다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이러한 이유로 인해 시스템 구축 작업 중에서 다른 어떤 설계 과정보다 데이터 설계가 더 중요하다고 볼 수 있다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6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b="0" dirty="0" smtClean="0"/>
              <a:t>데이터 모델은 구축할 시스템의 정보 요구사항과 한계를 가장 명확하고 간결하게 표현할 수 있는 도구이다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정보 요구사항을 파악하는 가장 좋은 방법은 수많은 페이지의 기능적인 요구사항을 파악하는 것보다 간결하게 그려져 있는 데이터 모델을 리뷰하면서 파악하는 것이 훨씬 빠른 방법이다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데이터 모델은 건축물로 비유하자면 설계 도면에 해당한다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이것은 건축물의 설계 도면이 건축물을 짓는 많은 사람들이 공유하면서 설계자의 생각대로 일사불란하게 움직여서 아름다운 건축물을 만들어 내는 것에 비유할 수 있다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데이터 모델은 시스템을 구축하는 많은 관련자들이 설계자의 생각대로 정보요구사항을 이해하고 이를 운용할 수 있는 애플리케이션을 개발하고 데이터 정합성을 유지할 수 있도록 하는 것이다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이렇게 이상적으로 역할을 할 수 있는 모델이 갖추어야 할 가장 중요한 점은 정보 요구사항이 정확하고 간결하게 표현되어야 한다는 것이다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우리가 활용하고 있는 데이터 모델이 이와 같은 요소들이 충족된 모델인지를 확인해 볼 필요가 있다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21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91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jpeg"/><Relationship Id="rId7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pic>
        <p:nvPicPr>
          <p:cNvPr id="7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  <a:solidFill>
            <a:srgbClr val="2DCDE3"/>
          </a:solidFill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CDE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noProof="0" dirty="0"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pic>
        <p:nvPicPr>
          <p:cNvPr id="14" name="Google Shape;52;p12">
            <a:extLst>
              <a:ext uri="{FF2B5EF4-FFF2-40B4-BE49-F238E27FC236}">
                <a16:creationId xmlns:a16="http://schemas.microsoft.com/office/drawing/2014/main" id="{22DD4048-C19F-3E05-86F9-6A1E334FC0A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EAA2CA-2F33-25D3-8AAF-76F2A36EFAA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94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892" y="700"/>
            <a:ext cx="12191456" cy="6857303"/>
            <a:chOff x="892" y="700"/>
            <a:chExt cx="12191456" cy="6857303"/>
          </a:xfrm>
        </p:grpSpPr>
        <p:grpSp>
          <p:nvGrpSpPr>
            <p:cNvPr id="3" name="그룹 2"/>
            <p:cNvGrpSpPr/>
            <p:nvPr userDrawn="1"/>
          </p:nvGrpSpPr>
          <p:grpSpPr>
            <a:xfrm>
              <a:off x="892" y="700"/>
              <a:ext cx="12191456" cy="6857303"/>
              <a:chOff x="892" y="700"/>
              <a:chExt cx="12191456" cy="6857303"/>
            </a:xfrm>
          </p:grpSpPr>
          <p:pic>
            <p:nvPicPr>
              <p:cNvPr id="84" name="Google Shape;84;p1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92" y="700"/>
                <a:ext cx="12191456" cy="68573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그림 9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652" t="1078" r="3500" b="79277"/>
              <a:stretch/>
            </p:blipFill>
            <p:spPr>
              <a:xfrm>
                <a:off x="7002379" y="184485"/>
                <a:ext cx="4989095" cy="1269012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9299573" y="903525"/>
                <a:ext cx="498310" cy="549972"/>
              </a:xfrm>
              <a:prstGeom prst="rect">
                <a:avLst/>
              </a:prstGeom>
            </p:spPr>
          </p:pic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52" t="1078" r="45696" b="93436"/>
            <a:stretch/>
          </p:blipFill>
          <p:spPr>
            <a:xfrm>
              <a:off x="8392544" y="93745"/>
              <a:ext cx="862747" cy="333209"/>
            </a:xfrm>
            <a:prstGeom prst="rect">
              <a:avLst/>
            </a:prstGeom>
          </p:spPr>
        </p:pic>
      </p:grp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17051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7" name="Google Shape;8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95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/>
          <p:cNvSpPr txBox="1">
            <a:spLocks/>
          </p:cNvSpPr>
          <p:nvPr/>
        </p:nvSpPr>
        <p:spPr>
          <a:xfrm>
            <a:off x="1419131" y="2148601"/>
            <a:ext cx="89610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Database </a:t>
            </a:r>
            <a:r>
              <a:rPr lang="ko-KR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설계 및 </a:t>
            </a:r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SQL </a:t>
            </a:r>
            <a:r>
              <a:rPr lang="ko-KR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작성</a:t>
            </a:r>
            <a:endParaRPr kumimoji="0" lang="en-US" altLang="en-US" sz="54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삼성긴고딕OTF Medium"/>
              <a:ea typeface="삼성긴고딕O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39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실습과제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51" y="1892998"/>
            <a:ext cx="88582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과제상세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98" y="1801368"/>
            <a:ext cx="5253065" cy="43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4"/>
            <a:ext cx="10539267" cy="690842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7" y="1825558"/>
            <a:ext cx="10055851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ERD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Entity Relationship Diagram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필요학습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54712" y="2655278"/>
            <a:ext cx="4634013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ERD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를 통해서 협업하는 동료들과 프로젝트의 스펙을 커뮤니케이션 오류없이 이해할 수 있으며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프로젝트의 스펙을 정의</a:t>
            </a:r>
          </a:p>
        </p:txBody>
      </p:sp>
      <p:pic>
        <p:nvPicPr>
          <p:cNvPr id="2056" name="Picture 8" descr="2022년 Top 8 무료 ERD 다이어그램 툴 추천 총정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94" y="2655278"/>
            <a:ext cx="5582707" cy="36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5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4"/>
            <a:ext cx="10539267" cy="708427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7" y="1825557"/>
            <a:ext cx="10055851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Index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필요학습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1026" name="Picture 2" descr="Database] 인덱스(index)란? - MangKyu's Di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07" y="2742439"/>
            <a:ext cx="5760470" cy="353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769208" y="2742439"/>
            <a:ext cx="46195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인덱스란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추가적인 쓰기 작업과 저장 공간을 활용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하여 데이터베이스 테이블의 검색 속도를 향상시키기 위한 자료구조</a:t>
            </a:r>
          </a:p>
        </p:txBody>
      </p:sp>
    </p:spTree>
    <p:extLst>
      <p:ext uri="{BB962C8B-B14F-4D97-AF65-F5344CB8AC3E}">
        <p14:creationId xmlns:p14="http://schemas.microsoft.com/office/powerpoint/2010/main" val="204070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4"/>
            <a:ext cx="10539267" cy="708427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필요학습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7" y="1825557"/>
            <a:ext cx="10055851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실제 쿼리가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index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타는지 확인하는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방법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6872" y="2941129"/>
            <a:ext cx="59827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smtClean="0">
                <a:solidFill>
                  <a:srgbClr val="2DCDE3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Command : EXPLAIN</a:t>
            </a:r>
            <a:endParaRPr lang="ko-KR" altLang="en-US" sz="4800" b="1" dirty="0">
              <a:solidFill>
                <a:srgbClr val="2DCDE3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58" y="4151528"/>
            <a:ext cx="5966289" cy="147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4"/>
            <a:ext cx="10539267" cy="708427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필요학습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7" y="1825557"/>
            <a:ext cx="10055851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실제 쿼리가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index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타는지 확인하는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방법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9501" y="2876594"/>
            <a:ext cx="10290067" cy="1381346"/>
            <a:chOff x="989501" y="2876594"/>
            <a:chExt cx="10290067" cy="138134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501" y="3282998"/>
              <a:ext cx="10290067" cy="974942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570BD1B-6681-4DEC-A836-7B7BCBF44622}"/>
                </a:ext>
              </a:extLst>
            </p:cNvPr>
            <p:cNvSpPr/>
            <p:nvPr/>
          </p:nvSpPr>
          <p:spPr>
            <a:xfrm>
              <a:off x="989501" y="2876594"/>
              <a:ext cx="8895163" cy="3808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lvl="0" latinLnBrk="0">
                <a:lnSpc>
                  <a:spcPct val="150000"/>
                </a:lnSpc>
                <a:buClr>
                  <a:srgbClr val="0E95E0"/>
                </a:buClr>
                <a:defRPr/>
              </a:pPr>
              <a:r>
                <a:rPr lang="en-US" altLang="ko-KR" b="1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  <a:sym typeface="Arial"/>
                </a:rPr>
                <a:t>Index</a:t>
              </a:r>
              <a:r>
                <a:rPr lang="ko-KR" altLang="en-US" b="1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  <a:sym typeface="Arial"/>
                </a:rPr>
                <a:t>를 안타는 경우</a:t>
              </a:r>
              <a:endParaRPr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89500" y="4674331"/>
            <a:ext cx="10290067" cy="1326045"/>
            <a:chOff x="974057" y="4390867"/>
            <a:chExt cx="10290067" cy="132604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057" y="4806365"/>
              <a:ext cx="10290067" cy="910547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570BD1B-6681-4DEC-A836-7B7BCBF44622}"/>
                </a:ext>
              </a:extLst>
            </p:cNvPr>
            <p:cNvSpPr/>
            <p:nvPr/>
          </p:nvSpPr>
          <p:spPr>
            <a:xfrm>
              <a:off x="989501" y="4390867"/>
              <a:ext cx="8895163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lvl="0" latinLnBrk="0">
                <a:lnSpc>
                  <a:spcPct val="150000"/>
                </a:lnSpc>
                <a:buClr>
                  <a:srgbClr val="0E95E0"/>
                </a:buClr>
                <a:defRPr/>
              </a:pPr>
              <a:r>
                <a:rPr lang="en-US" altLang="ko-KR" b="1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  <a:sym typeface="Arial"/>
                </a:rPr>
                <a:t>Index</a:t>
              </a:r>
              <a:r>
                <a:rPr lang="ko-KR" altLang="en-US" b="1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  <a:sym typeface="Arial"/>
                </a:rPr>
                <a:t>를 타는 경우</a:t>
              </a:r>
              <a:endParaRPr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63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4"/>
            <a:ext cx="10539267" cy="1632596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7" y="2354547"/>
            <a:ext cx="10055851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본 과제는 정답이 없다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기대 결과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5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CB99B-525D-4CEB-9D53-FB08D8302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삼성긴고딕OTF Medium"/>
                <a:ea typeface="삼성긴고딕OTF Medium"/>
              </a:rPr>
              <a:t>Database </a:t>
            </a:r>
            <a:r>
              <a:rPr lang="ko-KR" altLang="en-US" dirty="0">
                <a:latin typeface="삼성긴고딕OTF Medium"/>
                <a:ea typeface="삼성긴고딕OTF Medium"/>
              </a:rPr>
              <a:t>설계 및 </a:t>
            </a:r>
            <a:r>
              <a:rPr lang="en-US" altLang="ko-KR" dirty="0">
                <a:latin typeface="삼성긴고딕OTF Medium"/>
                <a:ea typeface="삼성긴고딕OTF Medium"/>
              </a:rPr>
              <a:t>SQL </a:t>
            </a:r>
            <a:r>
              <a:rPr lang="ko-KR" altLang="en-US" dirty="0">
                <a:latin typeface="삼성긴고딕OTF Medium"/>
                <a:ea typeface="삼성긴고딕OTF Medium"/>
              </a:rPr>
              <a:t>작성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25BEF4-8E84-46C5-850D-CC892238C2EB}"/>
              </a:ext>
            </a:extLst>
          </p:cNvPr>
          <p:cNvGrpSpPr/>
          <p:nvPr/>
        </p:nvGrpSpPr>
        <p:grpSpPr>
          <a:xfrm>
            <a:off x="4699283" y="4029431"/>
            <a:ext cx="3895056" cy="1980873"/>
            <a:chOff x="3967333" y="1882384"/>
            <a:chExt cx="3277375" cy="1666744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A2D7793C-4FD1-425B-90D4-4CAD8C6CAB59}"/>
                </a:ext>
              </a:extLst>
            </p:cNvPr>
            <p:cNvSpPr txBox="1"/>
            <p:nvPr/>
          </p:nvSpPr>
          <p:spPr>
            <a:xfrm>
              <a:off x="3967333" y="1882384"/>
              <a:ext cx="3249140" cy="492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38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3200" kern="0" dirty="0" err="1">
                  <a:ln>
                    <a:solidFill>
                      <a:prstClr val="black"/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Arial"/>
                  <a:sym typeface="Arial"/>
                </a:rPr>
                <a:t>박찬국</a:t>
              </a:r>
              <a:r>
                <a:rPr kumimoji="0" lang="ko-KR" altLang="en-US" sz="3200" b="0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Arial"/>
                  <a:sym typeface="Arial"/>
                </a:rPr>
                <a:t> </a:t>
              </a:r>
              <a:r>
                <a:rPr kumimoji="0" lang="en-US" altLang="ko-KR" sz="1600" b="0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Arial"/>
                  <a:sym typeface="Arial"/>
                </a:rPr>
                <a:t>Project consultant</a:t>
              </a:r>
              <a:endParaRPr kumimoji="0" lang="ko-KR" altLang="en-US" sz="32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/>
                <a:sym typeface="Arial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463B564-64D5-48D8-BA88-B4DBAD104866}"/>
                </a:ext>
              </a:extLst>
            </p:cNvPr>
            <p:cNvCxnSpPr/>
            <p:nvPr/>
          </p:nvCxnSpPr>
          <p:spPr>
            <a:xfrm>
              <a:off x="3998372" y="2455394"/>
              <a:ext cx="3231049" cy="104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5EC8E6F8-868A-489B-AAC6-E1F7D067FBC7}"/>
                </a:ext>
              </a:extLst>
            </p:cNvPr>
            <p:cNvSpPr txBox="1"/>
            <p:nvPr/>
          </p:nvSpPr>
          <p:spPr>
            <a:xfrm>
              <a:off x="3968209" y="2501543"/>
              <a:ext cx="3276499" cy="1047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ko-KR" altLang="en-US" sz="1800" b="0" i="0" u="none" strike="noStrike" dirty="0" err="1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넷마블게임즈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ko-KR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R&amp;D 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본부 웹개발팀</a:t>
              </a:r>
              <a:endParaRPr lang="ko-KR" altLang="en-US" sz="1800" b="0" i="0" u="none" strike="noStrike" dirty="0">
                <a:solidFill>
                  <a:srgbClr val="3A3838"/>
                </a:solidFill>
                <a:effectLst/>
                <a:latin typeface="Noto Sans Symbols"/>
              </a:endParaRP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ko-KR" altLang="en-US" sz="1800" b="0" i="0" u="none" strike="noStrike" dirty="0" err="1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넷마블게임즈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ko-KR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R&amp;D 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본부 기술</a:t>
              </a:r>
              <a:r>
                <a:rPr lang="en-US" altLang="ko-KR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PM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팀</a:t>
              </a:r>
              <a:endParaRPr lang="ko-KR" altLang="en-US" sz="1800" b="0" i="0" u="none" strike="noStrike" dirty="0">
                <a:solidFill>
                  <a:srgbClr val="3A3838"/>
                </a:solidFill>
                <a:effectLst/>
                <a:latin typeface="Noto Sans Symbols"/>
              </a:endParaRP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ko-KR" altLang="en-US" sz="1800" b="0" i="0" u="none" strike="noStrike" dirty="0" err="1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스마일게이트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ko-KR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SGS 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기술</a:t>
              </a:r>
              <a:r>
                <a:rPr lang="en-US" altLang="ko-KR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PM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팀</a:t>
              </a:r>
              <a:endParaRPr lang="ko-KR" altLang="en-US" sz="1800" b="0" i="0" u="none" strike="noStrike" dirty="0">
                <a:solidFill>
                  <a:srgbClr val="3A3838"/>
                </a:solidFill>
                <a:effectLst/>
                <a:latin typeface="Noto Sans Symbols"/>
              </a:endParaRPr>
            </a:p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tabLst/>
                <a:defRPr/>
              </a:pPr>
              <a:endParaRPr kumimoji="0" lang="en-US" altLang="ko-KR" sz="1600" b="0" i="0" u="none" strike="noStrike" kern="0" cap="none" spc="-30" normalizeH="0" baseline="0" noProof="0" dirty="0">
                <a:ln>
                  <a:noFill/>
                </a:ln>
                <a:solidFill>
                  <a:srgbClr val="1F497D">
                    <a:lumMod val="25000"/>
                  </a:srgb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시작하며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사각형: 둥근 모서리 26"/>
          <p:cNvSpPr/>
          <p:nvPr/>
        </p:nvSpPr>
        <p:spPr>
          <a:xfrm>
            <a:off x="849458" y="1771004"/>
            <a:ext cx="10539267" cy="1632596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7" y="2333388"/>
            <a:ext cx="10055851" cy="5078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Database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설계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정말 중요한가요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?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062518" y="3965984"/>
            <a:ext cx="6917958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그렇다</a:t>
            </a:r>
            <a:r>
              <a:rPr lang="en-US" altLang="ko-KR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 </a:t>
            </a: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당신이 </a:t>
            </a: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2DCDE3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개발자</a:t>
            </a: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라면</a:t>
            </a:r>
            <a:r>
              <a:rPr lang="en-US" altLang="ko-KR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!</a:t>
            </a:r>
            <a:endParaRPr lang="en-US" altLang="ko-KR" sz="4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544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시작하며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사각형: 둥근 모서리 26"/>
          <p:cNvSpPr/>
          <p:nvPr/>
        </p:nvSpPr>
        <p:spPr>
          <a:xfrm>
            <a:off x="849458" y="1771004"/>
            <a:ext cx="10539267" cy="1632596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7" y="2354547"/>
            <a:ext cx="10055851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왜죠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?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849458" y="3708323"/>
            <a:ext cx="9311717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2DCDE3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효율적</a:t>
            </a: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으로 </a:t>
            </a:r>
            <a:r>
              <a:rPr lang="en-US" altLang="ko-KR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Database</a:t>
            </a: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</a:t>
            </a: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2DCDE3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관리</a:t>
            </a: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하기 위해서</a:t>
            </a:r>
            <a:endParaRPr lang="en-US" altLang="ko-KR" sz="4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52763" y="4723986"/>
            <a:ext cx="3890181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algn="r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그게 뭐야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… 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누구나 할 수 있는 </a:t>
            </a:r>
            <a:r>
              <a:rPr lang="ko-KR" altLang="en-US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말이잖아요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…</a:t>
            </a:r>
            <a:endParaRPr lang="en-US" altLang="ko-KR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652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시작하며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932175" y="1719877"/>
            <a:ext cx="10424673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4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2DCDE3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효율적</a:t>
            </a:r>
            <a:r>
              <a:rPr lang="en-US" altLang="ko-KR" sz="4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4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이라는 말을 풀어서 이야기 해보자면</a:t>
            </a:r>
            <a:r>
              <a:rPr lang="en-US" altLang="ko-KR" sz="4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…</a:t>
            </a:r>
            <a:endParaRPr lang="en-US" altLang="ko-KR" sz="40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055190" y="3092250"/>
            <a:ext cx="4699224" cy="8463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4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첫번째로</a:t>
            </a:r>
            <a:r>
              <a:rPr lang="en-US" altLang="ko-KR" sz="4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4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2DCDE3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파급효과</a:t>
            </a:r>
            <a:endParaRPr lang="en-US" altLang="ko-KR" sz="40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rgbClr val="2DCDE3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055190" y="4107913"/>
            <a:ext cx="4699224" cy="8463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4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두번째로</a:t>
            </a:r>
            <a:r>
              <a:rPr lang="en-US" altLang="ko-KR" sz="4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4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2DCDE3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데이터 품질</a:t>
            </a:r>
            <a:endParaRPr lang="en-US" altLang="ko-KR" sz="40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rgbClr val="2DCDE3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055190" y="5123576"/>
            <a:ext cx="4699224" cy="8463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4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세번째로</a:t>
            </a:r>
            <a:r>
              <a:rPr lang="en-US" altLang="ko-KR" sz="4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4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2DCDE3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간결함</a:t>
            </a:r>
            <a:endParaRPr lang="en-US" altLang="ko-KR" sz="40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rgbClr val="2DCDE3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3623603" y="6002323"/>
            <a:ext cx="2130811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algn="r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아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…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네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… 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그렇군요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…</a:t>
            </a:r>
            <a:endParaRPr lang="en-US" altLang="ko-KR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4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시작하며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932175" y="1719877"/>
            <a:ext cx="9311717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4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우리는 이것만 챙기자</a:t>
            </a:r>
            <a:r>
              <a:rPr lang="en-US" altLang="ko-KR" sz="40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  <a:endParaRPr lang="en-US" altLang="ko-KR" sz="40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487488" y="3096097"/>
            <a:ext cx="5942808" cy="9310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2DCDE3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파급효과</a:t>
            </a: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와 </a:t>
            </a: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2DCDE3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간결함</a:t>
            </a:r>
            <a:endParaRPr lang="en-US" altLang="ko-KR" sz="4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rgbClr val="2DCDE3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08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시작하며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966280" y="1731349"/>
            <a:ext cx="5942808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2DCDE3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파급효과</a:t>
            </a: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와 간결함</a:t>
            </a:r>
            <a:endParaRPr lang="en-US" altLang="ko-KR" sz="4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8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66280" y="2704692"/>
            <a:ext cx="7170553" cy="888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시스템 구축에는 수많은 과정이 동반된다</a:t>
            </a:r>
            <a:r>
              <a:rPr lang="en-US" altLang="ko-KR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만약 병행 또는 통합 테스트 단계에서 데이터 모델의 변경을 진행한다면</a:t>
            </a:r>
            <a:r>
              <a:rPr lang="en-US" altLang="ko-KR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3074" name="Picture 2" descr="블라인드 | 부동산: 서울 부동산은 하반기에 파국이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565" y="3701550"/>
            <a:ext cx="4831089" cy="27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30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시작하며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966280" y="1773668"/>
            <a:ext cx="5942808" cy="9310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파급효과와 </a:t>
            </a: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2DCDE3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간결함</a:t>
            </a:r>
            <a:endParaRPr lang="en-US" altLang="ko-KR" sz="4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rgbClr val="2DCDE3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66280" y="2704692"/>
            <a:ext cx="8008924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데이터 모델은 구축할 시스템의 요구사항과 한계를 가장 명확하게 표현하는 도구</a:t>
            </a:r>
            <a:endParaRPr lang="en-US" altLang="ko-KR" dirty="0" smtClean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데이터 모델을 통해 많은 관련자들이 동일하게 이해하고 작업을 </a:t>
            </a:r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진행</a:t>
            </a:r>
            <a:r>
              <a:rPr lang="en-US" altLang="ko-KR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. </a:t>
            </a:r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즉 </a:t>
            </a:r>
            <a:r>
              <a:rPr lang="ko-KR" altLang="en-US" dirty="0" smtClean="0">
                <a:solidFill>
                  <a:srgbClr val="2DCDE3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설계도면</a:t>
            </a:r>
            <a:endParaRPr lang="en-US" altLang="ko-KR" dirty="0" smtClean="0">
              <a:solidFill>
                <a:srgbClr val="2DCDE3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만약 데이터 모델을 통한 의사소통이 직관적이지 않다면</a:t>
            </a:r>
            <a:r>
              <a:rPr lang="en-US" altLang="ko-KR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42" y="3927370"/>
            <a:ext cx="3182649" cy="25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3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4"/>
            <a:ext cx="10539267" cy="1632596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7" y="1825556"/>
            <a:ext cx="10055851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2DCDE3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서비스 완성도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에 지대한 영향을 미치는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Database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설계를 미리 경험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설계문서를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작성하며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2DCDE3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레퍼런스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축적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설계문서를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토대로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SQL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을 작성하여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2DCDE3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효율적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인 구현에 필요한 설계 방법에 대해 고민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학습목표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898</Words>
  <Application>Microsoft Office PowerPoint</Application>
  <PresentationFormat>와이드스크린</PresentationFormat>
  <Paragraphs>81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Noto Sans CJK KR DemiLight</vt:lpstr>
      <vt:lpstr>Noto Sans Symbols</vt:lpstr>
      <vt:lpstr>맑은 고딕</vt:lpstr>
      <vt:lpstr>맑은 고딕</vt:lpstr>
      <vt:lpstr>삼성긴고딕 Bold</vt:lpstr>
      <vt:lpstr>삼성긴고딕 Regular</vt:lpstr>
      <vt:lpstr>삼성긴고딕OTF Medium</vt:lpstr>
      <vt:lpstr>삼성긴고딕OTF Regular</vt:lpstr>
      <vt:lpstr>Arial</vt:lpstr>
      <vt:lpstr>Wingdings</vt:lpstr>
      <vt:lpstr>1_Office 테마</vt:lpstr>
      <vt:lpstr>PowerPoint 프레젠테이션</vt:lpstr>
      <vt:lpstr>PowerPoint 프레젠테이션</vt:lpstr>
      <vt:lpstr>시작하며</vt:lpstr>
      <vt:lpstr>시작하며</vt:lpstr>
      <vt:lpstr>시작하며</vt:lpstr>
      <vt:lpstr>시작하며</vt:lpstr>
      <vt:lpstr>시작하며</vt:lpstr>
      <vt:lpstr>시작하며</vt:lpstr>
      <vt:lpstr>학습목표</vt:lpstr>
      <vt:lpstr>실습과제</vt:lpstr>
      <vt:lpstr>과제상세</vt:lpstr>
      <vt:lpstr>필요학습</vt:lpstr>
      <vt:lpstr>필요학습</vt:lpstr>
      <vt:lpstr>필요학습</vt:lpstr>
      <vt:lpstr>필요학습</vt:lpstr>
      <vt:lpstr>기대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117</cp:revision>
  <dcterms:created xsi:type="dcterms:W3CDTF">2020-12-09T04:38:54Z</dcterms:created>
  <dcterms:modified xsi:type="dcterms:W3CDTF">2023-12-13T07:46:33Z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