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8"/>
  </p:notesMasterIdLst>
  <p:sldIdLst>
    <p:sldId id="256" r:id="rId2"/>
    <p:sldId id="377" r:id="rId3"/>
    <p:sldId id="378" r:id="rId4"/>
    <p:sldId id="390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91" r:id="rId13"/>
    <p:sldId id="386" r:id="rId14"/>
    <p:sldId id="387" r:id="rId15"/>
    <p:sldId id="388" r:id="rId16"/>
    <p:sldId id="3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3AACB8"/>
    <a:srgbClr val="EFFCFF"/>
    <a:srgbClr val="ACDEF8"/>
    <a:srgbClr val="129EEC"/>
    <a:srgbClr val="F69E47"/>
    <a:srgbClr val="2DCDE3"/>
    <a:srgbClr val="BCEFFD"/>
    <a:srgbClr val="10100D"/>
    <a:srgbClr val="E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82517" autoAdjust="0"/>
  </p:normalViewPr>
  <p:slideViewPr>
    <p:cSldViewPr snapToGrid="0" showGuides="1">
      <p:cViewPr varScale="1">
        <p:scale>
          <a:sx n="99" d="100"/>
          <a:sy n="99" d="100"/>
        </p:scale>
        <p:origin x="828" y="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8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3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스프린트는 변경 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밀리고 있다라는 로그가 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참조할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9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4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5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과제의 가장 큰 어려움은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이걸 왜 해야 하는지 공감이 되지 않는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0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네비게이션을 빗대어 설명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위치를 알아야 방향을 정하고 목적지를 가는 방법을 결정할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JIRA</a:t>
            </a:r>
            <a:r>
              <a:rPr lang="ko-KR" altLang="en-US" dirty="0" smtClean="0"/>
              <a:t>는 굉장히 유연한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1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 smtClean="0"/>
              <a:t>네비게이션과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목적지를 찾아가려고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먼저 확인하는게 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자기의 현재 위치</a:t>
            </a:r>
            <a:r>
              <a:rPr lang="en-US" altLang="ko-KR" dirty="0" smtClean="0"/>
              <a:t>. JIRA</a:t>
            </a:r>
            <a:r>
              <a:rPr lang="ko-KR" altLang="en-US" dirty="0" smtClean="0"/>
              <a:t>가 그 역할을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프로젝트의 현재 위치를 확인할 수 있게 해주죠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방향성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길로 가야 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목표한 </a:t>
            </a:r>
            <a:r>
              <a:rPr lang="ko-KR" altLang="en-US" dirty="0" smtClean="0"/>
              <a:t>지점까지 최단거리로 갈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진행상황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어디까지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한방에 </a:t>
            </a:r>
            <a:r>
              <a:rPr lang="ko-KR" altLang="en-US" dirty="0" smtClean="0"/>
              <a:t>수정없이 프로젝트 완료까지 가는 경우는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위치가 어디인지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기획의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보완이 용이해지고 우선순위를 결정할 수 있다</a:t>
            </a:r>
            <a:r>
              <a:rPr lang="en-US" altLang="ko-KR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리스크관리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어디 길이 막히는지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경유할 곳은 없는지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누구에게 </a:t>
            </a:r>
            <a:r>
              <a:rPr lang="ko-KR" altLang="en-US" dirty="0" smtClean="0"/>
              <a:t>리소스가 집중되는지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기술적으로 취약한 부분은 어디인지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일정내 완료가 가능할지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누구 작업이 </a:t>
            </a:r>
            <a:r>
              <a:rPr lang="ko-KR" altLang="en-US" baseline="0" dirty="0" err="1" smtClean="0"/>
              <a:t>딜레이되고</a:t>
            </a:r>
            <a:r>
              <a:rPr lang="ko-KR" altLang="en-US" baseline="0" dirty="0" smtClean="0"/>
              <a:t> 있는지 등등 확인을 하고 리스크를 해소하기 위한 전략을 수립할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0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커뮤니케이션 리소스 증가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공유가 되지 않아서 지속적인 커뮤니케이션 발생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피쳐의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개발상황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변동사항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오류 등 끊임</a:t>
            </a:r>
            <a:r>
              <a:rPr lang="ko-KR" altLang="en-US" baseline="0" dirty="0" smtClean="0"/>
              <a:t> 없이 커뮤니케이션 리소스 발생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리소스의 비효율적 사용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우리가 어떤 차를 타고가고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누가 얼마나 운전을 했는지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누구에게 </a:t>
            </a:r>
            <a:r>
              <a:rPr lang="ko-KR" altLang="en-US" baseline="0" dirty="0" smtClean="0"/>
              <a:t>업무가 가중되어 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피쳐의</a:t>
            </a:r>
            <a:r>
              <a:rPr lang="ko-KR" altLang="en-US" baseline="0" dirty="0" smtClean="0"/>
              <a:t> 개발 </a:t>
            </a:r>
            <a:r>
              <a:rPr lang="ko-KR" altLang="en-US" baseline="0" dirty="0" err="1" smtClean="0"/>
              <a:t>적합자는</a:t>
            </a:r>
            <a:r>
              <a:rPr lang="ko-KR" altLang="en-US" baseline="0" dirty="0" smtClean="0"/>
              <a:t> 누구인지 확인 불가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본인은 바쁘다고 생각하는데 다른 사람은 배로 </a:t>
            </a:r>
            <a:r>
              <a:rPr lang="ko-KR" altLang="en-US" baseline="0" dirty="0" err="1" smtClean="0"/>
              <a:t>바쁜경우가</a:t>
            </a:r>
            <a:r>
              <a:rPr lang="ko-KR" altLang="en-US" baseline="0" dirty="0" smtClean="0"/>
              <a:t> 비일비재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전략 수립의 어려움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현재 위치가 어디인지 파악이 어려움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적을 알고 나를 알아야 백전무배라는 말이 있듯이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본인 프로젝트의 현재상황을 모르기 때문에 전략 수립이 어렵고 세운다고 해도 마이너스인 경우가 태반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우리나라는 아직 많은 회사에서 사용하고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 내용으로 동기부여가 되지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채용공고를 봐라</a:t>
            </a:r>
            <a:r>
              <a:rPr lang="en-US" altLang="ko-KR" dirty="0" smtClean="0"/>
              <a:t>. JIRA </a:t>
            </a:r>
            <a:r>
              <a:rPr lang="ko-KR" altLang="en-US" dirty="0" smtClean="0"/>
              <a:t>사용 가능이 조건인 회사들이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2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읽어 볼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안보면 진행이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  <a:solidFill>
            <a:srgbClr val="2DCDE3"/>
          </a:solidFill>
        </p:grpSpPr>
        <p:sp>
          <p:nvSpPr>
            <p:cNvPr id="10" name="Google Shape;110;p2"/>
            <p:cNvSpPr/>
            <p:nvPr userDrawn="1"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1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6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JIRA</a:t>
            </a:r>
            <a:r>
              <a:rPr kumimoji="0" lang="en-US" altLang="ko-KR" sz="3600" b="0" i="0" u="none" strike="noStrike" kern="1200" cap="none" spc="-51" normalizeH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</a:t>
            </a:r>
            <a:r>
              <a:rPr kumimoji="0" lang="ko-KR" altLang="en-US" sz="3600" b="0" i="0" u="none" strike="noStrike" kern="1200" cap="none" spc="-51" normalizeH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활용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" y="1591627"/>
            <a:ext cx="6013133" cy="48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55333" y="1938337"/>
            <a:ext cx="4622075" cy="3593784"/>
            <a:chOff x="740093" y="1564957"/>
            <a:chExt cx="4622075" cy="35937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093" y="1564957"/>
              <a:ext cx="4532948" cy="15109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226" y="3075940"/>
              <a:ext cx="4323942" cy="2082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3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pic>
        <p:nvPicPr>
          <p:cNvPr id="2050" name="Picture 2" descr="Jira Service Management Review | PCM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16" y="2743199"/>
            <a:ext cx="6203506" cy="31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84" y="1914276"/>
            <a:ext cx="4318111" cy="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2417445"/>
            <a:ext cx="5360670" cy="29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3" y="2388871"/>
            <a:ext cx="5192077" cy="2073910"/>
          </a:xfrm>
          <a:prstGeom prst="rect">
            <a:avLst/>
          </a:prstGeom>
        </p:spPr>
      </p:pic>
      <p:pic>
        <p:nvPicPr>
          <p:cNvPr id="3076" name="Picture 4" descr="Jira 스크럼 보드 | Atlass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76" y="1849857"/>
            <a:ext cx="5790522" cy="355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886777" y="2411061"/>
            <a:ext cx="4317683" cy="1231768"/>
            <a:chOff x="886777" y="2508885"/>
            <a:chExt cx="4317683" cy="12317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777" y="2508885"/>
              <a:ext cx="4317683" cy="51664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9666" y="2900362"/>
              <a:ext cx="3791903" cy="840291"/>
            </a:xfrm>
            <a:prstGeom prst="rect">
              <a:avLst/>
            </a:prstGeom>
          </p:spPr>
        </p:pic>
      </p:grpSp>
      <p:pic>
        <p:nvPicPr>
          <p:cNvPr id="1026" name="Picture 2" descr="Creating Jira Dashboards for Specific Purposes - Old Street Soluti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67" y="1833544"/>
            <a:ext cx="4927278" cy="43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41593" y="3211737"/>
            <a:ext cx="2083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Q&amp;A</a:t>
            </a:r>
            <a:endParaRPr lang="ko-KR" altLang="en-US" sz="6000" b="1" dirty="0"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9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JIRA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25BEF4-8E84-46C5-850D-CC892238C2EB}"/>
              </a:ext>
            </a:extLst>
          </p:cNvPr>
          <p:cNvGrpSpPr/>
          <p:nvPr/>
        </p:nvGrpSpPr>
        <p:grpSpPr>
          <a:xfrm>
            <a:off x="4699282" y="4029429"/>
            <a:ext cx="7130165" cy="1980872"/>
            <a:chOff x="3967333" y="1882384"/>
            <a:chExt cx="3277375" cy="1666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7793C-4FD1-425B-90D4-4CAD8C6CAB59}"/>
                </a:ext>
              </a:extLst>
            </p:cNvPr>
            <p:cNvSpPr txBox="1"/>
            <p:nvPr/>
          </p:nvSpPr>
          <p:spPr>
            <a:xfrm>
              <a:off x="3967333" y="1882384"/>
              <a:ext cx="3249140" cy="49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038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3200" kern="0" dirty="0" err="1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박찬국</a:t>
              </a:r>
              <a:r>
                <a:rPr kumimoji="0" lang="ko-KR" altLang="en-US" sz="32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58BBF2"/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Project consultant</a:t>
              </a:r>
              <a:endParaRPr kumimoji="0" lang="ko-KR" altLang="en-US" sz="32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/>
                <a:sym typeface="Arial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463B564-64D5-48D8-BA88-B4DBAD104866}"/>
                </a:ext>
              </a:extLst>
            </p:cNvPr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rgbClr val="58B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C8E6F8-868A-489B-AAC6-E1F7D067FBC7}"/>
                </a:ext>
              </a:extLst>
            </p:cNvPr>
            <p:cNvSpPr txBox="1"/>
            <p:nvPr/>
          </p:nvSpPr>
          <p:spPr>
            <a:xfrm>
              <a:off x="3968209" y="2501543"/>
              <a:ext cx="3276499" cy="1047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넷마블게임즈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R&amp;D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본부 웹개발팀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넷마블게임즈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R&amp;D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본부 기술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PM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스마일게이트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SGS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기술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PM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0" lang="en-US" altLang="ko-KR" sz="1600" b="0" i="0" u="none" strike="noStrike" kern="0" cap="none" spc="-30" normalizeH="0" baseline="0" noProof="0" dirty="0">
                <a:ln>
                  <a:noFill/>
                </a:ln>
                <a:solidFill>
                  <a:srgbClr val="1F497D">
                    <a:lumMod val="25000"/>
                  </a:srgb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/>
                <a:sym typeface="Arial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46292" y="1157145"/>
            <a:ext cx="1691297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1" normalizeH="0" baseline="0" noProof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계절학기</a:t>
            </a:r>
            <a:endParaRPr kumimoji="0" lang="en-US" altLang="ko-KR" sz="3600" b="0" i="0" u="none" strike="noStrike" kern="1200" cap="none" spc="-31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8BBF2"/>
              </a:solidFill>
              <a:effectLst/>
              <a:uLnTx/>
              <a:uFillTx/>
              <a:latin typeface="삼성긴고딕 ExtraBold" panose="020B0600000101010101" pitchFamily="50" charset="-127"/>
              <a:ea typeface="삼성긴고딕 ExtraBold" panose="020B06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424" y="289963"/>
            <a:ext cx="1669576" cy="5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과제 가이드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849458" y="1796404"/>
            <a:ext cx="8761881" cy="1884056"/>
          </a:xfrm>
          <a:prstGeom prst="rect">
            <a:avLst/>
          </a:prstGeom>
          <a:solidFill>
            <a:srgbClr val="CEF6FF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Q&amp;A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형식으로 진행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과제 명세서를 방송을 보면서 읽어보세요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과제를 보면서 궁금한 부분은 채팅으로 질의하세요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1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JIRA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49458" y="1796404"/>
            <a:ext cx="8761881" cy="1632596"/>
          </a:xfrm>
          <a:prstGeom prst="rect">
            <a:avLst/>
          </a:prstGeom>
          <a:solidFill>
            <a:srgbClr val="CEF6FF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과제는 어렵지 않아요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58" y="3970020"/>
            <a:ext cx="10594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먼저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en-US" altLang="ko-KR" sz="4400" b="1" dirty="0" smtClean="0"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JIRA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를 </a:t>
            </a:r>
            <a:r>
              <a:rPr lang="ko-KR" altLang="en-US" sz="4400" b="1" dirty="0" smtClean="0"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왜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사용하는지 알아야 해요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.</a:t>
            </a:r>
            <a:endParaRPr lang="ko-KR" altLang="en-US" sz="4400" b="1" dirty="0"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5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849458" y="1796404"/>
            <a:ext cx="8761881" cy="1632596"/>
          </a:xfrm>
          <a:prstGeom prst="rect">
            <a:avLst/>
          </a:prstGeom>
          <a:solidFill>
            <a:srgbClr val="CEF6FF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PMS (Project Management System)</a:t>
            </a: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프로젝트의 정량적인 성과 및 진행 지표를 체계적으로 관리하기 위한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것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458" y="3970020"/>
            <a:ext cx="517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JIRA = PMS</a:t>
            </a:r>
            <a:endParaRPr lang="ko-KR" altLang="en-US" sz="6000" b="1" dirty="0"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4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SSAFY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JIRA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잘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 사용한다는 것은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849458" y="1796404"/>
            <a:ext cx="8761881" cy="2516516"/>
          </a:xfrm>
          <a:prstGeom prst="rect">
            <a:avLst/>
          </a:prstGeom>
          <a:solidFill>
            <a:srgbClr val="CEF6FF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Team Project</a:t>
            </a: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방향성</a:t>
            </a:r>
            <a:endParaRPr lang="en-US" altLang="ko-KR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진행상황</a:t>
            </a:r>
            <a:endParaRPr lang="en-US" altLang="ko-KR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리스크 관리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4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SSAFY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JIRA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잘못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 사용한다는 것은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849458" y="1796404"/>
            <a:ext cx="8761881" cy="2516516"/>
          </a:xfrm>
          <a:prstGeom prst="rect">
            <a:avLst/>
          </a:prstGeom>
          <a:solidFill>
            <a:srgbClr val="CEF6FF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Team Project</a:t>
            </a: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커뮤니케이션 리소스 증가</a:t>
            </a:r>
            <a:endParaRPr lang="en-US" altLang="ko-KR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리소스의 비효율적 사용</a:t>
            </a:r>
            <a:endParaRPr lang="en-US" altLang="ko-KR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전략 수립의 어려움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8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" y="2238375"/>
            <a:ext cx="6010275" cy="34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JIRA </a:t>
            </a:r>
            <a:r>
              <a:rPr lang="ko-KR" altLang="en-US" sz="2800" dirty="0" smtClean="0"/>
              <a:t>과제 소개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2163127"/>
            <a:ext cx="6208984" cy="28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13671</TotalTime>
  <Words>491</Words>
  <Application>Microsoft Office PowerPoint</Application>
  <PresentationFormat>와이드스크린</PresentationFormat>
  <Paragraphs>73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Noto Sans CJK KR DemiLight</vt:lpstr>
      <vt:lpstr>Noto Sans Symbols</vt:lpstr>
      <vt:lpstr>맑은 고딕</vt:lpstr>
      <vt:lpstr>맑은 고딕</vt:lpstr>
      <vt:lpstr>삼성긴고딕 Bold</vt:lpstr>
      <vt:lpstr>삼성긴고딕 ExtraBold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과제 가이드</vt:lpstr>
      <vt:lpstr>JIRA란? </vt:lpstr>
      <vt:lpstr>JIRA란?</vt:lpstr>
      <vt:lpstr>SSAFY에서 JIRA를 ‘잘’ 사용한다는 것은?</vt:lpstr>
      <vt:lpstr>SSAFY에서 JIRA를 ‘잘못’ 사용한다는 것은?</vt:lpstr>
      <vt:lpstr>JIRA 과제 소개</vt:lpstr>
      <vt:lpstr>JIRA 과제 소개</vt:lpstr>
      <vt:lpstr>JIRA 과제 소개</vt:lpstr>
      <vt:lpstr>JIRA 과제 소개</vt:lpstr>
      <vt:lpstr>JIRA 과제 소개</vt:lpstr>
      <vt:lpstr>JIRA 과제 소개</vt:lpstr>
      <vt:lpstr>JIRA 과제 소개</vt:lpstr>
      <vt:lpstr>JIRA 과제 소개</vt:lpstr>
      <vt:lpstr>JIRA 과제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147</cp:revision>
  <dcterms:created xsi:type="dcterms:W3CDTF">2020-12-09T04:38:54Z</dcterms:created>
  <dcterms:modified xsi:type="dcterms:W3CDTF">2023-06-30T01:04:02Z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