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324" r:id="rId4"/>
    <p:sldId id="350" r:id="rId5"/>
    <p:sldId id="344" r:id="rId6"/>
    <p:sldId id="323" r:id="rId7"/>
    <p:sldId id="349" r:id="rId8"/>
    <p:sldId id="346" r:id="rId9"/>
    <p:sldId id="32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BF2"/>
    <a:srgbClr val="0DA2DD"/>
    <a:srgbClr val="6CCFF6"/>
    <a:srgbClr val="6EBBF4"/>
    <a:srgbClr val="10A0F0"/>
    <a:srgbClr val="E6F7FE"/>
    <a:srgbClr val="2EACF2"/>
    <a:srgbClr val="0FA0F0"/>
    <a:srgbClr val="1EA0F0"/>
    <a:srgbClr val="1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3" autoAdjust="0"/>
    <p:restoredTop sz="92949" autoAdjust="0"/>
  </p:normalViewPr>
  <p:slideViewPr>
    <p:cSldViewPr snapToGrid="0" showGuides="1">
      <p:cViewPr varScale="1">
        <p:scale>
          <a:sx n="91" d="100"/>
          <a:sy n="91" d="100"/>
        </p:scale>
        <p:origin x="114" y="414"/>
      </p:cViewPr>
      <p:guideLst>
        <p:guide orient="horz" pos="2160"/>
        <p:guide pos="1572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7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8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8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7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7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6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9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jpeg"/><Relationship Id="rId7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564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6CCFF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6CCFF6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6CCFF6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7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086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1546950" y="748241"/>
            <a:ext cx="349027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8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3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4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1546950" y="748241"/>
            <a:ext cx="335391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특화 프로젝트</a:t>
            </a:r>
            <a:endParaRPr sz="4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olidFill>
                  <a:schemeClr val="lt1"/>
                </a:solidFill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667" r:id="rId6"/>
    <p:sldLayoutId id="2147483686" r:id="rId7"/>
    <p:sldLayoutId id="2147483668" r:id="rId8"/>
    <p:sldLayoutId id="2147483678" r:id="rId9"/>
    <p:sldLayoutId id="2147483669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built-in-function-referenc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2015993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MySQL </a:t>
            </a:r>
            <a:r>
              <a:rPr lang="ko-KR" alt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내장함수를</a:t>
            </a:r>
            <a:r>
              <a:rPr lang="ko-KR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이용한 </a:t>
            </a:r>
            <a:r>
              <a:rPr lang="en-US" altLang="ko-KR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D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ata</a:t>
            </a:r>
            <a:r>
              <a:rPr lang="en-US" altLang="ko-KR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 </a:t>
            </a:r>
            <a:r>
              <a:rPr lang="ko-KR" alt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암호화</a:t>
            </a:r>
            <a:endParaRPr kumimoji="0" lang="en-US" altLang="en-US" sz="6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5"/>
            <a:ext cx="10490811" cy="219441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73243" y="1894869"/>
            <a:ext cx="9443239" cy="9733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개인정보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처리하는 경우에는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개인정보보호법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등에서 규정하는 보호조치를 모두 적용해야 한다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2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447865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개인정보보호법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46382"/>
              </p:ext>
            </p:extLst>
          </p:nvPr>
        </p:nvGraphicFramePr>
        <p:xfrm>
          <a:off x="1738264" y="2479848"/>
          <a:ext cx="9343177" cy="3495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5658">
                  <a:extLst>
                    <a:ext uri="{9D8B030D-6E8A-4147-A177-3AD203B41FA5}">
                      <a16:colId xmlns:a16="http://schemas.microsoft.com/office/drawing/2014/main" val="821652725"/>
                    </a:ext>
                  </a:extLst>
                </a:gridCol>
                <a:gridCol w="1613965">
                  <a:extLst>
                    <a:ext uri="{9D8B030D-6E8A-4147-A177-3AD203B41FA5}">
                      <a16:colId xmlns:a16="http://schemas.microsoft.com/office/drawing/2014/main" val="2990652638"/>
                    </a:ext>
                  </a:extLst>
                </a:gridCol>
                <a:gridCol w="5053554">
                  <a:extLst>
                    <a:ext uri="{9D8B030D-6E8A-4147-A177-3AD203B41FA5}">
                      <a16:colId xmlns:a16="http://schemas.microsoft.com/office/drawing/2014/main" val="4113824224"/>
                    </a:ext>
                  </a:extLst>
                </a:gridCol>
              </a:tblGrid>
              <a:tr h="35480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근거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준수 항목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내용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97015"/>
                  </a:ext>
                </a:extLst>
              </a:tr>
              <a:tr h="157031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안전성확보조치 </a:t>
                      </a:r>
                      <a:endParaRPr lang="en-US" altLang="ko-KR" sz="1800" kern="1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조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항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기술적관리적보호조치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조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항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비밀번호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800" kern="100" baseline="0" dirty="0" err="1">
                          <a:solidFill>
                            <a:srgbClr val="FF0000"/>
                          </a:solidFill>
                          <a:effectLst/>
                        </a:rPr>
                        <a:t>일방향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 암호화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이용자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개인정보취급자 등의 비밀번호가 노출 또는 </a:t>
                      </a:r>
                      <a:r>
                        <a:rPr lang="ko-KR" sz="180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위변조되지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 않도록 </a:t>
                      </a:r>
                      <a:r>
                        <a:rPr lang="ko-KR" sz="180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일방향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 암호화해서 저장하고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난수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(Salting)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등의 조치를 취한다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80313"/>
                  </a:ext>
                </a:extLst>
              </a:tr>
              <a:tr h="1570319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안전성확보조치 </a:t>
                      </a:r>
                      <a:endParaRPr lang="en-US" altLang="ko-KR" sz="1800" kern="1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조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항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기술적관리적보호조치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조 제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항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1800" kern="100" baseline="0" dirty="0">
                          <a:solidFill>
                            <a:srgbClr val="FF0000"/>
                          </a:solidFill>
                          <a:effectLst/>
                        </a:rPr>
                        <a:t>양방향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 암호화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주민등록번호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여권번호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운전면허번호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외국인등록번호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신용카드번호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계좌번호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바이오정보는 안전한 알고리즘으로 양방향 암호화하여 저장한다</a:t>
                      </a:r>
                      <a:r>
                        <a:rPr lang="en-US" sz="180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43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749844"/>
            <a:ext cx="9443239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법령상 준수해야하는 보호조치 중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암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호화 관련 부분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3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5"/>
            <a:ext cx="10490811" cy="2194414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73243" y="1771004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DB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개인정보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처리하는 경우에는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개인정보보호법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등에서 규정하는 보호조치를 모두 적용해야 한다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이번 과제에서는 법령상 준수해야 하는 보호조치 중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 암호화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관련된 부분을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제공하는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내장함수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이용하여 회원관리 기능을 구현해 본다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  <a:endParaRPr lang="ko-KR" altLang="en-US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321745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73243" y="1749844"/>
            <a:ext cx="9443239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MySQ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은 다양한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내장함수를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제공하고 있음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자주 쓰는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내장함수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집계 함수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COUNT, SUM, AVG, MAX, MIN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Math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함수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ABS, MOD, CEILING, FLOOR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String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함수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LENGTH, CONCAT, LEFT, RIGHT, SUBSTRING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Date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함수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NOW, SYSDATE, DATE_ADD,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5450156"/>
            <a:ext cx="8600221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  <a:hlinkClick r:id="rId3"/>
              </a:rPr>
              <a:t>https://dev.mysql.com/doc/refman/8.0/en/built-in-function-reference.html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4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52640" y="1738730"/>
            <a:ext cx="10379716" cy="456248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일방향</a:t>
            </a:r>
            <a:r>
              <a:rPr lang="ko-KR" altLang="en-US" dirty="0" smtClean="0"/>
              <a:t> 암호화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738730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복호화가 불가능한 암호화 방식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비교를 통해 올바른 데이터인지 확인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비밀번호와 같이 복호화가 필요 없는 데이터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저장시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SHA-2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알고리즘으로 암호화 진행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1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752640" y="1738730"/>
            <a:ext cx="10379716" cy="466207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</a:t>
            </a:r>
            <a:r>
              <a:rPr lang="ko-KR" altLang="en-US" dirty="0" smtClean="0"/>
              <a:t>방향 암호화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738730"/>
            <a:ext cx="9443239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복호화가 가능한 암호화 방식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대칭키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암호화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공개키 암호화 방식이 있음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주민등록번호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계좌번호 등 필요에 따라 복호화가 필요한 데이터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저장시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대칭키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암호화 방식 중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AES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알고리즘으로 암호화 진행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양방향이기때문에 암호화 함수와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복호화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함수가 별도로 존재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4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10490811" cy="457048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62581" y="1771003"/>
            <a:ext cx="9443239" cy="45704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회원기능이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있는 서비스 개발에 필요한 기능 개발해 보기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 관리 테이블 생성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회원아이디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회원비밀번호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회원계좌번호 반드시 포함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회원가입 쿼리 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회원정보조회 쿼리 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회원정보수정 쿼리 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로그인 쿼리 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비밀번호 변경 쿼리 작성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316</Words>
  <Application>Microsoft Office PowerPoint</Application>
  <PresentationFormat>와이드스크린</PresentationFormat>
  <Paragraphs>55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Quattrocento Sans</vt:lpstr>
      <vt:lpstr>맑은 고딕</vt:lpstr>
      <vt:lpstr>맑은 고딕</vt:lpstr>
      <vt:lpstr>삼성긴고딕 Bold</vt:lpstr>
      <vt:lpstr>삼성긴고딕 Regular</vt:lpstr>
      <vt:lpstr>삼성긴고딕OTF Medium</vt:lpstr>
      <vt:lpstr>삼성긴고딕OTF Regular</vt:lpstr>
      <vt:lpstr>Arial</vt:lpstr>
      <vt:lpstr>Times New Roman</vt:lpstr>
      <vt:lpstr>Wingdings</vt:lpstr>
      <vt:lpstr>Office 테마</vt:lpstr>
      <vt:lpstr>PowerPoint 프레젠테이션</vt:lpstr>
      <vt:lpstr>과제 개요</vt:lpstr>
      <vt:lpstr>개인정보보호법</vt:lpstr>
      <vt:lpstr>과제 개요</vt:lpstr>
      <vt:lpstr>MySQL 내장함수</vt:lpstr>
      <vt:lpstr>일방향 암호화</vt:lpstr>
      <vt:lpstr>양방향 암호화</vt:lpstr>
      <vt:lpstr>오늘의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209</cp:revision>
  <dcterms:created xsi:type="dcterms:W3CDTF">2020-12-09T04:38:54Z</dcterms:created>
  <dcterms:modified xsi:type="dcterms:W3CDTF">2023-12-20T03:54:33Z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