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5" r:id="rId2"/>
    <p:sldId id="384" r:id="rId3"/>
    <p:sldId id="361" r:id="rId4"/>
    <p:sldId id="383" r:id="rId5"/>
    <p:sldId id="381" r:id="rId6"/>
    <p:sldId id="363" r:id="rId7"/>
    <p:sldId id="369" r:id="rId8"/>
    <p:sldId id="372" r:id="rId9"/>
    <p:sldId id="370" r:id="rId10"/>
    <p:sldId id="371" r:id="rId11"/>
    <p:sldId id="374" r:id="rId12"/>
    <p:sldId id="377" r:id="rId13"/>
    <p:sldId id="375" r:id="rId14"/>
    <p:sldId id="380" r:id="rId15"/>
    <p:sldId id="376" r:id="rId16"/>
    <p:sldId id="378" r:id="rId17"/>
    <p:sldId id="379" r:id="rId18"/>
    <p:sldId id="36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72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BF2"/>
    <a:srgbClr val="1EA0F0"/>
    <a:srgbClr val="10AAF0"/>
    <a:srgbClr val="0DA2DD"/>
    <a:srgbClr val="6CCFF6"/>
    <a:srgbClr val="6EBBF4"/>
    <a:srgbClr val="10A0F0"/>
    <a:srgbClr val="E6F7FE"/>
    <a:srgbClr val="2EACF2"/>
    <a:srgbClr val="0FA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5623" autoAdjust="0"/>
  </p:normalViewPr>
  <p:slideViewPr>
    <p:cSldViewPr snapToGrid="0" showGuides="1">
      <p:cViewPr varScale="1">
        <p:scale>
          <a:sx n="70" d="100"/>
          <a:sy n="70" d="100"/>
        </p:scale>
        <p:origin x="66" y="294"/>
      </p:cViewPr>
      <p:guideLst>
        <p:guide orient="horz" pos="2160"/>
        <p:guide pos="1572"/>
        <p:guide pos="3840"/>
        <p:guide pos="7469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25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62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58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08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43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815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021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0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51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3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3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854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14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92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49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27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0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6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8.jpe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jpe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.jpeg"/><Relationship Id="rId7" Type="http://schemas.openxmlformats.org/officeDocument/2006/relationships/image" Target="../media/image2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1.jpeg"/><Relationship Id="rId7" Type="http://schemas.openxmlformats.org/officeDocument/2006/relationships/image" Target="../media/image2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jpe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0.jpe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2.png"/><Relationship Id="rId2" Type="http://schemas.openxmlformats.org/officeDocument/2006/relationships/image" Target="../media/image3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2.jpe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0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0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sv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89E333A0-1051-49A2-AD2C-F731DC999F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DCE5F5-FD06-D4A4-DF98-49ED6F9A4C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6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6CCFF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6CCFF6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6CCFF6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56F20EAD-A388-47BB-B261-56C07D270C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51557" y="3899866"/>
            <a:ext cx="2927351" cy="2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7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7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143375"/>
            <a:ext cx="5191125" cy="271462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6363477" y="2369976"/>
            <a:ext cx="5828523" cy="4488024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2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/>
          <a:srcRect r="36147"/>
          <a:stretch/>
        </p:blipFill>
        <p:spPr>
          <a:xfrm>
            <a:off x="6629401" y="3667126"/>
            <a:ext cx="3314700" cy="2714625"/>
          </a:xfrm>
          <a:prstGeom prst="rect">
            <a:avLst/>
          </a:prstGeom>
        </p:spPr>
      </p:pic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chemeClr val="accent6">
                    <a:lumMod val="75000"/>
                  </a:scheme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chemeClr val="accent6">
                  <a:lumMod val="75000"/>
                </a:schemeClr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386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 smtClean="0"/>
              <a:t>제목</a:t>
            </a:r>
            <a:endParaRPr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0355179" y="782706"/>
            <a:ext cx="922421" cy="645041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39537"/>
            <a:ext cx="1209499" cy="388210"/>
          </a:xfrm>
          <a:prstGeom prst="rect">
            <a:avLst/>
          </a:prstGeom>
        </p:spPr>
      </p:pic>
      <p:pic>
        <p:nvPicPr>
          <p:cNvPr id="6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31254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16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483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6922871" y="4126294"/>
            <a:ext cx="2935504" cy="2741231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072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2"/>
          <p:cNvSpPr txBox="1"/>
          <p:nvPr/>
        </p:nvSpPr>
        <p:spPr>
          <a:xfrm>
            <a:off x="1546950" y="748241"/>
            <a:ext cx="3353913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350585" y="4126294"/>
            <a:ext cx="2935504" cy="2741231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39605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404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preserve="1" userDrawn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341096" y="5120251"/>
            <a:ext cx="1992530" cy="1747274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07D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137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 preserve="1">
  <p:cSld name="2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79" name="Google Shape;79;p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3" r="14965" b="78983"/>
            <a:stretch/>
          </p:blipFill>
          <p:spPr>
            <a:xfrm>
              <a:off x="7347283" y="142708"/>
              <a:ext cx="3535605" cy="1305424"/>
            </a:xfrm>
            <a:prstGeom prst="rect">
              <a:avLst/>
            </a:prstGeom>
          </p:spPr>
        </p:pic>
      </p:grp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grpSp>
        <p:nvGrpSpPr>
          <p:cNvPr id="4" name="그룹 3"/>
          <p:cNvGrpSpPr/>
          <p:nvPr userDrawn="1"/>
        </p:nvGrpSpPr>
        <p:grpSpPr>
          <a:xfrm>
            <a:off x="7423280" y="69850"/>
            <a:ext cx="1631820" cy="862674"/>
            <a:chOff x="7423280" y="69850"/>
            <a:chExt cx="1631820" cy="862674"/>
          </a:xfrm>
        </p:grpSpPr>
        <p:pic>
          <p:nvPicPr>
            <p:cNvPr id="13" name="Google Shape;50;p12"/>
            <p:cNvPicPr preferRelativeResize="0"/>
            <p:nvPr userDrawn="1"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23280" y="441158"/>
              <a:ext cx="1207373" cy="4913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직사각형 1"/>
            <p:cNvSpPr/>
            <p:nvPr userDrawn="1"/>
          </p:nvSpPr>
          <p:spPr>
            <a:xfrm>
              <a:off x="8070850" y="69850"/>
              <a:ext cx="984250" cy="130175"/>
            </a:xfrm>
            <a:prstGeom prst="rect">
              <a:avLst/>
            </a:prstGeom>
            <a:solidFill>
              <a:srgbClr val="A07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4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pic>
        <p:nvPicPr>
          <p:cNvPr id="8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39605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B8A568C4-2358-4E8A-95DF-7A6D631484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7" y="4376116"/>
            <a:ext cx="2927351" cy="2481885"/>
          </a:xfrm>
          <a:prstGeom prst="rect">
            <a:avLst/>
          </a:prstGeom>
        </p:spPr>
      </p:pic>
      <p:pic>
        <p:nvPicPr>
          <p:cNvPr id="6" name="Google Shape;52;p12">
            <a:extLst>
              <a:ext uri="{FF2B5EF4-FFF2-40B4-BE49-F238E27FC236}">
                <a16:creationId xmlns:a16="http://schemas.microsoft.com/office/drawing/2014/main" id="{A94AEA5A-B09E-B9B1-F9E0-74E2846B5CA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EF38E5-BE41-3FE1-D250-0875F614674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38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A07DC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A07DC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A07DC1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6922871" y="3640520"/>
            <a:ext cx="2935504" cy="2741231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389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6877051" y="4352925"/>
            <a:ext cx="3083140" cy="2514601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502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350585" y="4352925"/>
            <a:ext cx="3083140" cy="2514601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4187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302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13CBC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13CBC3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13CBC3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6877051" y="3867150"/>
            <a:ext cx="3083140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857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276224" y="5235839"/>
            <a:ext cx="2162175" cy="1629868"/>
          </a:xfrm>
          <a:prstGeom prst="rect">
            <a:avLst/>
          </a:prstGeom>
        </p:spPr>
      </p:pic>
      <p:pic>
        <p:nvPicPr>
          <p:cNvPr id="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2412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62" name="Google Shape;62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" name="그룹 3"/>
            <p:cNvGrpSpPr/>
            <p:nvPr userDrawn="1"/>
          </p:nvGrpSpPr>
          <p:grpSpPr>
            <a:xfrm>
              <a:off x="7620754" y="8489"/>
              <a:ext cx="3408194" cy="1462459"/>
              <a:chOff x="7620754" y="8489"/>
              <a:chExt cx="3408194" cy="1462459"/>
            </a:xfrm>
          </p:grpSpPr>
          <p:grpSp>
            <p:nvGrpSpPr>
              <p:cNvPr id="3" name="그룹 2"/>
              <p:cNvGrpSpPr/>
              <p:nvPr userDrawn="1"/>
            </p:nvGrpSpPr>
            <p:grpSpPr>
              <a:xfrm>
                <a:off x="7620754" y="260350"/>
                <a:ext cx="3408194" cy="1210598"/>
                <a:chOff x="7429550" y="-8022"/>
                <a:chExt cx="3603634" cy="1478969"/>
              </a:xfrm>
            </p:grpSpPr>
            <p:pic>
              <p:nvPicPr>
                <p:cNvPr id="14" name="그림 13"/>
                <p:cNvPicPr>
                  <a:picLocks noChangeAspect="1"/>
                </p:cNvPicPr>
                <p:nvPr userDrawn="1"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343" t="1751" r="13560" b="78948"/>
                <a:stretch/>
              </p:blipFill>
              <p:spPr>
                <a:xfrm>
                  <a:off x="7429550" y="-8022"/>
                  <a:ext cx="3603634" cy="1456109"/>
                </a:xfrm>
                <a:prstGeom prst="rect">
                  <a:avLst/>
                </a:prstGeom>
              </p:spPr>
            </p:pic>
            <p:sp>
              <p:nvSpPr>
                <p:cNvPr id="2" name="직사각형 1"/>
                <p:cNvSpPr/>
                <p:nvPr userDrawn="1"/>
              </p:nvSpPr>
              <p:spPr>
                <a:xfrm>
                  <a:off x="8753473" y="1425228"/>
                  <a:ext cx="242888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 userDrawn="1"/>
              </p:nvSpPr>
              <p:spPr>
                <a:xfrm>
                  <a:off x="9644953" y="1431462"/>
                  <a:ext cx="540000" cy="332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8" name="그림 17"/>
              <p:cNvPicPr>
                <a:picLocks noChangeAspect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343" t="1751" r="38144" b="92893"/>
              <a:stretch/>
            </p:blipFill>
            <p:spPr>
              <a:xfrm>
                <a:off x="8415212" y="8489"/>
                <a:ext cx="909638" cy="330754"/>
              </a:xfrm>
              <a:prstGeom prst="rect">
                <a:avLst/>
              </a:prstGeom>
            </p:spPr>
          </p:pic>
        </p:grpSp>
      </p:grp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323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50;p12"/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431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6762750" y="4099650"/>
            <a:ext cx="3248025" cy="2767876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784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350585" y="4099650"/>
            <a:ext cx="3248025" cy="2767876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56179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31996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2DCDE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2DCDE3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2DCDE3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6762750" y="3613875"/>
            <a:ext cx="3248025" cy="276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039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6762750" y="4099650"/>
            <a:ext cx="3248025" cy="2767876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639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preserve="1" userDrawn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pic>
        <p:nvPicPr>
          <p:cNvPr id="7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5D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noProof="0" dirty="0"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  <p:pic>
        <p:nvPicPr>
          <p:cNvPr id="14" name="Google Shape;52;p12">
            <a:extLst>
              <a:ext uri="{FF2B5EF4-FFF2-40B4-BE49-F238E27FC236}">
                <a16:creationId xmlns:a16="http://schemas.microsoft.com/office/drawing/2014/main" id="{22DD4048-C19F-3E05-86F9-6A1E334FC0A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EAA2CA-2F33-25D3-8AAF-76F2A36EFAA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77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350585" y="4099650"/>
            <a:ext cx="3248025" cy="2767876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56179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41133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2DCDE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2DCDE3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2DCDE3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6762750" y="3613875"/>
            <a:ext cx="3248025" cy="276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57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 preserve="1">
  <p:cSld name="4_제목 슬라이드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892" y="700"/>
            <a:ext cx="12191456" cy="6857303"/>
            <a:chOff x="892" y="700"/>
            <a:chExt cx="12191456" cy="6857303"/>
          </a:xfrm>
        </p:grpSpPr>
        <p:grpSp>
          <p:nvGrpSpPr>
            <p:cNvPr id="3" name="그룹 2"/>
            <p:cNvGrpSpPr/>
            <p:nvPr userDrawn="1"/>
          </p:nvGrpSpPr>
          <p:grpSpPr>
            <a:xfrm>
              <a:off x="892" y="700"/>
              <a:ext cx="12191456" cy="6857303"/>
              <a:chOff x="892" y="700"/>
              <a:chExt cx="12191456" cy="6857303"/>
            </a:xfrm>
          </p:grpSpPr>
          <p:pic>
            <p:nvPicPr>
              <p:cNvPr id="84" name="Google Shape;84;p1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92" y="700"/>
                <a:ext cx="12191456" cy="68573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그림 9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652" t="1078" r="3500" b="79277"/>
              <a:stretch/>
            </p:blipFill>
            <p:spPr>
              <a:xfrm>
                <a:off x="7002379" y="184485"/>
                <a:ext cx="4989095" cy="1269012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9299573" y="903525"/>
                <a:ext cx="498310" cy="549972"/>
              </a:xfrm>
              <a:prstGeom prst="rect">
                <a:avLst/>
              </a:prstGeom>
            </p:spPr>
          </p:pic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52" t="1078" r="45696" b="93436"/>
            <a:stretch/>
          </p:blipFill>
          <p:spPr>
            <a:xfrm>
              <a:off x="8392544" y="93745"/>
              <a:ext cx="862747" cy="333209"/>
            </a:xfrm>
            <a:prstGeom prst="rect">
              <a:avLst/>
            </a:prstGeom>
          </p:spPr>
        </p:pic>
      </p:grp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17051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7" name="Google Shape;8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213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287786" y="5057775"/>
            <a:ext cx="2112514" cy="1800225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65581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 preserve="1">
  <p:cSld name="3_제목 슬라이드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892" y="700"/>
            <a:ext cx="12191456" cy="6857303"/>
            <a:chOff x="892" y="700"/>
            <a:chExt cx="12191456" cy="6857303"/>
          </a:xfrm>
        </p:grpSpPr>
        <p:grpSp>
          <p:nvGrpSpPr>
            <p:cNvPr id="3" name="그룹 2"/>
            <p:cNvGrpSpPr/>
            <p:nvPr userDrawn="1"/>
          </p:nvGrpSpPr>
          <p:grpSpPr>
            <a:xfrm>
              <a:off x="892" y="700"/>
              <a:ext cx="12191456" cy="6857303"/>
              <a:chOff x="892" y="700"/>
              <a:chExt cx="12191456" cy="6857303"/>
            </a:xfrm>
          </p:grpSpPr>
          <p:pic>
            <p:nvPicPr>
              <p:cNvPr id="84" name="Google Shape;84;p1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92" y="700"/>
                <a:ext cx="12191456" cy="68573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그림 9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652" t="1078" r="3500" b="79277"/>
              <a:stretch/>
            </p:blipFill>
            <p:spPr>
              <a:xfrm>
                <a:off x="7002379" y="184485"/>
                <a:ext cx="4989095" cy="1269012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9299573" y="903525"/>
                <a:ext cx="498310" cy="549972"/>
              </a:xfrm>
              <a:prstGeom prst="rect">
                <a:avLst/>
              </a:prstGeom>
            </p:spPr>
          </p:pic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52" t="1078" r="45696" b="93436"/>
            <a:stretch/>
          </p:blipFill>
          <p:spPr>
            <a:xfrm>
              <a:off x="8392544" y="93745"/>
              <a:ext cx="862747" cy="333209"/>
            </a:xfrm>
            <a:prstGeom prst="rect">
              <a:avLst/>
            </a:prstGeom>
          </p:spPr>
        </p:pic>
      </p:grp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17051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7" name="Google Shape;8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653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287786" y="5057775"/>
            <a:ext cx="2112514" cy="1800225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4271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6907913" y="4105275"/>
            <a:ext cx="3007612" cy="2752726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1806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350585" y="4105275"/>
            <a:ext cx="3007612" cy="2752726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11016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1193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5E92C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5E92CE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5E92CE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6960732" y="3629025"/>
            <a:ext cx="3007612" cy="27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209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비교" preserve="1">
  <p:cSld name="1_비교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20" name="Google Shape;20;p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8" r="13733" b="78888"/>
            <a:stretch/>
          </p:blipFill>
          <p:spPr>
            <a:xfrm>
              <a:off x="7410918" y="114861"/>
              <a:ext cx="3632930" cy="1334145"/>
            </a:xfrm>
            <a:prstGeom prst="rect">
              <a:avLst/>
            </a:prstGeom>
          </p:spPr>
        </p:pic>
      </p:grpSp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8" name="Google Shape;50;p12"/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모서리가 둥근 직사각형 8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4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 preserve="1">
  <p:cSld name="2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8;p12">
            <a:extLst>
              <a:ext uri="{FF2B5EF4-FFF2-40B4-BE49-F238E27FC236}">
                <a16:creationId xmlns:a16="http://schemas.microsoft.com/office/drawing/2014/main" id="{1E6DBDF8-221A-4AF5-9635-74279CEDE8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22DDFF6-0A2C-41E9-943E-65E25ABD3989}"/>
              </a:ext>
            </a:extLst>
          </p:cNvPr>
          <p:cNvSpPr/>
          <p:nvPr userDrawn="1"/>
        </p:nvSpPr>
        <p:spPr>
          <a:xfrm>
            <a:off x="553720" y="1508760"/>
            <a:ext cx="11638280" cy="5349240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3040" h="5318760">
                <a:moveTo>
                  <a:pt x="11074400" y="0"/>
                </a:moveTo>
                <a:lnTo>
                  <a:pt x="11623040" y="467360"/>
                </a:lnTo>
                <a:lnTo>
                  <a:pt x="11623040" y="5318760"/>
                </a:lnTo>
                <a:lnTo>
                  <a:pt x="899160" y="5318760"/>
                </a:lnTo>
                <a:lnTo>
                  <a:pt x="0" y="4922520"/>
                </a:lnTo>
                <a:lnTo>
                  <a:pt x="11074400" y="0"/>
                </a:lnTo>
                <a:close/>
              </a:path>
            </a:pathLst>
          </a:custGeom>
          <a:solidFill>
            <a:srgbClr val="3AA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3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8D4A79DF-96E8-4A00-9198-DB659954A3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11" name="Google Shape;52;p12">
            <a:extLst>
              <a:ext uri="{FF2B5EF4-FFF2-40B4-BE49-F238E27FC236}">
                <a16:creationId xmlns:a16="http://schemas.microsoft.com/office/drawing/2014/main" id="{A36B6863-9EAF-D9FF-3B9E-31F8099DFE2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A8910D-7D7A-45FC-EE41-FB1A34639CA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12" y="965109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514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5_사용자 지정 레이아웃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-2133" y="0"/>
            <a:ext cx="3935759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316182" y="5057775"/>
            <a:ext cx="2074594" cy="1800225"/>
          </a:xfrm>
          <a:prstGeom prst="rect">
            <a:avLst/>
          </a:prstGeom>
        </p:spPr>
      </p:pic>
      <p:pic>
        <p:nvPicPr>
          <p:cNvPr id="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7857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50585" y="4133851"/>
            <a:ext cx="3059642" cy="272415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43996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31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6874933" y="4133851"/>
            <a:ext cx="3059642" cy="272415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534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F69E4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F69E47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F69E47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6874933" y="3657601"/>
            <a:ext cx="3059642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922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14325" y="5057775"/>
            <a:ext cx="2038350" cy="1800225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2;p16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5151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2_구역 머리글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68" name="Google Shape;68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2" r="13118" b="78917"/>
            <a:stretch/>
          </p:blipFill>
          <p:spPr>
            <a:xfrm>
              <a:off x="7353300" y="157323"/>
              <a:ext cx="3714750" cy="129165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2" r="45212" b="97200"/>
            <a:stretch/>
          </p:blipFill>
          <p:spPr>
            <a:xfrm>
              <a:off x="8610005" y="88810"/>
              <a:ext cx="421702" cy="171540"/>
            </a:xfrm>
            <a:prstGeom prst="rect">
              <a:avLst/>
            </a:prstGeom>
          </p:spPr>
        </p:pic>
      </p:grp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323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6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모서리가 둥근 직사각형 9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926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" y="702"/>
            <a:ext cx="12191107" cy="685710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188" y="900821"/>
            <a:ext cx="877555" cy="305008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67644" y="797351"/>
            <a:ext cx="9986776" cy="51195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7060" cy="7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1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cxnSp>
        <p:nvCxnSpPr>
          <p:cNvPr id="28" name="Google Shape;28;p8"/>
          <p:cNvCxnSpPr>
            <a:cxnSpLocks/>
          </p:cNvCxnSpPr>
          <p:nvPr/>
        </p:nvCxnSpPr>
        <p:spPr>
          <a:xfrm rot="10800000" flipH="1">
            <a:off x="0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5DC2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5DC2CC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5DC2CC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56F20EAD-A388-47BB-B261-56C07D270C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1557" y="3899866"/>
            <a:ext cx="2927351" cy="24818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082DEC-6F78-386B-9D23-AC74E588ADF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6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89E333A0-1051-49A2-AD2C-F731DC999F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39605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B8A568C4-2358-4E8A-95DF-7A6D631484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83117" y="4376116"/>
            <a:ext cx="2927351" cy="2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preserve="1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38647"/>
            <a:ext cx="1209499" cy="388210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6C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noProof="0" dirty="0">
                <a:solidFill>
                  <a:schemeClr val="lt1"/>
                </a:solidFill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9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 preserve="1">
  <p:cSld name="1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8;p12">
            <a:extLst>
              <a:ext uri="{FF2B5EF4-FFF2-40B4-BE49-F238E27FC236}">
                <a16:creationId xmlns:a16="http://schemas.microsoft.com/office/drawing/2014/main" id="{1E6DBDF8-221A-4AF5-9635-74279CEDE8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22DDFF6-0A2C-41E9-943E-65E25ABD3989}"/>
              </a:ext>
            </a:extLst>
          </p:cNvPr>
          <p:cNvSpPr/>
          <p:nvPr userDrawn="1"/>
        </p:nvSpPr>
        <p:spPr>
          <a:xfrm>
            <a:off x="553720" y="1493520"/>
            <a:ext cx="11638280" cy="5349240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3040" h="5318760">
                <a:moveTo>
                  <a:pt x="11074400" y="0"/>
                </a:moveTo>
                <a:lnTo>
                  <a:pt x="11623040" y="467360"/>
                </a:lnTo>
                <a:lnTo>
                  <a:pt x="11623040" y="5318760"/>
                </a:lnTo>
                <a:lnTo>
                  <a:pt x="899160" y="5318760"/>
                </a:lnTo>
                <a:lnTo>
                  <a:pt x="0" y="4922520"/>
                </a:lnTo>
                <a:lnTo>
                  <a:pt x="11074400" y="0"/>
                </a:lnTo>
                <a:close/>
              </a:path>
            </a:pathLst>
          </a:custGeom>
          <a:solidFill>
            <a:srgbClr val="0DA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3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8D4A79DF-96E8-4A00-9198-DB659954A3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8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667" r:id="rId6"/>
    <p:sldLayoutId id="2147483686" r:id="rId7"/>
    <p:sldLayoutId id="2147483668" r:id="rId8"/>
    <p:sldLayoutId id="2147483678" r:id="rId9"/>
    <p:sldLayoutId id="2147483669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18" r:id="rId29"/>
    <p:sldLayoutId id="2147483719" r:id="rId30"/>
    <p:sldLayoutId id="2147483720" r:id="rId31"/>
    <p:sldLayoutId id="2147483721" r:id="rId32"/>
    <p:sldLayoutId id="2147483722" r:id="rId33"/>
    <p:sldLayoutId id="2147483705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11" r:id="rId40"/>
    <p:sldLayoutId id="2147483712" r:id="rId41"/>
    <p:sldLayoutId id="2147483713" r:id="rId42"/>
    <p:sldLayoutId id="2147483714" r:id="rId43"/>
    <p:sldLayoutId id="2147483715" r:id="rId44"/>
    <p:sldLayoutId id="2147483716" r:id="rId45"/>
    <p:sldLayoutId id="2147483717" r:id="rId4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/>
          <p:cNvSpPr txBox="1">
            <a:spLocks/>
          </p:cNvSpPr>
          <p:nvPr/>
        </p:nvSpPr>
        <p:spPr>
          <a:xfrm>
            <a:off x="1419131" y="2148601"/>
            <a:ext cx="8961002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sz="6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삼성긴고딕OTF Medium"/>
                <a:ea typeface="삼성긴고딕OTF Medium"/>
              </a:rPr>
              <a:t>소프트웨어 유지보수</a:t>
            </a:r>
            <a:endParaRPr kumimoji="0" lang="en-US" altLang="en-US" sz="6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삼성긴고딕OTF Medium"/>
              <a:ea typeface="삼성긴고딕OTF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0992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066739" y="1955777"/>
            <a:ext cx="8611200" cy="1260000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소프트웨어의 이해도를 높이기 위해 프로그램 구조를 변경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</a:t>
            </a:r>
            <a:r>
              <a:rPr lang="ko-KR" altLang="en-US" sz="2200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리팩토링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잠재적 오류 발생에 대비하여 미리 예방 수단 강구</a:t>
            </a: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Preventive Maintenance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793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066739" y="1899138"/>
            <a:ext cx="8611200" cy="2124000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여러 유지보수 유형 중 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Preventive Maintenance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에 해당</a:t>
            </a: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기존에 동작하던 본연의 기능은 그대로 둔 채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..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알아보기 쉽고 수정하기 간편하게 소프트웨어 내부를 수정하는 작업</a:t>
            </a: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판단 기준에는 확장성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가독성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유지보수성이 있습니다</a:t>
            </a: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Refactoring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61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066739" y="1899137"/>
            <a:ext cx="8611200" cy="2124000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해당 과제에 정해진 답은 없습니다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..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다음페이지의 예시를 참조해서 각각의 케이스에 맞게 수행하세요</a:t>
            </a: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Refactoring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19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066739" y="1899139"/>
            <a:ext cx="8611200" cy="712176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파면화된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코드의 모듈화 </a:t>
            </a: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Extract Function</a:t>
            </a:r>
            <a:br>
              <a:rPr lang="en-US" altLang="ko-KR" dirty="0"/>
            </a:b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40" y="2858965"/>
            <a:ext cx="3837654" cy="2600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569" y="3730502"/>
            <a:ext cx="520122" cy="857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093" y="2873986"/>
            <a:ext cx="3802846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066739" y="1899139"/>
            <a:ext cx="8611200" cy="712176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복잡한 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if-then-else </a:t>
            </a:r>
            <a:r>
              <a:rPr lang="ko-KR" altLang="en-US" sz="2200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조건문을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갖고 있다면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각 영역을 </a:t>
            </a:r>
            <a:r>
              <a:rPr lang="ko-KR" altLang="en-US" sz="2200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메소드로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분리</a:t>
            </a: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Decompose Conditional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19" y="2830390"/>
            <a:ext cx="7261966" cy="34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066739" y="1899139"/>
            <a:ext cx="8611200" cy="777386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오류가 발생하면 예외처리를 사용하도록 한다</a:t>
            </a: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43" y="797351"/>
            <a:ext cx="7006335" cy="511955"/>
          </a:xfrm>
        </p:spPr>
        <p:txBody>
          <a:bodyPr/>
          <a:lstStyle/>
          <a:p>
            <a:r>
              <a:rPr lang="en-US" altLang="ko-KR" dirty="0"/>
              <a:t>Replace Error Code </a:t>
            </a:r>
            <a:r>
              <a:rPr lang="en-US" altLang="ko-KR" dirty="0" smtClean="0"/>
              <a:t>with Exception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2847242"/>
            <a:ext cx="7762875" cy="343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066739" y="1899139"/>
            <a:ext cx="8611200" cy="712800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두가지를 수행하는 루프가 있다면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분리한다 </a:t>
            </a: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 Loop</a:t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22" y="2697664"/>
            <a:ext cx="7886700" cy="37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4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066739" y="1899139"/>
            <a:ext cx="8611200" cy="1072800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객체에서 몇 개의 값을 받아서 </a:t>
            </a:r>
            <a:r>
              <a:rPr lang="ko-KR" altLang="en-US" sz="2200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메소드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호출 시 </a:t>
            </a:r>
            <a:r>
              <a:rPr lang="ko-KR" altLang="en-US" sz="2200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파라미터로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kern="0" spc="-15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사용중이라면 객체 전체로 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보냅니다</a:t>
            </a: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Preserve Whole Object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3029088"/>
            <a:ext cx="8298891" cy="34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4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15"/>
          <p:cNvSpPr txBox="1">
            <a:spLocks/>
          </p:cNvSpPr>
          <p:nvPr/>
        </p:nvSpPr>
        <p:spPr>
          <a:xfrm>
            <a:off x="1154371" y="1614010"/>
            <a:ext cx="9174799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다음 시간에 또 만나요 </a:t>
            </a:r>
            <a:r>
              <a:rPr lang="en-US" altLang="ko-K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  <a:sym typeface="Wingdings" panose="05000000000000000000" pitchFamily="2" charset="2"/>
              </a:rPr>
              <a:t></a:t>
            </a:r>
            <a:endParaRPr kumimoji="0" lang="en-US" altLang="en-US" sz="6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삼성긴고딕OTF Medium"/>
              <a:ea typeface="삼성긴고딕OTF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016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mtClean="0">
                <a:latin typeface="삼성긴고딕OTF Medium"/>
                <a:ea typeface="삼성긴고딕OTF Medium"/>
              </a:rPr>
              <a:t>소프트웨어 유지보수</a:t>
            </a:r>
            <a:endParaRPr lang="en-US" altLang="en-US" sz="9600" kern="0" dirty="0">
              <a:latin typeface="삼성긴고딕OTF Medium"/>
              <a:ea typeface="삼성긴고딕OTF Medium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33FE14-18BB-4FDD-BD7C-A48DC2710193}"/>
              </a:ext>
            </a:extLst>
          </p:cNvPr>
          <p:cNvSpPr/>
          <p:nvPr/>
        </p:nvSpPr>
        <p:spPr>
          <a:xfrm>
            <a:off x="1828800" y="1234088"/>
            <a:ext cx="2106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DC2CC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계절</a:t>
            </a:r>
            <a:endParaRPr lang="ko-KR" altLang="en-US" sz="2000" dirty="0">
              <a:solidFill>
                <a:srgbClr val="5DC2CC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82D8053-9D9D-47D6-A3AA-41F8A22DB2B5}"/>
              </a:ext>
            </a:extLst>
          </p:cNvPr>
          <p:cNvGrpSpPr/>
          <p:nvPr/>
        </p:nvGrpSpPr>
        <p:grpSpPr>
          <a:xfrm>
            <a:off x="5272391" y="4116432"/>
            <a:ext cx="3955499" cy="2232730"/>
            <a:chOff x="3967333" y="1882384"/>
            <a:chExt cx="3262088" cy="208486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884C00-8072-410A-B86C-1FC63AF4180E}"/>
                </a:ext>
              </a:extLst>
            </p:cNvPr>
            <p:cNvSpPr txBox="1"/>
            <p:nvPr/>
          </p:nvSpPr>
          <p:spPr>
            <a:xfrm>
              <a:off x="3967333" y="1882384"/>
              <a:ext cx="3249140" cy="546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김 민 정       </a:t>
              </a:r>
              <a:r>
                <a:rPr lang="en-US" altLang="ko-KR" sz="1600" dirty="0" smtClean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Project </a:t>
              </a:r>
              <a:r>
                <a:rPr lang="en-US" altLang="ko-KR" sz="16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consultant</a:t>
              </a:r>
              <a:endParaRPr lang="ko-KR" altLang="en-US" sz="3200" dirty="0">
                <a:ln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ADCB472-89C6-46D1-87B0-45756897C26B}"/>
                </a:ext>
              </a:extLst>
            </p:cNvPr>
            <p:cNvCxnSpPr/>
            <p:nvPr/>
          </p:nvCxnSpPr>
          <p:spPr>
            <a:xfrm>
              <a:off x="3998372" y="2455394"/>
              <a:ext cx="3231049" cy="104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E8415-71F9-49D8-8D3E-9ADF304EB74F}"/>
                </a:ext>
              </a:extLst>
            </p:cNvPr>
            <p:cNvSpPr txBox="1"/>
            <p:nvPr/>
          </p:nvSpPr>
          <p:spPr>
            <a:xfrm>
              <a:off x="3968209" y="2501543"/>
              <a:ext cx="2068124" cy="1465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spc="-3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GS</a:t>
              </a:r>
              <a:r>
                <a:rPr lang="ko-KR" altLang="en-US" sz="1600" spc="-30" dirty="0" err="1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리테일</a:t>
              </a:r>
              <a:r>
                <a:rPr lang="ko-KR" altLang="en-US" sz="1600" spc="-3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en-US" altLang="ko-KR" sz="1600" spc="-3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IT</a:t>
              </a:r>
              <a:r>
                <a:rPr lang="ko-KR" altLang="en-US" sz="1600" spc="-3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부문</a:t>
              </a:r>
              <a:endParaRPr lang="en-US" altLang="ko-KR" sz="1600" spc="-3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3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삼성 </a:t>
              </a:r>
              <a:r>
                <a:rPr lang="en-US" altLang="ko-KR" sz="1600" spc="-3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SDS ICTO </a:t>
              </a:r>
              <a:r>
                <a:rPr lang="ko-KR" altLang="en-US" sz="1600" spc="-3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사업부 </a:t>
              </a:r>
              <a:endParaRPr lang="en-US" altLang="ko-KR" sz="1600" spc="-3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spc="-3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CJ</a:t>
              </a:r>
              <a:r>
                <a:rPr lang="ko-KR" altLang="en-US" sz="1600" spc="-30" dirty="0" err="1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올리브네트웍스</a:t>
              </a:r>
              <a:r>
                <a:rPr lang="ko-KR" altLang="en-US" sz="1600" spc="-3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en-US" altLang="ko-KR" sz="1600" spc="-3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SI</a:t>
              </a:r>
              <a:r>
                <a:rPr lang="ko-KR" altLang="en-US" sz="1600" spc="-3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팀 </a:t>
              </a:r>
              <a:endParaRPr lang="en-US" altLang="ko-KR" sz="1600" spc="-3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3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홍익대학교 컴퓨터공학과</a:t>
              </a:r>
              <a:endParaRPr lang="ko-KR" altLang="en-US" sz="1600" spc="-3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90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사각형: 둥근 모서리 26"/>
          <p:cNvSpPr/>
          <p:nvPr/>
        </p:nvSpPr>
        <p:spPr>
          <a:xfrm>
            <a:off x="1066739" y="1955776"/>
            <a:ext cx="8611200" cy="2844000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1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학기에 본인이 진행한 관통 프로젝트를 기준으로 유지보수 유형 中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   Preventive Maintenance(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예방 보수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의 한가지인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Refactoring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을      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 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진행해주세요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본인의 소스에서 </a:t>
            </a:r>
            <a:r>
              <a:rPr lang="ko-KR" altLang="en-US" sz="2200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가독성이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낮은 코드나 동일 </a:t>
            </a:r>
            <a:r>
              <a:rPr lang="ko-KR" altLang="en-US" sz="2200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로직이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중복적용된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부분을</a:t>
            </a:r>
            <a:r>
              <a:rPr lang="en-US" altLang="ko-KR" sz="2200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찾아내어 </a:t>
            </a:r>
            <a:r>
              <a:rPr lang="ko-KR" altLang="en-US" sz="2200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확장성있게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수정하면 됩니다</a:t>
            </a: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4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생애주기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749" y="2031023"/>
            <a:ext cx="6981825" cy="327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066739" y="1955776"/>
            <a:ext cx="8611200" cy="2124000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소프트웨어 유지보수는 현업의 </a:t>
            </a:r>
            <a:r>
              <a:rPr lang="ko-KR" altLang="en-US" sz="2200" kern="0" spc="-15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요구에 대응하기 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위해 변경하는 프로세스입니다</a:t>
            </a: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제품이 출시된 후 전반적인 개선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오류나 버그 수정 및 성능 개선 등의 다양한 이유로 진행됩니다</a:t>
            </a: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유지보수란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19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066739" y="1955777"/>
            <a:ext cx="8611200" cy="2124000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Corrective Maintenance (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수정 보수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Adaptive Maintenance   (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적응 보수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Perfective Maintenance  (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향상 보수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Preventive Maintenance (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예방 보수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</a:t>
            </a: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유지보수의 유형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08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066740" y="1955776"/>
            <a:ext cx="8610660" cy="1260000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하자의 원인을 찾아 문제를 해결하는 것</a:t>
            </a: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오류를 수정하기 위해 필요한 변경 작업</a:t>
            </a: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Corrective Maintenance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066740" y="1955778"/>
            <a:ext cx="8610660" cy="720000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운영체제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하드웨어와 같은 프로그램 환경변화에 맞추기 위해 수행</a:t>
            </a: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Adaptive Maintenance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19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066739" y="1955777"/>
            <a:ext cx="8611200" cy="1620000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기존 기능과 다른 새로운 기능을 추가</a:t>
            </a: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기존 기능을 개선</a:t>
            </a: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유지보수 작업의 대부분을 차지</a:t>
            </a: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Perfective Maintenance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19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6376</TotalTime>
  <Words>300</Words>
  <Application>Microsoft Office PowerPoint</Application>
  <PresentationFormat>와이드스크린</PresentationFormat>
  <Paragraphs>78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Quattrocento Sans</vt:lpstr>
      <vt:lpstr>맑은 고딕</vt:lpstr>
      <vt:lpstr>맑은 고딕</vt:lpstr>
      <vt:lpstr>삼성긴고딕OTF Medium</vt:lpstr>
      <vt:lpstr>삼성긴고딕OTF Regular</vt:lpstr>
      <vt:lpstr>Arial</vt:lpstr>
      <vt:lpstr>Wingdings</vt:lpstr>
      <vt:lpstr>Office 테마</vt:lpstr>
      <vt:lpstr>PowerPoint 프레젠테이션</vt:lpstr>
      <vt:lpstr>PowerPoint 프레젠테이션</vt:lpstr>
      <vt:lpstr>과제 </vt:lpstr>
      <vt:lpstr>소프트웨어 생애주기</vt:lpstr>
      <vt:lpstr>소프트웨어 유지보수란?</vt:lpstr>
      <vt:lpstr>소프트웨어 유지보수의 유형</vt:lpstr>
      <vt:lpstr>Corrective Maintenance</vt:lpstr>
      <vt:lpstr>Adaptive Maintenance</vt:lpstr>
      <vt:lpstr>Perfective Maintenance</vt:lpstr>
      <vt:lpstr>Preventive Maintenance</vt:lpstr>
      <vt:lpstr>Code Refactoring</vt:lpstr>
      <vt:lpstr>Code Refactoring</vt:lpstr>
      <vt:lpstr>Extract Function </vt:lpstr>
      <vt:lpstr>Decompose Conditional</vt:lpstr>
      <vt:lpstr>Replace Error Code with Exception</vt:lpstr>
      <vt:lpstr>Split Loop </vt:lpstr>
      <vt:lpstr>Preserve Whole Object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555</cp:revision>
  <dcterms:created xsi:type="dcterms:W3CDTF">2020-12-09T04:38:54Z</dcterms:created>
  <dcterms:modified xsi:type="dcterms:W3CDTF">2023-12-13T07:28:14Z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