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1" r:id="rId3"/>
    <p:sldId id="354" r:id="rId4"/>
    <p:sldId id="3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2BE"/>
    <a:srgbClr val="0070C0"/>
    <a:srgbClr val="0E8BF2"/>
    <a:srgbClr val="5DC2CC"/>
    <a:srgbClr val="3AACB8"/>
    <a:srgbClr val="0DA2DD"/>
    <a:srgbClr val="6CCFF6"/>
    <a:srgbClr val="6EBBF4"/>
    <a:srgbClr val="10A0F0"/>
    <a:srgbClr val="E6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3" autoAdjust="0"/>
    <p:restoredTop sz="94417" autoAdjust="0"/>
  </p:normalViewPr>
  <p:slideViewPr>
    <p:cSldViewPr snapToGrid="0" showGuides="1">
      <p:cViewPr varScale="1">
        <p:scale>
          <a:sx n="72" d="100"/>
          <a:sy n="72" d="100"/>
        </p:scale>
        <p:origin x="84" y="564"/>
      </p:cViewPr>
      <p:guideLst>
        <p:guide orient="horz" pos="2160"/>
        <p:guide pos="1549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2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교육생들이 만들어갈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이미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싸피에서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교육생들에게 제공한 시스템과 인프라가 함께하고있다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개념을 이해해서 교육생들이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체계적아고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확장가능하게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있도록 키워드를 알려준다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6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7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다들 알고 있는 카카오톡으로 이야기 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기능요구사항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smtClean="0"/>
              <a:t>전화번호를 기반으로 친구등록 해주고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메시지를 </a:t>
            </a:r>
            <a:r>
              <a:rPr lang="ko-KR" altLang="en-US" dirty="0" err="1" smtClean="0"/>
              <a:t>보낼수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사진등의</a:t>
            </a:r>
            <a:r>
              <a:rPr lang="ko-KR" altLang="en-US" dirty="0" smtClean="0"/>
              <a:t> 파일도 </a:t>
            </a:r>
            <a:r>
              <a:rPr lang="ko-KR" altLang="en-US" dirty="0" err="1" smtClean="0"/>
              <a:t>보낼수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비기능</a:t>
            </a:r>
            <a:r>
              <a:rPr lang="ko-KR" altLang="en-US" dirty="0" smtClean="0"/>
              <a:t> 요구사항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err="1" smtClean="0"/>
              <a:t>접속자</a:t>
            </a:r>
            <a:r>
              <a:rPr lang="ko-KR" altLang="en-US" dirty="0" smtClean="0"/>
              <a:t> 폭주 상황에도 시스템 정리되지 않는다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화재가 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서비스는 정상적으로 동작해야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 요구사항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smtClean="0"/>
              <a:t>사용자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발신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수신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별로 요구사항이 다름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 요구사항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들의 요구사항을 충족하기 위해서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준비되어야 할 </a:t>
            </a:r>
            <a:r>
              <a:rPr lang="ko-KR" altLang="en-US" dirty="0" err="1" smtClean="0"/>
              <a:t>여러곳에</a:t>
            </a:r>
            <a:r>
              <a:rPr lang="ko-KR" altLang="en-US" dirty="0" smtClean="0"/>
              <a:t> 분산된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여러대의</a:t>
            </a:r>
            <a:r>
              <a:rPr lang="ko-KR" altLang="en-US" baseline="0" dirty="0" smtClean="0"/>
              <a:t>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</a:t>
            </a:r>
            <a:r>
              <a:rPr lang="ko-KR" altLang="en-US" dirty="0" err="1" smtClean="0"/>
              <a:t>구성등의</a:t>
            </a:r>
            <a:r>
              <a:rPr lang="ko-KR" altLang="en-US" dirty="0" smtClean="0"/>
              <a:t> 요구사항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3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jpeg"/><Relationship Id="rId7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;p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CE5F5-FD06-D4A4-DF98-49ED6F9A4C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;p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  <p:pic>
        <p:nvPicPr>
          <p:cNvPr id="6" name="Google Shape;52;p12">
            <a:extLst>
              <a:ext uri="{FF2B5EF4-FFF2-40B4-BE49-F238E27FC236}">
                <a16:creationId xmlns:a16="http://schemas.microsoft.com/office/drawing/2014/main" id="{A94AEA5A-B09E-B9B1-F9E0-74E2846B5CA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F38E5-BE41-3FE1-D250-0875F61467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  <p:grpSp>
        <p:nvGrpSpPr>
          <p:cNvPr id="17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  <a:solidFill>
            <a:srgbClr val="2DCDE3"/>
          </a:solidFill>
        </p:grpSpPr>
        <p:sp>
          <p:nvSpPr>
            <p:cNvPr id="18" name="Google Shape;110;p2"/>
            <p:cNvSpPr/>
            <p:nvPr userDrawn="1"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9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 dirty="0">
              <a:solidFill>
                <a:schemeClr val="lt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14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8"/>
          <p:cNvSpPr/>
          <p:nvPr userDrawn="1"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082DEC-6F78-386B-9D23-AC74E588AD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 dirty="0">
              <a:solidFill>
                <a:srgbClr val="FFFFFF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6" r:id="rId2"/>
    <p:sldLayoutId id="2147483668" r:id="rId3"/>
    <p:sldLayoutId id="2147483678" r:id="rId4"/>
    <p:sldLayoutId id="2147483669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507618" y="2148601"/>
            <a:ext cx="9114985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ko-KR" sz="3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명세서의 </a:t>
            </a:r>
            <a:r>
              <a:rPr lang="ko-KR" altLang="ko-KR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요구사항 분석하여 시스템 </a:t>
            </a:r>
            <a:r>
              <a:rPr lang="ko-KR" altLang="ko-KR" sz="3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설계하기</a:t>
            </a:r>
            <a:endParaRPr kumimoji="0" lang="en-US" altLang="en-US" sz="37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63FE8-B04F-4627-B209-EE8734F89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ko-KR" sz="3200" dirty="0" smtClean="0">
                <a:effectLst/>
              </a:rPr>
              <a:t>명세서의 </a:t>
            </a:r>
            <a:r>
              <a:rPr lang="ko-KR" altLang="ko-KR" sz="3200" dirty="0">
                <a:effectLst/>
              </a:rPr>
              <a:t>요구사항 분석하여 시스템 설계하기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DF82E-5F81-E8A1-681C-B77F0F3F38A0}"/>
              </a:ext>
            </a:extLst>
          </p:cNvPr>
          <p:cNvSpPr txBox="1"/>
          <p:nvPr/>
        </p:nvSpPr>
        <p:spPr>
          <a:xfrm>
            <a:off x="4481386" y="407772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서 성 수</a:t>
            </a: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Project Consultant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B581C9-8E02-92EC-7B78-308B81C46B62}"/>
              </a:ext>
            </a:extLst>
          </p:cNvPr>
          <p:cNvCxnSpPr/>
          <p:nvPr/>
        </p:nvCxnSpPr>
        <p:spPr>
          <a:xfrm>
            <a:off x="4481386" y="4555870"/>
            <a:ext cx="33248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7A05B3-4D79-110C-B359-B89941939F61}"/>
              </a:ext>
            </a:extLst>
          </p:cNvPr>
          <p:cNvSpPr txBox="1"/>
          <p:nvPr/>
        </p:nvSpPr>
        <p:spPr>
          <a:xfrm>
            <a:off x="4415482" y="4669654"/>
            <a:ext cx="35113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SA </a:t>
            </a:r>
            <a:r>
              <a:rPr lang="en-US" altLang="ko-KR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&amp;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TA</a:t>
            </a:r>
            <a:r>
              <a:rPr lang="ko-KR" altLang="en-US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&amp;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DA </a:t>
            </a:r>
            <a:r>
              <a:rPr lang="en-US" altLang="ko-KR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&amp;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AA </a:t>
            </a:r>
            <a:r>
              <a:rPr lang="en-US" altLang="ko-KR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&amp;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통신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사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금융권 위주 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Dev</a:t>
            </a:r>
            <a:r>
              <a:rPr lang="ko-KR" altLang="en-US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17</a:t>
            </a:r>
            <a:r>
              <a:rPr lang="ko-KR" altLang="en-US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년</a:t>
            </a: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Certified Professional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쿠쿠</a:t>
            </a:r>
            <a:r>
              <a:rPr lang="ko-KR" altLang="en-US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홈시스</a:t>
            </a:r>
            <a:r>
              <a:rPr lang="ko-KR" altLang="en-US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 </a:t>
            </a:r>
            <a:r>
              <a:rPr lang="ko-KR" altLang="en-US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개발</a:t>
            </a:r>
            <a:endParaRPr lang="en-US" altLang="ko-KR" sz="1600" dirty="0" smtClean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컴퓨터공학 전공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20333" y="1219981"/>
            <a:ext cx="211542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ko-KR" altLang="en-US" sz="2000" dirty="0" smtClean="0">
                <a:solidFill>
                  <a:srgbClr val="3CB2BE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Malgun Gothic"/>
              </a:rPr>
              <a:t>자기주도학습</a:t>
            </a:r>
            <a:endParaRPr lang="ko-KR" altLang="en-US" sz="2000" dirty="0">
              <a:solidFill>
                <a:srgbClr val="3CB2BE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42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783555" y="1771003"/>
            <a:ext cx="10539267" cy="4230551"/>
          </a:xfrm>
          <a:prstGeom prst="roundRect">
            <a:avLst>
              <a:gd name="adj" fmla="val 8577"/>
            </a:avLst>
          </a:prstGeom>
          <a:solidFill>
            <a:srgbClr val="5DC2CC">
              <a:alpha val="10000"/>
            </a:srgb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797351"/>
            <a:ext cx="7051205" cy="511955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과 분석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992537" y="1833189"/>
            <a:ext cx="10213020" cy="40626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소프트웨어공학 에서의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요구사항 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requirement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</a:t>
            </a:r>
          </a:p>
          <a:p>
            <a:pPr lvl="0" latinLnBrk="0">
              <a:lnSpc>
                <a:spcPct val="150000"/>
              </a:lnSpc>
              <a:buClr>
                <a:srgbClr val="5DC2CC"/>
              </a:buClr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something that someone needs or asks for</a:t>
            </a:r>
          </a:p>
          <a:p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 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누군가가 필요로 하는 어떤 것 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</a:t>
            </a:r>
          </a:p>
          <a:p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   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something 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of software that users need or ask </a:t>
            </a:r>
          </a:p>
          <a:p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    (</a:t>
            </a: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사용자가 필요로 하는 소프트웨어의 어떤 것들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</a:t>
            </a:r>
          </a:p>
          <a:p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   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somethings 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that stakeholders need or ask for in order to develop software </a:t>
            </a:r>
          </a:p>
          <a:p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    (</a:t>
            </a: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소프트웨어를 개발하기 위해 이해 관계자들이 필요로 하는 것들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</a:t>
            </a:r>
          </a:p>
          <a:p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요구사항 분석 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= “</a:t>
            </a: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소프트웨어를 사용할 고객 또는 개발과 관계되는 사람들이 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/>
            </a:r>
            <a:b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</a:b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소프트웨어에 대해 바라는 모든 것</a:t>
            </a: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들을 분석하여 </a:t>
            </a:r>
            <a:r>
              <a:rPr lang="ko-KR" altLang="en-US" sz="2200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정리하는것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”.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6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797351"/>
            <a:ext cx="7051205" cy="511955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요구사항의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17255"/>
              </p:ext>
            </p:extLst>
          </p:nvPr>
        </p:nvGraphicFramePr>
        <p:xfrm>
          <a:off x="949089" y="1916167"/>
          <a:ext cx="10227992" cy="428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64">
                  <a:extLst>
                    <a:ext uri="{9D8B030D-6E8A-4147-A177-3AD203B41FA5}">
                      <a16:colId xmlns:a16="http://schemas.microsoft.com/office/drawing/2014/main" val="3080687930"/>
                    </a:ext>
                  </a:extLst>
                </a:gridCol>
                <a:gridCol w="5496128">
                  <a:extLst>
                    <a:ext uri="{9D8B030D-6E8A-4147-A177-3AD203B41FA5}">
                      <a16:colId xmlns:a16="http://schemas.microsoft.com/office/drawing/2014/main" val="142733173"/>
                    </a:ext>
                  </a:extLst>
                </a:gridCol>
              </a:tblGrid>
              <a:tr h="824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kern="0" spc="-151" dirty="0" err="1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기술내용에</a:t>
                      </a:r>
                      <a:r>
                        <a:rPr lang="ko-KR" altLang="en-US" sz="2200" b="1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따른 분류</a:t>
                      </a:r>
                      <a:endParaRPr lang="ko-KR" altLang="en-US" sz="2200" b="1" kern="0" spc="-151" dirty="0">
                        <a:ln w="0"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B2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기술 관점과 대상의 범위에 따른 분류</a:t>
                      </a:r>
                      <a:endParaRPr lang="ko-KR" altLang="en-US" sz="2200" b="1" kern="0" spc="-151" dirty="0">
                        <a:ln w="0"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B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95793"/>
                  </a:ext>
                </a:extLst>
              </a:tr>
              <a:tr h="15135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기능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</a:t>
                      </a: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요구사항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: </a:t>
                      </a:r>
                      <a:b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</a:b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시스템이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언제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무엇을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어떻게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왜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하는지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b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</a:b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소프트웨어가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반드시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수행해야 하는 기능</a:t>
                      </a:r>
                      <a:endParaRPr lang="ko-KR" altLang="en-US" sz="1600" kern="0" spc="-151" dirty="0">
                        <a:ln w="0"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사용자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</a:t>
                      </a: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요구사항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: </a:t>
                      </a:r>
                      <a:b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</a:b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사용자 관점에서 본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시스템이 제공해야 할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내용들에 대한 요구사항</a:t>
                      </a:r>
                      <a:r>
                        <a:rPr lang="ko-KR" altLang="en-US" sz="1600" kern="0" spc="-151" baseline="0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</a:t>
                      </a:r>
                      <a:endParaRPr lang="ko-KR" altLang="en-US" sz="1600" kern="0" spc="-151" dirty="0">
                        <a:ln w="0"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821"/>
                  </a:ext>
                </a:extLst>
              </a:tr>
              <a:tr h="1949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비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</a:t>
                      </a: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기능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</a:t>
                      </a: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요구사항 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: </a:t>
                      </a:r>
                      <a:b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</a:b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시스템 장비 구성 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제약사항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b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</a:b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성능 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인터페이스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데이터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테스트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보안 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b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</a:b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품질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프로젝트 관리</a:t>
                      </a: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, 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프로젝트 지원</a:t>
                      </a:r>
                      <a:r>
                        <a:rPr lang="ko-KR" altLang="en-US" sz="1600" kern="0" spc="-151" baseline="0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등</a:t>
                      </a:r>
                      <a:r>
                        <a:rPr lang="en-US" altLang="ko-KR" sz="1600" kern="0" spc="-151" baseline="0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…</a:t>
                      </a:r>
                      <a:endParaRPr lang="ko-KR" altLang="en-US" sz="1600" kern="0" spc="-151" dirty="0">
                        <a:ln w="0"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시스템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</a:t>
                      </a:r>
                      <a:r>
                        <a:rPr lang="ko-KR" altLang="en-US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요구사항</a:t>
                      </a:r>
                      <a: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 : </a:t>
                      </a:r>
                      <a:br>
                        <a:rPr lang="en-US" altLang="ko-KR" sz="22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</a:b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시스템 전체가 사용자와 다른 시스템에 제공해야 할 </a:t>
                      </a:r>
                      <a:endParaRPr lang="en-US" altLang="ko-KR" sz="1600" kern="0" spc="-151" dirty="0" smtClean="0">
                        <a:ln w="0"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Arial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SW/HW</a:t>
                      </a:r>
                      <a:r>
                        <a:rPr lang="ko-KR" altLang="en-US" sz="1600" kern="0" spc="-151" dirty="0" smtClean="0">
                          <a:ln w="0"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Arial"/>
                        </a:rPr>
                        <a:t>를 포함한 요구사항</a:t>
                      </a:r>
                      <a:endParaRPr lang="ko-KR" altLang="en-US" sz="1600" kern="0" spc="-151" dirty="0">
                        <a:ln w="0"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4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4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360</Words>
  <Application>Microsoft Office PowerPoint</Application>
  <PresentationFormat>와이드스크린</PresentationFormat>
  <Paragraphs>34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Quattrocento Sans</vt:lpstr>
      <vt:lpstr>Malgun Gothic</vt:lpstr>
      <vt:lpstr>Malgun Gothic</vt:lpstr>
      <vt:lpstr>삼성긴고딕OTF Medium</vt:lpstr>
      <vt:lpstr>삼성긴고딕OTF Regular</vt:lpstr>
      <vt:lpstr>Arial</vt:lpstr>
      <vt:lpstr>Wingdings</vt:lpstr>
      <vt:lpstr>Office 테마</vt:lpstr>
      <vt:lpstr>PowerPoint 프레젠테이션</vt:lpstr>
      <vt:lpstr>PowerPoint 프레젠테이션</vt:lpstr>
      <vt:lpstr>요구사항 과 분석</vt:lpstr>
      <vt:lpstr>요구사항의 유형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127</cp:revision>
  <dcterms:created xsi:type="dcterms:W3CDTF">2020-12-09T04:38:54Z</dcterms:created>
  <dcterms:modified xsi:type="dcterms:W3CDTF">2023-12-20T05:46:47Z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