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9" r:id="rId2"/>
    <p:sldId id="378" r:id="rId3"/>
    <p:sldId id="375" r:id="rId4"/>
    <p:sldId id="320" r:id="rId5"/>
    <p:sldId id="321" r:id="rId6"/>
    <p:sldId id="323" r:id="rId7"/>
    <p:sldId id="325" r:id="rId8"/>
    <p:sldId id="326" r:id="rId9"/>
    <p:sldId id="327" r:id="rId10"/>
    <p:sldId id="328" r:id="rId11"/>
    <p:sldId id="32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2FC"/>
    <a:srgbClr val="5DC2CC"/>
    <a:srgbClr val="3AACB8"/>
    <a:srgbClr val="3CB2BE"/>
    <a:srgbClr val="0E8BF2"/>
    <a:srgbClr val="0DA2DD"/>
    <a:srgbClr val="6CCFF6"/>
    <a:srgbClr val="6EBBF4"/>
    <a:srgbClr val="10A0F0"/>
    <a:srgbClr val="E6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AD3D-5583-4CCA-8001-62D781F915A7}" v="7" dt="2023-06-14T06:59:59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3" autoAdjust="0"/>
    <p:restoredTop sz="76650" autoAdjust="0"/>
  </p:normalViewPr>
  <p:slideViewPr>
    <p:cSldViewPr snapToGrid="0" showGuides="1">
      <p:cViewPr varScale="1">
        <p:scale>
          <a:sx n="116" d="100"/>
          <a:sy n="116" d="100"/>
        </p:scale>
        <p:origin x="120" y="336"/>
      </p:cViewPr>
      <p:guideLst>
        <p:guide orient="horz" pos="2160"/>
        <p:guide pos="1549"/>
        <p:guide pos="3840"/>
        <p:guide pos="7469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eungyoon" userId="ad5041af314ead83" providerId="LiveId" clId="{B042AD3D-5583-4CCA-8001-62D781F915A7}"/>
    <pc:docChg chg="undo custSel addSld delSld modSld">
      <pc:chgData name="Lee Seungyoon" userId="ad5041af314ead83" providerId="LiveId" clId="{B042AD3D-5583-4CCA-8001-62D781F915A7}" dt="2023-06-26T00:32:04.961" v="1700" actId="20577"/>
      <pc:docMkLst>
        <pc:docMk/>
      </pc:docMkLst>
      <pc:sldChg chg="addSp delSp modSp add del mod modClrScheme chgLayout">
        <pc:chgData name="Lee Seungyoon" userId="ad5041af314ead83" providerId="LiveId" clId="{B042AD3D-5583-4CCA-8001-62D781F915A7}" dt="2023-06-14T06:59:39.263" v="1570" actId="2696"/>
        <pc:sldMkLst>
          <pc:docMk/>
          <pc:sldMk cId="2107413326" sldId="319"/>
        </pc:sldMkLst>
        <pc:spChg chg="del mod ord">
          <ac:chgData name="Lee Seungyoon" userId="ad5041af314ead83" providerId="LiveId" clId="{B042AD3D-5583-4CCA-8001-62D781F915A7}" dt="2023-06-14T00:56:03.593" v="301" actId="21"/>
          <ac:spMkLst>
            <pc:docMk/>
            <pc:sldMk cId="2107413326" sldId="319"/>
            <ac:spMk id="3" creationId="{41BCB99B-525D-4CEB-9D53-FB08D8302DDD}"/>
          </ac:spMkLst>
        </pc:spChg>
        <pc:spChg chg="add del mod">
          <ac:chgData name="Lee Seungyoon" userId="ad5041af314ead83" providerId="LiveId" clId="{B042AD3D-5583-4CCA-8001-62D781F915A7}" dt="2023-06-14T00:56:10.605" v="302" actId="700"/>
          <ac:spMkLst>
            <pc:docMk/>
            <pc:sldMk cId="2107413326" sldId="319"/>
            <ac:spMk id="9" creationId="{043DEDBA-6D67-59FB-9477-B1218874C1E8}"/>
          </ac:spMkLst>
        </pc:spChg>
        <pc:spChg chg="add del mod">
          <ac:chgData name="Lee Seungyoon" userId="ad5041af314ead83" providerId="LiveId" clId="{B042AD3D-5583-4CCA-8001-62D781F915A7}" dt="2023-06-14T00:56:23.687" v="306"/>
          <ac:spMkLst>
            <pc:docMk/>
            <pc:sldMk cId="2107413326" sldId="319"/>
            <ac:spMk id="10" creationId="{0CC8266D-94B4-F6FC-970A-298AC3B34892}"/>
          </ac:spMkLst>
        </pc:spChg>
        <pc:spChg chg="add del mod">
          <ac:chgData name="Lee Seungyoon" userId="ad5041af314ead83" providerId="LiveId" clId="{B042AD3D-5583-4CCA-8001-62D781F915A7}" dt="2023-06-14T00:56:20.643" v="305"/>
          <ac:spMkLst>
            <pc:docMk/>
            <pc:sldMk cId="2107413326" sldId="319"/>
            <ac:spMk id="11" creationId="{8B622D58-169F-FAA4-2042-A318B251561F}"/>
          </ac:spMkLst>
        </pc:spChg>
      </pc:sldChg>
      <pc:sldChg chg="modSp mod modNotesTx">
        <pc:chgData name="Lee Seungyoon" userId="ad5041af314ead83" providerId="LiveId" clId="{B042AD3D-5583-4CCA-8001-62D781F915A7}" dt="2023-06-26T00:32:04.961" v="1700" actId="20577"/>
        <pc:sldMkLst>
          <pc:docMk/>
          <pc:sldMk cId="3485663065" sldId="320"/>
        </pc:sldMkLst>
        <pc:spChg chg="mod">
          <ac:chgData name="Lee Seungyoon" userId="ad5041af314ead83" providerId="LiveId" clId="{B042AD3D-5583-4CCA-8001-62D781F915A7}" dt="2023-06-14T00:54:12.837" v="136" actId="13926"/>
          <ac:spMkLst>
            <pc:docMk/>
            <pc:sldMk cId="3485663065" sldId="320"/>
            <ac:spMk id="4" creationId="{3570BD1B-6681-4DEC-A836-7B7BCBF44622}"/>
          </ac:spMkLst>
        </pc:spChg>
        <pc:spChg chg="mod">
          <ac:chgData name="Lee Seungyoon" userId="ad5041af314ead83" providerId="LiveId" clId="{B042AD3D-5583-4CCA-8001-62D781F915A7}" dt="2023-06-14T01:33:11.519" v="1569" actId="207"/>
          <ac:spMkLst>
            <pc:docMk/>
            <pc:sldMk cId="3485663065" sldId="320"/>
            <ac:spMk id="27" creationId="{00000000-0000-0000-0000-000000000000}"/>
          </ac:spMkLst>
        </pc:spChg>
      </pc:sldChg>
      <pc:sldChg chg="modSp mod modNotesTx">
        <pc:chgData name="Lee Seungyoon" userId="ad5041af314ead83" providerId="LiveId" clId="{B042AD3D-5583-4CCA-8001-62D781F915A7}" dt="2023-06-14T01:03:20.088" v="1159" actId="20577"/>
        <pc:sldMkLst>
          <pc:docMk/>
          <pc:sldMk cId="666706977" sldId="321"/>
        </pc:sldMkLst>
        <pc:spChg chg="mod">
          <ac:chgData name="Lee Seungyoon" userId="ad5041af314ead83" providerId="LiveId" clId="{B042AD3D-5583-4CCA-8001-62D781F915A7}" dt="2023-06-14T00:54:37.278" v="145" actId="20577"/>
          <ac:spMkLst>
            <pc:docMk/>
            <pc:sldMk cId="666706977" sldId="321"/>
            <ac:spMk id="3" creationId="{00000000-0000-0000-0000-000000000000}"/>
          </ac:spMkLst>
        </pc:spChg>
      </pc:sldChg>
      <pc:sldChg chg="modSp mod">
        <pc:chgData name="Lee Seungyoon" userId="ad5041af314ead83" providerId="LiveId" clId="{B042AD3D-5583-4CCA-8001-62D781F915A7}" dt="2023-06-14T01:07:15.339" v="1160" actId="20577"/>
        <pc:sldMkLst>
          <pc:docMk/>
          <pc:sldMk cId="3645147180" sldId="323"/>
        </pc:sldMkLst>
        <pc:spChg chg="mod">
          <ac:chgData name="Lee Seungyoon" userId="ad5041af314ead83" providerId="LiveId" clId="{B042AD3D-5583-4CCA-8001-62D781F915A7}" dt="2023-06-14T01:07:15.339" v="1160" actId="20577"/>
          <ac:spMkLst>
            <pc:docMk/>
            <pc:sldMk cId="3645147180" sldId="323"/>
            <ac:spMk id="3" creationId="{00000000-0000-0000-0000-000000000000}"/>
          </ac:spMkLst>
        </pc:spChg>
      </pc:sldChg>
      <pc:sldChg chg="modNotesTx">
        <pc:chgData name="Lee Seungyoon" userId="ad5041af314ead83" providerId="LiveId" clId="{B042AD3D-5583-4CCA-8001-62D781F915A7}" dt="2023-06-14T01:08:28.519" v="1408" actId="20577"/>
        <pc:sldMkLst>
          <pc:docMk/>
          <pc:sldMk cId="511231397" sldId="325"/>
        </pc:sldMkLst>
      </pc:sldChg>
      <pc:sldChg chg="modSp mod">
        <pc:chgData name="Lee Seungyoon" userId="ad5041af314ead83" providerId="LiveId" clId="{B042AD3D-5583-4CCA-8001-62D781F915A7}" dt="2023-06-14T01:12:01.214" v="1568" actId="20577"/>
        <pc:sldMkLst>
          <pc:docMk/>
          <pc:sldMk cId="1789433424" sldId="328"/>
        </pc:sldMkLst>
        <pc:spChg chg="mod">
          <ac:chgData name="Lee Seungyoon" userId="ad5041af314ead83" providerId="LiveId" clId="{B042AD3D-5583-4CCA-8001-62D781F915A7}" dt="2023-06-14T01:12:01.214" v="1568" actId="20577"/>
          <ac:spMkLst>
            <pc:docMk/>
            <pc:sldMk cId="1789433424" sldId="328"/>
            <ac:spMk id="3" creationId="{00000000-0000-0000-0000-000000000000}"/>
          </ac:spMkLst>
        </pc:spChg>
      </pc:sldChg>
      <pc:sldChg chg="del">
        <pc:chgData name="Lee Seungyoon" userId="ad5041af314ead83" providerId="LiveId" clId="{B042AD3D-5583-4CCA-8001-62D781F915A7}" dt="2023-06-14T00:46:45.004" v="0" actId="2696"/>
        <pc:sldMkLst>
          <pc:docMk/>
          <pc:sldMk cId="3080017226" sldId="359"/>
        </pc:sldMkLst>
      </pc:sldChg>
      <pc:sldChg chg="delSp modSp mod">
        <pc:chgData name="Lee Seungyoon" userId="ad5041af314ead83" providerId="LiveId" clId="{B042AD3D-5583-4CCA-8001-62D781F915A7}" dt="2023-06-14T00:48:01.377" v="81" actId="478"/>
        <pc:sldMkLst>
          <pc:docMk/>
          <pc:sldMk cId="3267714113" sldId="375"/>
        </pc:sldMkLst>
        <pc:spChg chg="mod">
          <ac:chgData name="Lee Seungyoon" userId="ad5041af314ead83" providerId="LiveId" clId="{B042AD3D-5583-4CCA-8001-62D781F915A7}" dt="2023-06-14T00:47:43.966" v="25" actId="20577"/>
          <ac:spMkLst>
            <pc:docMk/>
            <pc:sldMk cId="3267714113" sldId="375"/>
            <ac:spMk id="13" creationId="{72E8AD4E-438E-F023-434F-53952C1F6411}"/>
          </ac:spMkLst>
        </pc:spChg>
        <pc:spChg chg="mod">
          <ac:chgData name="Lee Seungyoon" userId="ad5041af314ead83" providerId="LiveId" clId="{B042AD3D-5583-4CCA-8001-62D781F915A7}" dt="2023-06-14T00:47:50.745" v="70" actId="20577"/>
          <ac:spMkLst>
            <pc:docMk/>
            <pc:sldMk cId="3267714113" sldId="375"/>
            <ac:spMk id="17" creationId="{351DCA1D-B6E4-A02F-2B94-1BFE3708C8DB}"/>
          </ac:spMkLst>
        </pc:spChg>
        <pc:spChg chg="mod">
          <ac:chgData name="Lee Seungyoon" userId="ad5041af314ead83" providerId="LiveId" clId="{B042AD3D-5583-4CCA-8001-62D781F915A7}" dt="2023-06-14T00:47:58.703" v="79" actId="20577"/>
          <ac:spMkLst>
            <pc:docMk/>
            <pc:sldMk cId="3267714113" sldId="375"/>
            <ac:spMk id="20" creationId="{AA8A21B3-B96D-2198-BC69-F8CF3FE9BF99}"/>
          </ac:spMkLst>
        </pc:spChg>
        <pc:spChg chg="del topLvl">
          <ac:chgData name="Lee Seungyoon" userId="ad5041af314ead83" providerId="LiveId" clId="{B042AD3D-5583-4CCA-8001-62D781F915A7}" dt="2023-06-14T00:48:01.377" v="81" actId="478"/>
          <ac:spMkLst>
            <pc:docMk/>
            <pc:sldMk cId="3267714113" sldId="375"/>
            <ac:spMk id="22" creationId="{E3422DCE-CB54-E402-8FD1-AF15B0D48E07}"/>
          </ac:spMkLst>
        </pc:spChg>
        <pc:spChg chg="del topLvl">
          <ac:chgData name="Lee Seungyoon" userId="ad5041af314ead83" providerId="LiveId" clId="{B042AD3D-5583-4CCA-8001-62D781F915A7}" dt="2023-06-14T00:47:59.458" v="80" actId="478"/>
          <ac:spMkLst>
            <pc:docMk/>
            <pc:sldMk cId="3267714113" sldId="375"/>
            <ac:spMk id="23" creationId="{C1C7E3C8-ABF5-708D-1E90-07BD39915B5D}"/>
          </ac:spMkLst>
        </pc:spChg>
        <pc:grpChg chg="del">
          <ac:chgData name="Lee Seungyoon" userId="ad5041af314ead83" providerId="LiveId" clId="{B042AD3D-5583-4CCA-8001-62D781F915A7}" dt="2023-06-14T00:47:59.458" v="80" actId="478"/>
          <ac:grpSpMkLst>
            <pc:docMk/>
            <pc:sldMk cId="3267714113" sldId="375"/>
            <ac:grpSpMk id="21" creationId="{54F7C007-F27E-DCD8-D4AB-51B5B2D431E2}"/>
          </ac:grpSpMkLst>
        </pc:grpChg>
      </pc:sldChg>
      <pc:sldChg chg="modSp add mod modClrScheme chgLayout">
        <pc:chgData name="Lee Seungyoon" userId="ad5041af314ead83" providerId="LiveId" clId="{B042AD3D-5583-4CCA-8001-62D781F915A7}" dt="2023-06-14T07:00:12.382" v="1601" actId="20577"/>
        <pc:sldMkLst>
          <pc:docMk/>
          <pc:sldMk cId="1984425871" sldId="378"/>
        </pc:sldMkLst>
        <pc:spChg chg="mod">
          <ac:chgData name="Lee Seungyoon" userId="ad5041af314ead83" providerId="LiveId" clId="{B042AD3D-5583-4CCA-8001-62D781F915A7}" dt="2023-06-14T07:00:12.382" v="1601" actId="20577"/>
          <ac:spMkLst>
            <pc:docMk/>
            <pc:sldMk cId="1984425871" sldId="378"/>
            <ac:spMk id="9" creationId="{17DC8173-23FB-76CA-F81A-1F2148A83D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80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정의에서 어려운 점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사용자가 뭘 원하는지 알기 어렵다</a:t>
            </a:r>
            <a:r>
              <a:rPr lang="en-US" altLang="ko-KR" dirty="0"/>
              <a:t>.. </a:t>
            </a:r>
            <a:r>
              <a:rPr lang="ko-KR" altLang="en-US" dirty="0"/>
              <a:t>사용자 자신도</a:t>
            </a:r>
            <a:r>
              <a:rPr lang="en-US" altLang="ko-KR" dirty="0"/>
              <a:t>.. → </a:t>
            </a:r>
            <a:r>
              <a:rPr lang="ko-KR" altLang="en-US" dirty="0"/>
              <a:t>결과물을 봐야 이해함</a:t>
            </a:r>
            <a:r>
              <a:rPr lang="en-US" altLang="ko-KR" dirty="0"/>
              <a:t>. </a:t>
            </a:r>
            <a:r>
              <a:rPr lang="ko-KR" altLang="en-US" dirty="0"/>
              <a:t>아 이거 아닌데</a:t>
            </a:r>
            <a:endParaRPr lang="en-US" altLang="ko-KR" dirty="0"/>
          </a:p>
          <a:p>
            <a:r>
              <a:rPr lang="ko-KR" altLang="en-US" dirty="0"/>
              <a:t>기존 요구사항 정의 방법으로는 설명한 내용을 사용자가 잘 이해하지 못했다</a:t>
            </a:r>
            <a:r>
              <a:rPr lang="en-US" altLang="ko-KR" dirty="0"/>
              <a:t>(</a:t>
            </a:r>
            <a:r>
              <a:rPr lang="ko-KR" altLang="en-US" dirty="0"/>
              <a:t>기술적인 용어의 사용</a:t>
            </a:r>
            <a:r>
              <a:rPr lang="en-US" altLang="ko-KR" dirty="0"/>
              <a:t>, </a:t>
            </a:r>
            <a:r>
              <a:rPr lang="ko-KR" altLang="en-US" dirty="0"/>
              <a:t>기능 제공 시스템의 입장에서 서술 등</a:t>
            </a:r>
            <a:r>
              <a:rPr lang="en-US" altLang="ko-KR" dirty="0"/>
              <a:t>..)</a:t>
            </a:r>
          </a:p>
          <a:p>
            <a:r>
              <a:rPr lang="ko-KR" altLang="en-US" dirty="0"/>
              <a:t>요구사항을 상세히 정의하느라 오랜 시간이 지연되는 문제도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사용자가 이해하기 쉽게 만들자</a:t>
            </a:r>
            <a:r>
              <a:rPr lang="en-US" altLang="ko-KR" dirty="0"/>
              <a:t> → </a:t>
            </a:r>
            <a:r>
              <a:rPr lang="ko-KR" altLang="en-US" dirty="0"/>
              <a:t>사용자 스토리</a:t>
            </a:r>
            <a:r>
              <a:rPr lang="en-US" altLang="ko-KR" dirty="0"/>
              <a:t>(User Story)</a:t>
            </a:r>
          </a:p>
          <a:p>
            <a:endParaRPr lang="en-US" altLang="ko-KR" dirty="0"/>
          </a:p>
          <a:p>
            <a:r>
              <a:rPr lang="ko-KR" altLang="en-US" dirty="0"/>
              <a:t>구체적인 이유 </a:t>
            </a:r>
            <a:r>
              <a:rPr lang="en-US" altLang="ko-KR" dirty="0"/>
              <a:t>: benefit why</a:t>
            </a:r>
          </a:p>
          <a:p>
            <a:r>
              <a:rPr lang="ko-KR" altLang="en-US" dirty="0"/>
              <a:t>목표 </a:t>
            </a:r>
            <a:r>
              <a:rPr lang="en-US" altLang="ko-KR" dirty="0"/>
              <a:t>: goal what</a:t>
            </a:r>
          </a:p>
          <a:p>
            <a:r>
              <a:rPr lang="ko-KR" altLang="en-US" dirty="0"/>
              <a:t>사용자 유형 </a:t>
            </a:r>
            <a:r>
              <a:rPr lang="en-US" altLang="ko-KR" dirty="0"/>
              <a:t>: user role who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서술 </a:t>
            </a:r>
            <a:r>
              <a:rPr lang="en-US" altLang="ko-KR" dirty="0"/>
              <a:t>: </a:t>
            </a:r>
            <a:r>
              <a:rPr lang="ko-KR" altLang="en-US" dirty="0"/>
              <a:t>식당 목록 기능 </a:t>
            </a:r>
            <a:r>
              <a:rPr lang="en-US" altLang="ko-KR" dirty="0"/>
              <a:t>→ </a:t>
            </a:r>
            <a:r>
              <a:rPr lang="ko-KR" altLang="en-US" dirty="0"/>
              <a:t>분류나 검색을 위한 태그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대화 </a:t>
            </a:r>
            <a:r>
              <a:rPr lang="en-US" altLang="ko-KR" dirty="0"/>
              <a:t>: </a:t>
            </a:r>
            <a:r>
              <a:rPr lang="ko-KR" altLang="en-US" dirty="0"/>
              <a:t>이런 대화가 있을 수 있겠습니다</a:t>
            </a:r>
            <a:r>
              <a:rPr lang="en-US" altLang="ko-KR" dirty="0"/>
              <a:t>. </a:t>
            </a:r>
            <a:r>
              <a:rPr lang="ko-KR" altLang="en-US" dirty="0"/>
              <a:t>대화는 실제 사용자나 기획자</a:t>
            </a:r>
            <a:r>
              <a:rPr lang="en-US" altLang="ko-KR" dirty="0"/>
              <a:t>, </a:t>
            </a:r>
            <a:r>
              <a:rPr lang="ko-KR" altLang="en-US" dirty="0"/>
              <a:t>프로덕트 오너</a:t>
            </a:r>
            <a:r>
              <a:rPr lang="en-US" altLang="ko-KR" dirty="0"/>
              <a:t>, PM </a:t>
            </a:r>
            <a:r>
              <a:rPr lang="ko-KR" altLang="en-US" dirty="0"/>
              <a:t>등과 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대화를 하며 간단하게 </a:t>
            </a:r>
            <a:r>
              <a:rPr lang="en-US" altLang="ko-KR" dirty="0"/>
              <a:t>UI</a:t>
            </a:r>
            <a:r>
              <a:rPr lang="ko-KR" altLang="en-US" dirty="0"/>
              <a:t>를 그려보는 것도 도움이 되겠죠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9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1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유연하게</a:t>
            </a:r>
            <a:r>
              <a:rPr lang="en-US" altLang="ko-KR" dirty="0"/>
              <a:t>.. </a:t>
            </a:r>
            <a:r>
              <a:rPr lang="ko-KR" altLang="en-US" dirty="0"/>
              <a:t>우선순위를 별도로 부여해서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작은 스토리는 합치고 너무 큰 스토리는 나누고</a:t>
            </a:r>
            <a:endParaRPr lang="en-US" altLang="ko-KR" dirty="0"/>
          </a:p>
          <a:p>
            <a:r>
              <a:rPr lang="ko-KR" altLang="en-US" dirty="0"/>
              <a:t>스프린트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1~2</a:t>
            </a:r>
            <a:r>
              <a:rPr lang="ko-KR" altLang="en-US" dirty="0"/>
              <a:t>주</a:t>
            </a:r>
            <a:r>
              <a:rPr lang="en-US" altLang="ko-KR" dirty="0"/>
              <a:t>) </a:t>
            </a:r>
            <a:r>
              <a:rPr lang="ko-KR" altLang="en-US" dirty="0"/>
              <a:t>기간동안 할 수 있는 사이즈로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4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4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4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7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0.jpe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jpeg"/><Relationship Id="rId7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jpe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615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cxnSp>
        <p:nvCxnSpPr>
          <p:cNvPr id="28" name="Google Shape;28;p8"/>
          <p:cNvCxnSpPr>
            <a:cxnSpLocks/>
          </p:cNvCxnSpPr>
          <p:nvPr/>
        </p:nvCxnSpPr>
        <p:spPr>
          <a:xfrm rot="10800000" flipH="1">
            <a:off x="0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DC2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DC2CC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DC2CC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56F20EAD-A388-47BB-B261-56C07D270C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1557" y="3899866"/>
            <a:ext cx="2927351" cy="2481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082DEC-6F78-386B-9D23-AC74E588AD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7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143375"/>
            <a:ext cx="5191125" cy="271462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6363477" y="2369976"/>
            <a:ext cx="5828523" cy="4488024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/>
          <a:srcRect r="36147"/>
          <a:stretch/>
        </p:blipFill>
        <p:spPr>
          <a:xfrm>
            <a:off x="6629401" y="3667126"/>
            <a:ext cx="3314700" cy="2714625"/>
          </a:xfrm>
          <a:prstGeom prst="rect">
            <a:avLst/>
          </a:prstGeom>
        </p:spPr>
      </p:pic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chemeClr val="accent6">
                    <a:lumMod val="75000"/>
                  </a:schemeClr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chemeClr val="accent6">
                  <a:lumMod val="75000"/>
                </a:schemeClr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8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0355179" y="782706"/>
            <a:ext cx="922421" cy="645041"/>
          </a:xfrm>
          <a:prstGeom prst="rect">
            <a:avLst/>
          </a:prstGeom>
          <a:solidFill>
            <a:srgbClr val="B7F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39537"/>
            <a:ext cx="1209499" cy="388210"/>
          </a:xfrm>
          <a:prstGeom prst="rect">
            <a:avLst/>
          </a:prstGeom>
        </p:spPr>
      </p:pic>
      <p:pic>
        <p:nvPicPr>
          <p:cNvPr id="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125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16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48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072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50585" y="4126294"/>
            <a:ext cx="2935504" cy="2741231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0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341096" y="5120251"/>
            <a:ext cx="1992530" cy="1747274"/>
          </a:xfrm>
          <a:prstGeom prst="rect">
            <a:avLst/>
          </a:prstGeom>
        </p:spPr>
      </p:pic>
      <p:pic>
        <p:nvPicPr>
          <p:cNvPr id="7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;p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07D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078137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2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79" name="Google Shape;79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3" r="14965" b="78983"/>
            <a:stretch/>
          </p:blipFill>
          <p:spPr>
            <a:xfrm>
              <a:off x="7347283" y="142708"/>
              <a:ext cx="3535605" cy="1305424"/>
            </a:xfrm>
            <a:prstGeom prst="rect">
              <a:avLst/>
            </a:prstGeom>
          </p:spPr>
        </p:pic>
      </p:grp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7423280" y="69850"/>
            <a:ext cx="1631820" cy="862674"/>
            <a:chOff x="7423280" y="69850"/>
            <a:chExt cx="1631820" cy="862674"/>
          </a:xfrm>
        </p:grpSpPr>
        <p:pic>
          <p:nvPicPr>
            <p:cNvPr id="13" name="Google Shape;50;p12"/>
            <p:cNvPicPr preferRelativeResize="0"/>
            <p:nvPr userDrawn="1"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23280" y="441158"/>
              <a:ext cx="1207373" cy="491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/>
            <p:cNvSpPr/>
            <p:nvPr userDrawn="1"/>
          </p:nvSpPr>
          <p:spPr>
            <a:xfrm>
              <a:off x="8070850" y="69850"/>
              <a:ext cx="984250" cy="130175"/>
            </a:xfrm>
            <a:prstGeom prst="rect">
              <a:avLst/>
            </a:prstGeom>
            <a:solidFill>
              <a:srgbClr val="A07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07D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A07D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A07DC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A07DC1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4" r="20999" b="78983"/>
          <a:stretch/>
        </p:blipFill>
        <p:spPr>
          <a:xfrm>
            <a:off x="6922871" y="3640520"/>
            <a:ext cx="2935504" cy="2741231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389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502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350585" y="4352925"/>
            <a:ext cx="3083140" cy="2514601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187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302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13CBC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13CBC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13CBC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6877051" y="3867150"/>
            <a:ext cx="3083140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85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13C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0" t="1751" r="20411" b="78948"/>
          <a:stretch/>
        </p:blipFill>
        <p:spPr>
          <a:xfrm>
            <a:off x="276224" y="5235839"/>
            <a:ext cx="2162175" cy="1629868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412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2" name="Google Shape;62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7620754" y="8489"/>
              <a:ext cx="3408194" cy="1462459"/>
              <a:chOff x="7620754" y="8489"/>
              <a:chExt cx="3408194" cy="1462459"/>
            </a:xfrm>
          </p:grpSpPr>
          <p:grpSp>
            <p:nvGrpSpPr>
              <p:cNvPr id="3" name="그룹 2"/>
              <p:cNvGrpSpPr/>
              <p:nvPr userDrawn="1"/>
            </p:nvGrpSpPr>
            <p:grpSpPr>
              <a:xfrm>
                <a:off x="7620754" y="260350"/>
                <a:ext cx="3408194" cy="1210598"/>
                <a:chOff x="7429550" y="-8022"/>
                <a:chExt cx="3603634" cy="147896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 userDrawn="1"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343" t="1751" r="13560" b="78948"/>
                <a:stretch/>
              </p:blipFill>
              <p:spPr>
                <a:xfrm>
                  <a:off x="7429550" y="-8022"/>
                  <a:ext cx="3603634" cy="1456109"/>
                </a:xfrm>
                <a:prstGeom prst="rect">
                  <a:avLst/>
                </a:prstGeom>
              </p:spPr>
            </p:pic>
            <p:sp>
              <p:nvSpPr>
                <p:cNvPr id="2" name="직사각형 1"/>
                <p:cNvSpPr/>
                <p:nvPr userDrawn="1"/>
              </p:nvSpPr>
              <p:spPr>
                <a:xfrm>
                  <a:off x="8753473" y="1425228"/>
                  <a:ext cx="24288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 userDrawn="1"/>
              </p:nvSpPr>
              <p:spPr>
                <a:xfrm>
                  <a:off x="9644953" y="1431462"/>
                  <a:ext cx="540000" cy="332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343" t="1751" r="38144" b="92893"/>
              <a:stretch/>
            </p:blipFill>
            <p:spPr>
              <a:xfrm>
                <a:off x="8415212" y="8489"/>
                <a:ext cx="909638" cy="330754"/>
              </a:xfrm>
              <a:prstGeom prst="rect">
                <a:avLst/>
              </a:prstGeom>
            </p:spPr>
          </p:pic>
        </p:grpSp>
      </p:grp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43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84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350585" y="4099650"/>
            <a:ext cx="3248025" cy="2767876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56179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199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2DCD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2DCDE3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2DCDE3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6762750" y="3613875"/>
            <a:ext cx="3248025" cy="2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3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 preserve="1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226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2DCD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9" r="20197" b="78918"/>
          <a:stretch/>
        </p:blipFill>
        <p:spPr>
          <a:xfrm>
            <a:off x="287786" y="5057775"/>
            <a:ext cx="2112514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3;p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427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07913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180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50585" y="4105275"/>
            <a:ext cx="3007612" cy="2752726"/>
          </a:xfrm>
          <a:prstGeom prst="rect">
            <a:avLst/>
          </a:prstGeom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1101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19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5E92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5E92CE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5E92CE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6960732" y="3629025"/>
            <a:ext cx="3007612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20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 preserve="1">
  <p:cSld name="1_비교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20" name="Google Shape;20;p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8" r="13733" b="78888"/>
            <a:stretch/>
          </p:blipFill>
          <p:spPr>
            <a:xfrm>
              <a:off x="7410918" y="114861"/>
              <a:ext cx="3632930" cy="1334145"/>
            </a:xfrm>
            <a:prstGeom prst="rect">
              <a:avLst/>
            </a:prstGeom>
          </p:spPr>
        </p:pic>
      </p:grpSp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8" name="Google Shape;50;p12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3417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5_사용자 지정 레이아웃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-2133" y="0"/>
            <a:ext cx="3935759" cy="6858000"/>
          </a:xfrm>
          <a:prstGeom prst="rect">
            <a:avLst/>
          </a:prstGeom>
          <a:solidFill>
            <a:srgbClr val="5E92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7" r="20708" b="78888"/>
          <a:stretch/>
        </p:blipFill>
        <p:spPr>
          <a:xfrm>
            <a:off x="316182" y="5057775"/>
            <a:ext cx="2074594" cy="1800225"/>
          </a:xfrm>
          <a:prstGeom prst="rect">
            <a:avLst/>
          </a:prstGeom>
        </p:spPr>
      </p:pic>
      <p:pic>
        <p:nvPicPr>
          <p:cNvPr id="6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85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50585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443996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3186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5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5" y="298376"/>
            <a:ext cx="1016944" cy="7207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4133851"/>
            <a:ext cx="3059642" cy="272415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40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 rot="10800000" flipH="1">
            <a:off x="-19141" y="694685"/>
            <a:ext cx="1772308" cy="11180"/>
          </a:xfrm>
          <a:prstGeom prst="straightConnector1">
            <a:avLst/>
          </a:prstGeom>
          <a:noFill/>
          <a:ln w="38100" cap="flat" cmpd="sng">
            <a:solidFill>
              <a:srgbClr val="F69E4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8"/>
          <p:cNvSpPr txBox="1"/>
          <p:nvPr/>
        </p:nvSpPr>
        <p:spPr>
          <a:xfrm>
            <a:off x="995356" y="826857"/>
            <a:ext cx="757811" cy="16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1" dirty="0">
                <a:solidFill>
                  <a:srgbClr val="F69E47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Quattrocento Sans"/>
                <a:sym typeface="Quattrocento Sans"/>
              </a:rPr>
              <a:t>Chapter</a:t>
            </a:r>
            <a:endParaRPr sz="1051" dirty="0">
              <a:solidFill>
                <a:srgbClr val="F69E47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  <a:cs typeface="Quattrocento Sans"/>
              <a:sym typeface="Quattrocento San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209499" cy="388210"/>
          </a:xfrm>
          <a:prstGeom prst="rect">
            <a:avLst/>
          </a:prstGeom>
        </p:spPr>
      </p:pic>
      <p:pic>
        <p:nvPicPr>
          <p:cNvPr id="9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305301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6874933" y="3657601"/>
            <a:ext cx="3059642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2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F69E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4" r="20606" b="78917"/>
          <a:stretch/>
        </p:blipFill>
        <p:spPr>
          <a:xfrm>
            <a:off x="314325" y="5057775"/>
            <a:ext cx="2038350" cy="1800225"/>
          </a:xfrm>
          <a:prstGeom prst="rect">
            <a:avLst/>
          </a:prstGeom>
        </p:spPr>
      </p:pic>
      <p:pic>
        <p:nvPicPr>
          <p:cNvPr id="10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2;p16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5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2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51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2_구역 머리글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893" y="702"/>
            <a:ext cx="12191107" cy="6857105"/>
            <a:chOff x="893" y="702"/>
            <a:chExt cx="12191107" cy="6857105"/>
          </a:xfrm>
        </p:grpSpPr>
        <p:pic>
          <p:nvPicPr>
            <p:cNvPr id="68" name="Google Shape;6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93" y="702"/>
              <a:ext cx="12191107" cy="6857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13118" b="78917"/>
            <a:stretch/>
          </p:blipFill>
          <p:spPr>
            <a:xfrm>
              <a:off x="7353300" y="157323"/>
              <a:ext cx="3714750" cy="129165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52" r="45212" b="97200"/>
            <a:stretch/>
          </p:blipFill>
          <p:spPr>
            <a:xfrm>
              <a:off x="8610005" y="88810"/>
              <a:ext cx="421702" cy="171540"/>
            </a:xfrm>
            <a:prstGeom prst="rect">
              <a:avLst/>
            </a:prstGeom>
          </p:spPr>
        </p:pic>
      </p:grp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323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6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3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1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4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0;p12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9E333A0-1051-49A2-AD2C-F731DC999F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CE5F5-FD06-D4A4-DF98-49ED6F9A4CE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10_사용자 지정 레이아웃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8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396058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8A568C4-2358-4E8A-95DF-7A6D63148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7" y="4376116"/>
            <a:ext cx="2927351" cy="2481885"/>
          </a:xfrm>
          <a:prstGeom prst="rect">
            <a:avLst/>
          </a:prstGeom>
        </p:spPr>
      </p:pic>
      <p:pic>
        <p:nvPicPr>
          <p:cNvPr id="6" name="Google Shape;52;p12">
            <a:extLst>
              <a:ext uri="{FF2B5EF4-FFF2-40B4-BE49-F238E27FC236}">
                <a16:creationId xmlns:a16="http://schemas.microsoft.com/office/drawing/2014/main" id="{A94AEA5A-B09E-B9B1-F9E0-74E2846B5CA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F38E5-BE41-3FE1-D250-0875F61467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preserve="1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5D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 preserve="1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50876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3A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3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11" name="Google Shape;52;p12">
            <a:extLst>
              <a:ext uri="{FF2B5EF4-FFF2-40B4-BE49-F238E27FC236}">
                <a16:creationId xmlns:a16="http://schemas.microsoft.com/office/drawing/2014/main" id="{A36B6863-9EAF-D9FF-3B9E-31F8099DFE2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A8910D-7D7A-45FC-EE41-FB1A34639C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12" y="965109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8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21" r:id="rId3"/>
    <p:sldLayoutId id="2147483719" r:id="rId4"/>
    <p:sldLayoutId id="2147483720" r:id="rId5"/>
    <p:sldLayoutId id="2147483667" r:id="rId6"/>
    <p:sldLayoutId id="2147483686" r:id="rId7"/>
    <p:sldLayoutId id="2147483668" r:id="rId8"/>
    <p:sldLayoutId id="2147483678" r:id="rId9"/>
    <p:sldLayoutId id="2147483669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394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자기주도 프로젝트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4096497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사용자 스토리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00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사각형: 둥근 모서리 26"/>
          <p:cNvSpPr/>
          <p:nvPr/>
        </p:nvSpPr>
        <p:spPr>
          <a:xfrm>
            <a:off x="849458" y="1771004"/>
            <a:ext cx="10539267" cy="4531096"/>
          </a:xfrm>
          <a:prstGeom prst="roundRect">
            <a:avLst>
              <a:gd name="adj" fmla="val 8577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배달앱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서비스의 일부 과정을 통해 소프트웨어 요구사항을 분석하는 방법에 대해 알아보았습니다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겉보기에 간단해 보이는 서비스도 실제로 개발을 하려면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아주 상세한 정의가 필요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합니다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대충 하면 나중에 큰 수정 비용을 지불하게 됩니다</a:t>
            </a:r>
            <a:r>
              <a: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..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 과정에서 가장 중요한 것은 </a:t>
            </a: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사용자와의 대화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입니다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다른 요구사항 정의 방법에서도 요구사항을 잘 정의하려면 많은 대화가 필요합니다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싸피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프로젝트에서는 여러분이 직접 사용자 역할이 되어 기획을 진행합니다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SW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개발에 필수적인 요구사항 정의 역량을 키우는 기회가 되길 바랍니다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43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2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48598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이 승 윤</a:t>
            </a: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2556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ko-KR" altLang="en-US" dirty="0"/>
              <a:t>삼성 청년</a:t>
            </a:r>
            <a:r>
              <a:rPr lang="en-US" altLang="ko-KR" dirty="0"/>
              <a:t> SW </a:t>
            </a:r>
            <a:r>
              <a:rPr lang="ko-KR" altLang="en-US" dirty="0"/>
              <a:t>아카데미 프로젝트 컨설턴트</a:t>
            </a:r>
          </a:p>
          <a:p>
            <a:pPr lvl="1"/>
            <a:r>
              <a:rPr lang="ko-KR" altLang="en-US" dirty="0" err="1"/>
              <a:t>현대오토에버</a:t>
            </a:r>
            <a:r>
              <a:rPr lang="ko-KR" altLang="en-US" dirty="0"/>
              <a:t> </a:t>
            </a:r>
            <a:r>
              <a:rPr lang="ko-KR" altLang="en-US" dirty="0" err="1"/>
              <a:t>그룹사사업부</a:t>
            </a:r>
            <a:endParaRPr lang="ko-KR" altLang="en-US" dirty="0"/>
          </a:p>
          <a:p>
            <a:pPr lvl="1"/>
            <a:r>
              <a:rPr lang="ko-KR" altLang="en-US" dirty="0"/>
              <a:t>기업은행 </a:t>
            </a:r>
            <a:r>
              <a:rPr lang="en-US" altLang="ko-KR" dirty="0"/>
              <a:t>IBK</a:t>
            </a:r>
            <a:r>
              <a:rPr lang="ko-KR" altLang="en-US" dirty="0"/>
              <a:t>시스템 은행사업부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Korea</a:t>
            </a:r>
            <a:endParaRPr lang="ko-KR" altLang="en-US" dirty="0"/>
          </a:p>
          <a:p>
            <a:pPr lvl="1"/>
            <a:r>
              <a:rPr lang="ko-KR" altLang="en-US" dirty="0"/>
              <a:t>공인중개사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17838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2930"/>
            <a:ext cx="3164328" cy="45550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사용자 스토리 작성</a:t>
            </a:r>
          </a:p>
        </p:txBody>
      </p:sp>
    </p:spTree>
    <p:extLst>
      <p:ext uri="{BB962C8B-B14F-4D97-AF65-F5344CB8AC3E}">
        <p14:creationId xmlns:p14="http://schemas.microsoft.com/office/powerpoint/2010/main" val="198442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113366" y="1157145"/>
            <a:ext cx="1757149" cy="55399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ExtraBold" panose="020B0600000101010101" pitchFamily="50" charset="-127"/>
                <a:ea typeface="삼성긴고딕 ExtraBold" panose="020B0600000101010101" pitchFamily="50" charset="-127"/>
                <a:cs typeface="+mn-cs"/>
              </a:rPr>
              <a:t>Contents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40B073-A493-C404-C940-1DB43D63E9DA}"/>
              </a:ext>
            </a:extLst>
          </p:cNvPr>
          <p:cNvGrpSpPr/>
          <p:nvPr/>
        </p:nvGrpSpPr>
        <p:grpSpPr>
          <a:xfrm>
            <a:off x="6096000" y="2279650"/>
            <a:ext cx="3592754" cy="546100"/>
            <a:chOff x="4641850" y="1212850"/>
            <a:chExt cx="3592754" cy="5461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E8AD4E-438E-F023-434F-53952C1F6411}"/>
                </a:ext>
              </a:extLst>
            </p:cNvPr>
            <p:cNvSpPr txBox="1"/>
            <p:nvPr/>
          </p:nvSpPr>
          <p:spPr>
            <a:xfrm>
              <a:off x="5367344" y="1239679"/>
              <a:ext cx="2867260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사용자 스토리란</a:t>
              </a:r>
              <a:r>
                <a:rPr kumimoji="0" lang="en-US" altLang="ko-KR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?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9B4BEF-7229-FD59-4A0B-A2C9F18949A4}"/>
                </a:ext>
              </a:extLst>
            </p:cNvPr>
            <p:cNvSpPr/>
            <p:nvPr/>
          </p:nvSpPr>
          <p:spPr>
            <a:xfrm>
              <a:off x="4641850" y="121285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Ⅰ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0752AE-0A97-0155-D438-D2ADBAE39B4D}"/>
              </a:ext>
            </a:extLst>
          </p:cNvPr>
          <p:cNvGrpSpPr/>
          <p:nvPr/>
        </p:nvGrpSpPr>
        <p:grpSpPr>
          <a:xfrm>
            <a:off x="6096000" y="3164417"/>
            <a:ext cx="5777070" cy="546100"/>
            <a:chOff x="4641850" y="2527300"/>
            <a:chExt cx="5777070" cy="5461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07F00F6-EB25-2FE1-6D26-D544140D077D}"/>
                </a:ext>
              </a:extLst>
            </p:cNvPr>
            <p:cNvSpPr/>
            <p:nvPr/>
          </p:nvSpPr>
          <p:spPr>
            <a:xfrm>
              <a:off x="4641850" y="25273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Ⅱ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1DCA1D-B6E4-A02F-2B94-1BFE3708C8DB}"/>
                </a:ext>
              </a:extLst>
            </p:cNvPr>
            <p:cNvSpPr txBox="1"/>
            <p:nvPr/>
          </p:nvSpPr>
          <p:spPr>
            <a:xfrm>
              <a:off x="5367344" y="2554129"/>
              <a:ext cx="5051576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예시로 알아보는 사용자 스토리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186053-6F25-ECC0-EE0B-D819BF8CF449}"/>
              </a:ext>
            </a:extLst>
          </p:cNvPr>
          <p:cNvGrpSpPr/>
          <p:nvPr/>
        </p:nvGrpSpPr>
        <p:grpSpPr>
          <a:xfrm>
            <a:off x="6096000" y="4049184"/>
            <a:ext cx="1819640" cy="546100"/>
            <a:chOff x="4641850" y="3479800"/>
            <a:chExt cx="1819640" cy="5461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2BA4723-E903-5FEE-12FA-03B3ED3992F9}"/>
                </a:ext>
              </a:extLst>
            </p:cNvPr>
            <p:cNvSpPr/>
            <p:nvPr/>
          </p:nvSpPr>
          <p:spPr>
            <a:xfrm>
              <a:off x="4641850" y="3479800"/>
              <a:ext cx="546100" cy="546100"/>
            </a:xfrm>
            <a:prstGeom prst="ellipse">
              <a:avLst/>
            </a:prstGeom>
            <a:solidFill>
              <a:srgbClr val="58BB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삼성긴고딕 Regular" panose="020B0600000101010101" pitchFamily="50" charset="-127"/>
                  <a:ea typeface="삼성긴고딕 Regular" panose="020B0600000101010101" pitchFamily="50" charset="-127"/>
                  <a:cs typeface="+mn-cs"/>
                </a:rPr>
                <a:t>Ⅲ</a:t>
              </a:r>
              <a:endParaRPr kumimoji="0" lang="ko-KR" altLang="en-US" sz="2800" b="0" i="0" u="none" strike="noStrike" kern="1200" cap="none" spc="0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Regular" panose="020B0600000101010101" pitchFamily="50" charset="-127"/>
                <a:ea typeface="삼성긴고딕 Regular" panose="020B0600000101010101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8A21B3-B96D-2198-BC69-F8CF3FE9BF99}"/>
                </a:ext>
              </a:extLst>
            </p:cNvPr>
            <p:cNvSpPr txBox="1"/>
            <p:nvPr/>
          </p:nvSpPr>
          <p:spPr>
            <a:xfrm>
              <a:off x="5367344" y="3506629"/>
              <a:ext cx="1094146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3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-31" normalizeH="0" baseline="0" noProof="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삼성긴고딕 Bold" panose="020B0600000101010101" pitchFamily="50" charset="-127"/>
                  <a:ea typeface="삼성긴고딕 Bold" panose="020B0600000101010101" pitchFamily="50" charset="-127"/>
                  <a:cs typeface="+mn-cs"/>
                </a:rPr>
                <a:t>마치며</a:t>
              </a:r>
              <a:endParaRPr kumimoji="0" lang="en-US" altLang="ko-KR" sz="3200" b="0" i="0" u="none" strike="noStrike" kern="1200" cap="none" spc="-31" normalizeH="0" baseline="0" noProof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1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4531096"/>
          </a:xfrm>
          <a:prstGeom prst="roundRect">
            <a:avLst>
              <a:gd name="adj" fmla="val 8577"/>
            </a:avLst>
          </a:prstGeom>
          <a:solidFill>
            <a:srgbClr val="D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altLang="ko-KR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삼성긴고딕 Medium" panose="020B0600000101010101" pitchFamily="50" charset="-127"/>
              <a:ea typeface="삼성긴고딕 Medium" panose="020B0600000101010101" pitchFamily="50" charset="-127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8" y="1731618"/>
            <a:ext cx="9622699" cy="457048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 스토리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(User Story) :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요구사항을 정의하는 방법 중 하나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 스토리는 서술과 대화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테스트로 구성 됨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서술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‘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나는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 유형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입장에서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구체적인 이유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위한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목표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원한다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.’ </a:t>
            </a:r>
            <a:b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같은 형식의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문장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으로 사용자의 입장에서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서비스가 제공할 기능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정의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대화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서술에 포함되지 않은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상세한 내용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은 대화를 통해 명확히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정의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테스트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특별한 조건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확인해야 할 내용 등 세부사항으로 스토리의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완료 조건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설명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기존 요구사항 정의 방법과의 차이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 중심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 입장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에서의 서술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800100" lvl="1" indent="-342900" latinLnBrk="0">
              <a:lnSpc>
                <a:spcPct val="150000"/>
              </a:lnSpc>
              <a:buClr>
                <a:srgbClr val="5DC2CC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개발이 필요한 시점까지 </a:t>
            </a: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세부사항의 정의를 미룸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으로써 단계적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/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반복적 개발에 유리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스토리란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6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 사례</a:t>
            </a:r>
            <a:r>
              <a:rPr lang="en-US" altLang="ko-KR" dirty="0"/>
              <a:t>(</a:t>
            </a:r>
            <a:r>
              <a:rPr lang="ko-KR" altLang="en-US" dirty="0" err="1"/>
              <a:t>배달앱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6"/>
          <p:cNvSpPr/>
          <p:nvPr/>
        </p:nvSpPr>
        <p:spPr>
          <a:xfrm>
            <a:off x="849458" y="1532586"/>
            <a:ext cx="10539267" cy="4868214"/>
          </a:xfrm>
          <a:prstGeom prst="roundRect">
            <a:avLst>
              <a:gd name="adj" fmla="val 8577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배달 앱 서비스에서 주문을 하고 음식을 배달 받기 까지의 과정을 사례로 작성한 사용자 스토리 예시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10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서술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(Card) : [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식당 목록 기능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]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주문자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 주문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위해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음식점의 목록을 볼 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대화</a:t>
            </a:r>
            <a:r>
              <a:rPr lang="en-US" altLang="ko-KR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(Conversation)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통해 아래와 같은 세부사항들을 결정합니다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1257300" lvl="2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주문을 받을 수 있는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현재 오픈한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음식점만 보여줘야 하나요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</a:p>
          <a:p>
            <a:pPr marL="1257300" lvl="2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노출될 음식점에 제한은 없나요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주문자의 위치에서 거리가 얼마 이내의 것만 보여주는 게 좋지 않을까요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</a:p>
          <a:p>
            <a:pPr marL="1257300" lvl="2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메뉴 종류별로 그룹화해서 보여주는 게 좋지 않을까요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필터를 주는 건 어떨까요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</a:p>
          <a:p>
            <a:pPr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 </a:t>
            </a:r>
            <a:r>
              <a:rPr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다음 페이지 계속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7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70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 사례</a:t>
            </a:r>
            <a:r>
              <a:rPr lang="en-US" altLang="ko-KR" dirty="0"/>
              <a:t>(</a:t>
            </a:r>
            <a:r>
              <a:rPr lang="ko-KR" altLang="en-US" dirty="0" err="1"/>
              <a:t>배달앱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6"/>
          <p:cNvSpPr/>
          <p:nvPr/>
        </p:nvSpPr>
        <p:spPr>
          <a:xfrm>
            <a:off x="849458" y="1468191"/>
            <a:ext cx="10539267" cy="4919729"/>
          </a:xfrm>
          <a:prstGeom prst="roundRect">
            <a:avLst>
              <a:gd name="adj" fmla="val 8577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 </a:t>
            </a:r>
            <a:r>
              <a:rPr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앞 페이지 계속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7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[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식당 목록 기능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]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주문자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 주문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위해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음식점의 목록을 볼 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테스트</a:t>
            </a:r>
            <a:r>
              <a:rPr lang="en-US" altLang="ko-KR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(Confirmation)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는 이런 것들을 고려해볼 수 있습니다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테스트 정보는 대화 과정에서 나온 또는 별도로 취득한 정보를 기록해서 개발 담당자가 요구사항을 이해할 수 있도록 돕습니다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목록에 음식점 정보로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식당명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평점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최소주문금액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배달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예상시간이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표시된다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목록에 표시될 음식점의 숫자가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15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개를 넘어가면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15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 단위로 페이지 표시한다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기본 정렬 순서는 프리미엄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광고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일반 음식점 순이며 이외에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거리순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평가순을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사용자가 선택할 수 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 </a:t>
            </a:r>
            <a:r>
              <a:rPr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다음 페이지 계속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7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14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 사례</a:t>
            </a:r>
            <a:r>
              <a:rPr lang="en-US" altLang="ko-KR" dirty="0"/>
              <a:t>(</a:t>
            </a:r>
            <a:r>
              <a:rPr lang="ko-KR" altLang="en-US" dirty="0" err="1"/>
              <a:t>배달앱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6"/>
          <p:cNvSpPr/>
          <p:nvPr/>
        </p:nvSpPr>
        <p:spPr>
          <a:xfrm>
            <a:off x="849458" y="1771004"/>
            <a:ext cx="10539267" cy="4531096"/>
          </a:xfrm>
          <a:prstGeom prst="roundRect">
            <a:avLst>
              <a:gd name="adj" fmla="val 8577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 </a:t>
            </a:r>
            <a:r>
              <a:rPr lang="ko-KR" altLang="en-US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7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앞 페이지 계속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7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여기서 잠깐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앞 페이지의 마지막 </a:t>
            </a:r>
            <a:r>
              <a:rPr lang="en-US" altLang="ko-KR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</a:t>
            </a:r>
            <a:r>
              <a:rPr lang="ko-KR" altLang="en-US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정렬</a:t>
            </a:r>
            <a:r>
              <a:rPr lang="en-US" altLang="ko-KR" sz="2200" b="1" u="sng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부분은 내용이 방대하고 독립적인 것으로 보여집니다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별도의 스토리로 분리하는게 좋겠네요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새로운 스토리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서술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(Card) : [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식당 목록 기능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] 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주문자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음식점 선택 기준에 따라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음식점의 목록을 정렬하여 볼 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하나의 기능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식당 목록 기능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두 가지 스토리가 생겼습니다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 두 가지 스토리는 팀의 속도에 따라 한 번의 스프린트에 처리해도 되고 우선순위에 따라 다른 스프린트에서 처리할 수도 있습니다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23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 사례</a:t>
            </a:r>
            <a:r>
              <a:rPr lang="en-US" altLang="ko-KR" dirty="0"/>
              <a:t>(</a:t>
            </a:r>
            <a:r>
              <a:rPr lang="ko-KR" altLang="en-US" dirty="0" err="1"/>
              <a:t>배달앱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6"/>
          <p:cNvSpPr/>
          <p:nvPr/>
        </p:nvSpPr>
        <p:spPr>
          <a:xfrm>
            <a:off x="849458" y="1771004"/>
            <a:ext cx="10539267" cy="4531096"/>
          </a:xfrm>
          <a:prstGeom prst="roundRect">
            <a:avLst>
              <a:gd name="adj" fmla="val 8577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이번에는 음식점 사용자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식당 주인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입장에서 스토리를 고려해 봅시다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서술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: [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주문 조회 기능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] 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음식점 사용자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 준비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위해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들어온 주문의 목록을 볼 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주문의 승인과 거절 기능은 목록에서 바로 접근할 수 있도록 할까요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아니면 주문의 세부 내용을 확인할 수 있는 별도의 페이지에서 처리할 수 있게 할까요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테스트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: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목록에 표시해야 하는 내용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주문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상태별로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표시해야 하는 액션 버튼 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46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스토리 사례</a:t>
            </a:r>
            <a:r>
              <a:rPr lang="en-US" altLang="ko-KR" dirty="0"/>
              <a:t>(</a:t>
            </a:r>
            <a:r>
              <a:rPr lang="ko-KR" altLang="en-US" dirty="0" err="1"/>
              <a:t>배달앱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6"/>
          <p:cNvSpPr/>
          <p:nvPr/>
        </p:nvSpPr>
        <p:spPr>
          <a:xfrm>
            <a:off x="849458" y="1771004"/>
            <a:ext cx="10539267" cy="4531096"/>
          </a:xfrm>
          <a:prstGeom prst="roundRect">
            <a:avLst>
              <a:gd name="adj" fmla="val 8577"/>
            </a:avLst>
          </a:prstGeom>
          <a:solidFill>
            <a:srgbClr val="DEF2FC"/>
          </a:solidFill>
        </p:spPr>
        <p:txBody>
          <a:bodyPr wrap="square" tIns="0" anchor="ctr">
            <a:noAutofit/>
          </a:bodyPr>
          <a:lstStyle/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이번에는 배달 담당자 입장에서의 스토리를 고려해 봅시다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서술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: [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배달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-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픽업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] 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배달 담당자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 배달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위해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&lt;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배정받은 주문을 픽업할 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&gt;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있다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대화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1257300" lvl="2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픽업은 상태로 관리되어야 하나요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해야 한다면 누가 상태를 변경하나요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음식점인가요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배달 담당자인가요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</a:p>
          <a:p>
            <a:pPr marL="1257300" lvl="2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배정받지 않은 주문을 픽업할 경우도 생길까요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</a:p>
          <a:p>
            <a:pPr marL="800100" lvl="1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테스트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1257300" lvl="2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배달 담당자가 아닌 사람이 픽업할 경우 오류로 처리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픽업 상태로 바뀌면 안됨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배달운영센터에서 확인 후 조치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53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861</Words>
  <Application>Microsoft Office PowerPoint</Application>
  <PresentationFormat>와이드스크린</PresentationFormat>
  <Paragraphs>100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맑은 고딕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삼성긴고딕OTF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사용자 스토리란?</vt:lpstr>
      <vt:lpstr>사용자 스토리 사례(배달앱)</vt:lpstr>
      <vt:lpstr>사용자 스토리 사례(배달앱)</vt:lpstr>
      <vt:lpstr>사용자 스토리 사례(배달앱)</vt:lpstr>
      <vt:lpstr>사용자 스토리 사례(배달앱)</vt:lpstr>
      <vt:lpstr>사용자 스토리 사례(배달앱)</vt:lpstr>
      <vt:lpstr>마치며..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Lee Seungyoon</cp:lastModifiedBy>
  <cp:revision>100</cp:revision>
  <dcterms:created xsi:type="dcterms:W3CDTF">2020-12-09T04:38:54Z</dcterms:created>
  <dcterms:modified xsi:type="dcterms:W3CDTF">2023-06-26T00:32:06Z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