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4"/>
  </p:notesMasterIdLst>
  <p:sldIdLst>
    <p:sldId id="256" r:id="rId2"/>
    <p:sldId id="382" r:id="rId3"/>
    <p:sldId id="375" r:id="rId4"/>
    <p:sldId id="381" r:id="rId5"/>
    <p:sldId id="386" r:id="rId6"/>
    <p:sldId id="359" r:id="rId7"/>
    <p:sldId id="376" r:id="rId8"/>
    <p:sldId id="383" r:id="rId9"/>
    <p:sldId id="377" r:id="rId10"/>
    <p:sldId id="384" r:id="rId11"/>
    <p:sldId id="379" r:id="rId12"/>
    <p:sldId id="3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CDE3"/>
    <a:srgbClr val="58BBF2"/>
    <a:srgbClr val="10100D"/>
    <a:srgbClr val="129EEC"/>
    <a:srgbClr val="F69E47"/>
    <a:srgbClr val="BCEFFD"/>
    <a:srgbClr val="E89898"/>
    <a:srgbClr val="FEAC40"/>
    <a:srgbClr val="000667"/>
    <a:srgbClr val="F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 autoAdjust="0"/>
    <p:restoredTop sz="93315" autoAdjust="0"/>
  </p:normalViewPr>
  <p:slideViewPr>
    <p:cSldViewPr snapToGrid="0" showGuides="1">
      <p:cViewPr varScale="1">
        <p:scale>
          <a:sx n="69" d="100"/>
          <a:sy n="69" d="100"/>
        </p:scale>
        <p:origin x="72" y="486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6CB76D-8964-4DE6-8474-615AE03092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44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0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5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1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29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4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07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30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3335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spc="-51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자기주도 </a:t>
            </a:r>
            <a:r>
              <a:rPr lang="ko-KR" altLang="en-US" sz="4400" spc="-51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학습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4669047" cy="130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51" normalizeH="0" baseline="0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CDE3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LwM2M </a:t>
            </a:r>
            <a:r>
              <a:rPr kumimoji="0" lang="ko-KR" altLang="en-US" sz="3600" b="0" i="0" u="none" strike="noStrike" kern="1200" cap="none" spc="-51" normalizeH="0" baseline="0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CDE3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프로토콜 </a:t>
            </a:r>
            <a:endParaRPr kumimoji="0" lang="en-US" altLang="ko-KR" sz="3600" b="0" i="0" u="none" strike="noStrike" kern="1200" cap="none" spc="-51" normalizeH="0" baseline="0" noProof="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CDE3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51" normalizeH="0" baseline="0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CDE3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오픈소스 빌드 및 실습</a:t>
            </a:r>
            <a:endParaRPr kumimoji="0" lang="ko-KR" altLang="en-US" sz="36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CDE3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설명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9" y="1621047"/>
            <a:ext cx="7052442" cy="39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9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4. </a:t>
            </a:r>
            <a:r>
              <a:rPr lang="ko-KR" altLang="en-US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제출</a:t>
            </a:r>
            <a:endParaRPr b="0" kern="12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8683" y="1671784"/>
            <a:ext cx="8007461" cy="2133300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endParaRPr kumimoji="1" lang="ko-KR" altLang="en-US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1523" y="1671784"/>
            <a:ext cx="10709907" cy="3176261"/>
          </a:xfrm>
          <a:prstGeom prst="rect">
            <a:avLst/>
          </a:prstGeom>
          <a:solidFill>
            <a:srgbClr val="E6F7FE"/>
          </a:solidFill>
          <a:effectLst>
            <a:softEdge rad="0"/>
          </a:effectLst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우분투 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build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환경 설정한 화면 캡쳐 이미지</a:t>
            </a:r>
            <a:endParaRPr kumimoji="1" lang="en-US" altLang="ko-KR" sz="24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LwM2M client, server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가 연동된 화면 캡쳐 이미지</a:t>
            </a:r>
            <a:endParaRPr kumimoji="1" lang="en-US" altLang="ko-KR" sz="2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endParaRPr kumimoji="1" lang="en-US" altLang="ko-KR" sz="2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저장된 </a:t>
            </a:r>
            <a:r>
              <a:rPr kumimoji="1" lang="ko-KR" altLang="en-US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이미지 </a:t>
            </a:r>
            <a:r>
              <a:rPr kumimoji="1" lang="ko-KR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 </a:t>
            </a:r>
            <a:r>
              <a:rPr kumimoji="1" lang="en-US" altLang="ko-KR" sz="24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Gitlab</a:t>
            </a:r>
            <a:r>
              <a:rPr kumimoji="1" lang="ko-KR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 업로드</a:t>
            </a:r>
            <a:r>
              <a:rPr kumimoji="1" lang="en-US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/>
            </a:r>
            <a:br>
              <a:rPr kumimoji="1" lang="en-US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en-US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Readme(MD) </a:t>
            </a:r>
            <a:r>
              <a:rPr kumimoji="1" lang="ko-KR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 작성 및 </a:t>
            </a:r>
            <a:r>
              <a:rPr kumimoji="1" lang="en-US" altLang="ko-KR" sz="24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Gitlab</a:t>
            </a:r>
            <a:r>
              <a:rPr kumimoji="1" lang="ko-KR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 업로드</a:t>
            </a:r>
            <a:endParaRPr kumimoji="1" lang="ko-KR" altLang="en-US" sz="2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3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16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979C2B-1D82-6F42-9D51-751C38E1C7E9}"/>
              </a:ext>
            </a:extLst>
          </p:cNvPr>
          <p:cNvSpPr txBox="1"/>
          <p:nvPr/>
        </p:nvSpPr>
        <p:spPr>
          <a:xfrm>
            <a:off x="4557901" y="4055676"/>
            <a:ext cx="153247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고 성 현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cxnSp>
        <p:nvCxnSpPr>
          <p:cNvPr id="13" name="직선 연결선 13">
            <a:extLst>
              <a:ext uri="{FF2B5EF4-FFF2-40B4-BE49-F238E27FC236}">
                <a16:creationId xmlns:a16="http://schemas.microsoft.com/office/drawing/2014/main" id="{441C5056-354E-EB40-B452-FE1184778A84}"/>
              </a:ext>
            </a:extLst>
          </p:cNvPr>
          <p:cNvCxnSpPr>
            <a:cxnSpLocks/>
          </p:cNvCxnSpPr>
          <p:nvPr/>
        </p:nvCxnSpPr>
        <p:spPr>
          <a:xfrm>
            <a:off x="4557901" y="4685582"/>
            <a:ext cx="5647229" cy="182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EB4281-BA25-B54B-B29B-1F7DB2BCAEBC}"/>
              </a:ext>
            </a:extLst>
          </p:cNvPr>
          <p:cNvSpPr txBox="1"/>
          <p:nvPr/>
        </p:nvSpPr>
        <p:spPr>
          <a:xfrm>
            <a:off x="4624750" y="4855672"/>
            <a:ext cx="2477281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0975" marR="0" lvl="1" indent="-169863" fontAlgn="base" latinLnBrk="0">
              <a:spcAft>
                <a:spcPts val="600"/>
              </a:spcAft>
              <a:buClr>
                <a:srgbClr val="41915F"/>
              </a:buClr>
              <a:buSzTx/>
              <a:buFont typeface="Arial" panose="020B0604020202020204" pitchFamily="34" charset="0"/>
              <a:buChar char="•"/>
              <a:tabLst>
                <a:tab pos="447675" algn="l"/>
              </a:tabLst>
              <a:defRPr/>
            </a:pPr>
            <a:r>
              <a:rPr kumimoji="1" lang="ko-KR" altLang="en-US" sz="140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팬택</a:t>
            </a: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신규 </a:t>
            </a:r>
            <a:r>
              <a:rPr kumimoji="1" lang="ko-KR" altLang="en-US" sz="140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사업팀</a:t>
            </a: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IoT </a:t>
            </a: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개발 파트</a:t>
            </a:r>
          </a:p>
          <a:p>
            <a:pPr marL="180975" marR="0" lvl="1" indent="-169863" fontAlgn="base" latinLnBrk="0">
              <a:spcAft>
                <a:spcPts val="600"/>
              </a:spcAft>
              <a:buClr>
                <a:srgbClr val="41915F"/>
              </a:buClr>
              <a:buSzTx/>
              <a:buFont typeface="Arial" panose="020B0604020202020204" pitchFamily="34" charset="0"/>
              <a:buChar char="•"/>
              <a:tabLst>
                <a:tab pos="447675" algn="l"/>
              </a:tabLst>
              <a:defRPr/>
            </a:pPr>
            <a:r>
              <a:rPr kumimoji="1" lang="ko-KR" altLang="en-US" sz="140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와이솔</a:t>
            </a: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IoT </a:t>
            </a: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사업부 </a:t>
            </a:r>
            <a:r>
              <a:rPr kumimoji="1"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SW </a:t>
            </a: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개발 팀</a:t>
            </a:r>
            <a:endParaRPr kumimoji="1" lang="en-US" altLang="ko-KR" sz="140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180975" lvl="1" indent="-169863" fontAlgn="base" latinLnBrk="0">
              <a:spcAft>
                <a:spcPts val="600"/>
              </a:spcAft>
              <a:buClr>
                <a:srgbClr val="41915F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/>
            </a:pPr>
            <a:r>
              <a:rPr lang="en-US" altLang="ko-KR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IoT </a:t>
            </a:r>
            <a:r>
              <a:rPr lang="ko-KR" altLang="en-US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무선통신</a:t>
            </a:r>
            <a:r>
              <a:rPr lang="en-US" altLang="ko-KR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ko-KR" altLang="en-US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모듈 개발 프로젝트</a:t>
            </a:r>
            <a:endParaRPr lang="en-US" altLang="ko-KR" sz="1400" spc="-30" dirty="0"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180975" lvl="1" indent="-169863" fontAlgn="base" latinLnBrk="0">
              <a:spcAft>
                <a:spcPts val="600"/>
              </a:spcAft>
              <a:buClr>
                <a:srgbClr val="41915F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/>
            </a:pPr>
            <a:r>
              <a:rPr lang="en-US" altLang="ko-KR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KT/</a:t>
            </a:r>
            <a:r>
              <a:rPr lang="en-US" altLang="ko-KR" sz="1400" spc="-30" dirty="0" err="1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Skylife</a:t>
            </a:r>
            <a:r>
              <a:rPr lang="en-US" altLang="ko-KR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ko-KR" altLang="en-US" sz="1400" spc="-30" dirty="0" err="1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셋톱박스</a:t>
            </a:r>
            <a:r>
              <a:rPr lang="ko-KR" altLang="en-US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프로젝트</a:t>
            </a:r>
          </a:p>
          <a:p>
            <a:pPr marL="180975" lvl="1" indent="-169863" fontAlgn="base" latinLnBrk="0">
              <a:spcAft>
                <a:spcPts val="600"/>
              </a:spcAft>
              <a:buClr>
                <a:srgbClr val="41915F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/>
            </a:pP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홍익대학교 컴퓨터 공학 전공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DCBBDE-E56E-69F9-45AF-9CBAC1F10888}"/>
              </a:ext>
            </a:extLst>
          </p:cNvPr>
          <p:cNvSpPr txBox="1"/>
          <p:nvPr/>
        </p:nvSpPr>
        <p:spPr>
          <a:xfrm>
            <a:off x="6181146" y="4294575"/>
            <a:ext cx="179696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Project consultant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41BCB99B-525D-4CEB-9D53-FB08D8302DDD}"/>
              </a:ext>
            </a:extLst>
          </p:cNvPr>
          <p:cNvSpPr txBox="1">
            <a:spLocks/>
          </p:cNvSpPr>
          <p:nvPr/>
        </p:nvSpPr>
        <p:spPr>
          <a:xfrm>
            <a:off x="3915870" y="873727"/>
            <a:ext cx="8276129" cy="1120826"/>
          </a:xfrm>
          <a:prstGeom prst="rect">
            <a:avLst/>
          </a:prstGeom>
          <a:solidFill>
            <a:srgbClr val="58BBF2">
              <a:alpha val="50000"/>
            </a:srgbClr>
          </a:solidFill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LwM2M </a:t>
            </a:r>
            <a:r>
              <a:rPr lang="ko-KR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프로토콜 오픈소스 빌드 및 실습</a:t>
            </a:r>
            <a:endParaRPr lang="ko-KR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1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113366" y="1157145"/>
            <a:ext cx="1757149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Contents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B073-A493-C404-C940-1DB43D63E9DA}"/>
              </a:ext>
            </a:extLst>
          </p:cNvPr>
          <p:cNvGrpSpPr/>
          <p:nvPr/>
        </p:nvGrpSpPr>
        <p:grpSpPr>
          <a:xfrm>
            <a:off x="6096000" y="2279650"/>
            <a:ext cx="3017212" cy="546100"/>
            <a:chOff x="4641850" y="1212850"/>
            <a:chExt cx="3017212" cy="546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8AD4E-438E-F023-434F-53952C1F6411}"/>
                </a:ext>
              </a:extLst>
            </p:cNvPr>
            <p:cNvSpPr txBox="1"/>
            <p:nvPr/>
          </p:nvSpPr>
          <p:spPr>
            <a:xfrm>
              <a:off x="5367344" y="1239679"/>
              <a:ext cx="229171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프로젝트 개요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9B4BEF-7229-FD59-4A0B-A2C9F18949A4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Ⅰ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0752AE-0A97-0155-D438-D2ADBAE39B4D}"/>
              </a:ext>
            </a:extLst>
          </p:cNvPr>
          <p:cNvGrpSpPr/>
          <p:nvPr/>
        </p:nvGrpSpPr>
        <p:grpSpPr>
          <a:xfrm>
            <a:off x="6096000" y="3164417"/>
            <a:ext cx="2824082" cy="546100"/>
            <a:chOff x="4641850" y="2527300"/>
            <a:chExt cx="2824082" cy="5461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7F00F6-EB25-2FE1-6D26-D544140D077D}"/>
                </a:ext>
              </a:extLst>
            </p:cNvPr>
            <p:cNvSpPr/>
            <p:nvPr/>
          </p:nvSpPr>
          <p:spPr>
            <a:xfrm>
              <a:off x="4641850" y="2527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Ⅱ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DCA1D-B6E4-A02F-2B94-1BFE3708C8DB}"/>
                </a:ext>
              </a:extLst>
            </p:cNvPr>
            <p:cNvSpPr txBox="1"/>
            <p:nvPr/>
          </p:nvSpPr>
          <p:spPr>
            <a:xfrm>
              <a:off x="5367344" y="2554129"/>
              <a:ext cx="209858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-31" normalizeH="0" baseline="0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IoT </a:t>
              </a:r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프로토콜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186053-6F25-ECC0-EE0B-D819BF8CF449}"/>
              </a:ext>
            </a:extLst>
          </p:cNvPr>
          <p:cNvGrpSpPr/>
          <p:nvPr/>
        </p:nvGrpSpPr>
        <p:grpSpPr>
          <a:xfrm>
            <a:off x="6096000" y="4049184"/>
            <a:ext cx="2184355" cy="546100"/>
            <a:chOff x="4641850" y="3479800"/>
            <a:chExt cx="2184355" cy="5461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BA4723-E903-5FEE-12FA-03B3ED3992F9}"/>
                </a:ext>
              </a:extLst>
            </p:cNvPr>
            <p:cNvSpPr/>
            <p:nvPr/>
          </p:nvSpPr>
          <p:spPr>
            <a:xfrm>
              <a:off x="4641850" y="34798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Ⅲ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8A21B3-B96D-2198-BC69-F8CF3FE9BF99}"/>
                </a:ext>
              </a:extLst>
            </p:cNvPr>
            <p:cNvSpPr txBox="1"/>
            <p:nvPr/>
          </p:nvSpPr>
          <p:spPr>
            <a:xfrm>
              <a:off x="5367344" y="3506629"/>
              <a:ext cx="1458861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과제설명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F7C007-F27E-DCD8-D4AB-51B5B2D431E2}"/>
              </a:ext>
            </a:extLst>
          </p:cNvPr>
          <p:cNvGrpSpPr/>
          <p:nvPr/>
        </p:nvGrpSpPr>
        <p:grpSpPr>
          <a:xfrm>
            <a:off x="6096000" y="4933950"/>
            <a:ext cx="2287781" cy="546100"/>
            <a:chOff x="4641850" y="4432300"/>
            <a:chExt cx="2287781" cy="5461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3422DCE-CB54-E402-8FD1-AF15B0D48E07}"/>
                </a:ext>
              </a:extLst>
            </p:cNvPr>
            <p:cNvSpPr/>
            <p:nvPr/>
          </p:nvSpPr>
          <p:spPr>
            <a:xfrm>
              <a:off x="4641850" y="4432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Ⅳ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C7E3C8-ABF5-708D-1E90-07BD39915B5D}"/>
                </a:ext>
              </a:extLst>
            </p:cNvPr>
            <p:cNvSpPr txBox="1"/>
            <p:nvPr/>
          </p:nvSpPr>
          <p:spPr>
            <a:xfrm>
              <a:off x="5367344" y="4459129"/>
              <a:ext cx="1562287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 제출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812955" y="1716907"/>
            <a:ext cx="10728325" cy="2500763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4966638" cy="1942070"/>
            <a:chOff x="731838" y="1703130"/>
            <a:chExt cx="4966638" cy="1942070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4756110" cy="1942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24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프로젝트 개요</a:t>
              </a: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en-US" altLang="ko-KR" sz="1800" spc="0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IoT</a:t>
              </a:r>
              <a:r>
                <a:rPr lang="en-US" altLang="ko-KR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에서 사용하는 프로토콜 개념</a:t>
              </a:r>
              <a:endParaRPr lang="en-US" altLang="ko-KR" sz="18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en-US" altLang="ko-KR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LwM2M 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프로토콜이란 무엇인지 알아보자</a:t>
              </a:r>
              <a:endParaRPr lang="en-US" altLang="ko-KR" sz="18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en-US" altLang="ko-KR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LwM2M </a:t>
              </a:r>
              <a:r>
                <a:rPr lang="ko-KR" altLang="en-US" sz="18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프로토콜 오픈소스로 빌드 및 실습 진행</a:t>
              </a:r>
              <a:endParaRPr lang="en-US" altLang="ko-KR" sz="18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67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IoT </a:t>
            </a:r>
            <a:r>
              <a:rPr lang="ko-KR" altLang="en-US" dirty="0" smtClean="0"/>
              <a:t>프로토콜이란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50" y="2571252"/>
            <a:ext cx="6336254" cy="3900559"/>
          </a:xfrm>
          <a:prstGeom prst="rect">
            <a:avLst/>
          </a:prstGeom>
        </p:spPr>
      </p:pic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812955" y="1514684"/>
            <a:ext cx="10728325" cy="1056568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975" y="1615093"/>
            <a:ext cx="7616511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대부분의 </a:t>
            </a:r>
            <a:r>
              <a:rPr lang="en-US" altLang="ko-KR" sz="2000" dirty="0" smtClean="0">
                <a:latin typeface="+mn-ea"/>
              </a:rPr>
              <a:t>IoT </a:t>
            </a:r>
            <a:r>
              <a:rPr lang="ko-KR" altLang="en-US" sz="2000" dirty="0" smtClean="0">
                <a:latin typeface="+mn-ea"/>
              </a:rPr>
              <a:t>디바이스 제품은 클라우드와 연결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+mn-ea"/>
              </a:rPr>
              <a:t>IoT </a:t>
            </a:r>
            <a:r>
              <a:rPr lang="ko-KR" altLang="en-US" sz="2000" dirty="0" smtClean="0">
                <a:latin typeface="+mn-ea"/>
              </a:rPr>
              <a:t>프로토콜을 사용하여 데이터 송수신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19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IoT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7"/>
            <a:ext cx="10728325" cy="997903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4567490" cy="569387"/>
            <a:chOff x="731838" y="1703130"/>
            <a:chExt cx="4567490" cy="569387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4356962" cy="569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en-US" altLang="ko-KR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IoT </a:t>
              </a: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디바이스가 네트워크와 통신하기 위한 규칙</a:t>
              </a:r>
              <a:endParaRPr lang="ko-KR" altLang="en-US" sz="18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OSI </a:t>
              </a:r>
              <a:r>
                <a:rPr lang="ko-KR" altLang="en-US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모델의 각 계층에 따라 각기 다른 프로토콜이 존재함</a:t>
              </a:r>
              <a:endParaRPr lang="en-US" altLang="ko-KR" sz="14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62255"/>
              </p:ext>
            </p:extLst>
          </p:nvPr>
        </p:nvGraphicFramePr>
        <p:xfrm>
          <a:off x="861484" y="2776306"/>
          <a:ext cx="8220972" cy="34486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57185">
                  <a:extLst>
                    <a:ext uri="{9D8B030D-6E8A-4147-A177-3AD203B41FA5}">
                      <a16:colId xmlns:a16="http://schemas.microsoft.com/office/drawing/2014/main" val="57290174"/>
                    </a:ext>
                  </a:extLst>
                </a:gridCol>
                <a:gridCol w="681896">
                  <a:extLst>
                    <a:ext uri="{9D8B030D-6E8A-4147-A177-3AD203B41FA5}">
                      <a16:colId xmlns:a16="http://schemas.microsoft.com/office/drawing/2014/main" val="1189711166"/>
                    </a:ext>
                  </a:extLst>
                </a:gridCol>
                <a:gridCol w="256843">
                  <a:extLst>
                    <a:ext uri="{9D8B030D-6E8A-4147-A177-3AD203B41FA5}">
                      <a16:colId xmlns:a16="http://schemas.microsoft.com/office/drawing/2014/main" val="2498951158"/>
                    </a:ext>
                  </a:extLst>
                </a:gridCol>
                <a:gridCol w="1009119">
                  <a:extLst>
                    <a:ext uri="{9D8B030D-6E8A-4147-A177-3AD203B41FA5}">
                      <a16:colId xmlns:a16="http://schemas.microsoft.com/office/drawing/2014/main" val="3058529649"/>
                    </a:ext>
                  </a:extLst>
                </a:gridCol>
                <a:gridCol w="137180">
                  <a:extLst>
                    <a:ext uri="{9D8B030D-6E8A-4147-A177-3AD203B41FA5}">
                      <a16:colId xmlns:a16="http://schemas.microsoft.com/office/drawing/2014/main" val="675284559"/>
                    </a:ext>
                  </a:extLst>
                </a:gridCol>
                <a:gridCol w="701572">
                  <a:extLst>
                    <a:ext uri="{9D8B030D-6E8A-4147-A177-3AD203B41FA5}">
                      <a16:colId xmlns:a16="http://schemas.microsoft.com/office/drawing/2014/main" val="1981601468"/>
                    </a:ext>
                  </a:extLst>
                </a:gridCol>
                <a:gridCol w="413746">
                  <a:extLst>
                    <a:ext uri="{9D8B030D-6E8A-4147-A177-3AD203B41FA5}">
                      <a16:colId xmlns:a16="http://schemas.microsoft.com/office/drawing/2014/main" val="3254795595"/>
                    </a:ext>
                  </a:extLst>
                </a:gridCol>
                <a:gridCol w="551602">
                  <a:extLst>
                    <a:ext uri="{9D8B030D-6E8A-4147-A177-3AD203B41FA5}">
                      <a16:colId xmlns:a16="http://schemas.microsoft.com/office/drawing/2014/main" val="1566599751"/>
                    </a:ext>
                  </a:extLst>
                </a:gridCol>
                <a:gridCol w="518743">
                  <a:extLst>
                    <a:ext uri="{9D8B030D-6E8A-4147-A177-3AD203B41FA5}">
                      <a16:colId xmlns:a16="http://schemas.microsoft.com/office/drawing/2014/main" val="3904501395"/>
                    </a:ext>
                  </a:extLst>
                </a:gridCol>
                <a:gridCol w="485063">
                  <a:extLst>
                    <a:ext uri="{9D8B030D-6E8A-4147-A177-3AD203B41FA5}">
                      <a16:colId xmlns:a16="http://schemas.microsoft.com/office/drawing/2014/main" val="38268404"/>
                    </a:ext>
                  </a:extLst>
                </a:gridCol>
                <a:gridCol w="1008023">
                  <a:extLst>
                    <a:ext uri="{9D8B030D-6E8A-4147-A177-3AD203B41FA5}">
                      <a16:colId xmlns:a16="http://schemas.microsoft.com/office/drawing/2014/main" val="3711410858"/>
                    </a:ext>
                  </a:extLst>
                </a:gridCol>
              </a:tblGrid>
              <a:tr h="504339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Application Layer</a:t>
                      </a:r>
                      <a:endParaRPr lang="ko-KR" altLang="en-US" b="1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oneM2M</a:t>
                      </a:r>
                      <a:r>
                        <a:rPr lang="en-US" altLang="ko-KR" b="0" baseline="0" dirty="0" smtClean="0"/>
                        <a:t> / </a:t>
                      </a:r>
                      <a:r>
                        <a:rPr lang="en-US" altLang="ko-KR" b="0" dirty="0" smtClean="0"/>
                        <a:t>LwM2M</a:t>
                      </a:r>
                      <a:r>
                        <a:rPr lang="en-US" altLang="ko-KR" b="0" baseline="0" dirty="0" smtClean="0"/>
                        <a:t> / </a:t>
                      </a:r>
                      <a:r>
                        <a:rPr lang="en-US" altLang="ko-KR" b="0" dirty="0" smtClean="0"/>
                        <a:t>RESTful</a:t>
                      </a:r>
                      <a:endParaRPr lang="ko-KR" altLang="en-US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983870"/>
                  </a:ext>
                </a:extLst>
              </a:tr>
              <a:tr h="5043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CoAP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MQTT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AMQP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DDS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HTTPS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136056"/>
                  </a:ext>
                </a:extLst>
              </a:tr>
              <a:tr h="8133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Transport Layer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UDP / TCP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894097"/>
                  </a:ext>
                </a:extLst>
              </a:tr>
              <a:tr h="8133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Network</a:t>
                      </a:r>
                      <a:r>
                        <a:rPr lang="en-US" altLang="ko-KR" b="1" baseline="0" dirty="0" smtClean="0"/>
                        <a:t> Layer</a:t>
                      </a:r>
                      <a:endParaRPr lang="ko-KR" altLang="en-US" b="1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IP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900098"/>
                  </a:ext>
                </a:extLst>
              </a:tr>
              <a:tr h="8133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Physical Layer</a:t>
                      </a:r>
                      <a:endParaRPr lang="ko-KR" altLang="en-US" b="1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LTE</a:t>
                      </a:r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LoRaWAN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Sigfox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WiFi</a:t>
                      </a:r>
                      <a:endParaRPr lang="ko-KR" altLang="en-US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Thread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578658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810966" y="2714762"/>
            <a:ext cx="8350618" cy="11186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IoT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31523" y="1671784"/>
            <a:ext cx="10709907" cy="3029612"/>
          </a:xfrm>
          <a:prstGeom prst="rect">
            <a:avLst/>
          </a:prstGeom>
          <a:solidFill>
            <a:srgbClr val="E6F7FE"/>
          </a:solidFill>
          <a:effectLst>
            <a:softEdge rad="0"/>
          </a:effectLst>
        </p:spPr>
        <p:txBody>
          <a:bodyPr wrap="square" tIns="0" anchor="t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저전력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단거리 네트워크 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(IEEE 802)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Ø"/>
            </a:pP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BLE, Wi-Fi, </a:t>
            </a:r>
            <a:r>
              <a:rPr kumimoji="1" lang="en-US" altLang="ko-KR" sz="24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Zigbee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NFC, Z-Wave</a:t>
            </a: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저전력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광역 네트워크 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(LPWAN)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Ø"/>
            </a:pPr>
            <a:r>
              <a:rPr kumimoji="1" lang="en-US" altLang="ko-KR" sz="24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LoRaWAN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kumimoji="1" lang="en-US" altLang="ko-KR" sz="24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Sigfox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LTE Cat-M1, NB-IoT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등</a:t>
            </a:r>
            <a:endParaRPr kumimoji="1" lang="en-US" altLang="ko-KR" sz="2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Cellular (3G/4G/5G)</a:t>
            </a: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endParaRPr kumimoji="1" lang="en-US" altLang="ko-KR" sz="24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3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설명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1523" y="1671784"/>
            <a:ext cx="10709907" cy="4314948"/>
          </a:xfrm>
          <a:prstGeom prst="rect">
            <a:avLst/>
          </a:prstGeom>
          <a:solidFill>
            <a:srgbClr val="E6F7FE"/>
          </a:solidFill>
          <a:effectLst>
            <a:softEdge rad="0"/>
          </a:effectLst>
        </p:spPr>
        <p:txBody>
          <a:bodyPr wrap="square" tIns="0" anchor="t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WSL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설치</a:t>
            </a:r>
            <a:endParaRPr kumimoji="1" lang="en-US" altLang="ko-KR" sz="24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우분투 설치</a:t>
            </a:r>
            <a:endParaRPr kumimoji="1" lang="en-US" altLang="ko-KR" sz="24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en-US" altLang="ko-KR" sz="24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CMake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빌드 도구와 라이브러리 설치</a:t>
            </a:r>
            <a:endParaRPr kumimoji="1" lang="en-US" altLang="ko-KR" sz="24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LwM2M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오픈소스 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“</a:t>
            </a:r>
            <a:r>
              <a:rPr kumimoji="1" lang="en-US" altLang="ko-KR" sz="24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wakaama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”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프로젝트 </a:t>
            </a: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clone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Ø"/>
            </a:pPr>
            <a:r>
              <a:rPr lang="ko-KR" altLang="ko-KR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오픈 소스에 </a:t>
            </a:r>
            <a:r>
              <a:rPr lang="en-US" altLang="ko-KR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Client, Server </a:t>
            </a:r>
            <a:r>
              <a:rPr lang="ko-KR" altLang="ko-KR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소스가 모두 포함되어 있어</a:t>
            </a:r>
            <a:r>
              <a:rPr lang="en-US" altLang="ko-KR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lang="ko-KR" altLang="ko-KR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아래 그림과 같이 </a:t>
            </a:r>
            <a:r>
              <a:rPr lang="en-US" altLang="ko-KR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Client, Server </a:t>
            </a:r>
            <a:r>
              <a:rPr lang="ko-KR" altLang="ko-KR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를 두 번 </a:t>
            </a:r>
            <a:r>
              <a:rPr lang="en-US" altLang="ko-KR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Clone </a:t>
            </a:r>
            <a:r>
              <a:rPr lang="ko-KR" altLang="ko-KR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하거나</a:t>
            </a:r>
            <a:r>
              <a:rPr lang="en-US" altLang="ko-KR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Clone </a:t>
            </a:r>
            <a:r>
              <a:rPr lang="ko-KR" altLang="ko-KR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받은 소스를 </a:t>
            </a:r>
            <a:r>
              <a:rPr lang="en-US" altLang="ko-KR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copy</a:t>
            </a:r>
            <a:r>
              <a:rPr lang="ko-KR" altLang="ko-KR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하여 </a:t>
            </a:r>
            <a:r>
              <a:rPr lang="en-US" altLang="ko-KR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Client, Server</a:t>
            </a:r>
            <a:r>
              <a:rPr lang="ko-KR" altLang="ko-KR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로 </a:t>
            </a:r>
            <a:r>
              <a:rPr lang="ko-KR" altLang="en-US" dirty="0" smtClean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각각 </a:t>
            </a:r>
            <a:r>
              <a:rPr lang="ko-KR" altLang="ko-KR" dirty="0" smtClean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분리</a:t>
            </a:r>
            <a:endParaRPr kumimoji="1" lang="en-US" altLang="ko-KR" sz="24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Server, Client </a:t>
            </a: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소스를 각각 빌드하여 실행파일 만들기</a:t>
            </a:r>
            <a:endParaRPr kumimoji="1" lang="en-US" altLang="ko-KR" sz="24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각각 실행하여 연동시키기</a:t>
            </a:r>
            <a:endParaRPr kumimoji="1" lang="ko-KR" altLang="en-US" sz="2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8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설명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651164" y="1509125"/>
            <a:ext cx="8853322" cy="49620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879231" y="4703884"/>
            <a:ext cx="5556738" cy="38686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79231" y="5460893"/>
            <a:ext cx="5556738" cy="3596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935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281</Words>
  <Application>Microsoft Office PowerPoint</Application>
  <PresentationFormat>와이드스크린</PresentationFormat>
  <Paragraphs>77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KoPub돋움체 Medium</vt:lpstr>
      <vt:lpstr>Malgun Gothic</vt:lpstr>
      <vt:lpstr>Malgun Gothic</vt:lpstr>
      <vt:lpstr>삼성긴고딕 Bold</vt:lpstr>
      <vt:lpstr>삼성긴고딕 ExtraBold</vt:lpstr>
      <vt:lpstr>삼성긴고딕 Medium</vt:lpstr>
      <vt:lpstr>삼성긴고딕 Regular</vt:lpstr>
      <vt:lpstr>삼성긴고딕OTF Bold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1. 프로젝트 개요</vt:lpstr>
      <vt:lpstr>IoT 프로토콜이란?</vt:lpstr>
      <vt:lpstr>IoT 프로토콜</vt:lpstr>
      <vt:lpstr>IoT 네트워크 유형</vt:lpstr>
      <vt:lpstr>과제 설명</vt:lpstr>
      <vt:lpstr>과제 설명</vt:lpstr>
      <vt:lpstr>과제 설명</vt:lpstr>
      <vt:lpstr>4. 제출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148</cp:revision>
  <dcterms:created xsi:type="dcterms:W3CDTF">2020-12-09T04:38:54Z</dcterms:created>
  <dcterms:modified xsi:type="dcterms:W3CDTF">2023-12-14T03:54:24Z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