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5"/>
  </p:notesMasterIdLst>
  <p:sldIdLst>
    <p:sldId id="256" r:id="rId2"/>
    <p:sldId id="382" r:id="rId3"/>
    <p:sldId id="375" r:id="rId4"/>
    <p:sldId id="381" r:id="rId5"/>
    <p:sldId id="386" r:id="rId6"/>
    <p:sldId id="387" r:id="rId7"/>
    <p:sldId id="388" r:id="rId8"/>
    <p:sldId id="389" r:id="rId9"/>
    <p:sldId id="391" r:id="rId10"/>
    <p:sldId id="390" r:id="rId11"/>
    <p:sldId id="383" r:id="rId12"/>
    <p:sldId id="379" r:id="rId13"/>
    <p:sldId id="38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2FC"/>
    <a:srgbClr val="2DCDE3"/>
    <a:srgbClr val="58BBF2"/>
    <a:srgbClr val="10100D"/>
    <a:srgbClr val="129EEC"/>
    <a:srgbClr val="F69E47"/>
    <a:srgbClr val="BCEFFD"/>
    <a:srgbClr val="E89898"/>
    <a:srgbClr val="FEAC40"/>
    <a:srgbClr val="000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2" autoAdjust="0"/>
    <p:restoredTop sz="76355" autoAdjust="0"/>
  </p:normalViewPr>
  <p:slideViewPr>
    <p:cSldViewPr snapToGrid="0" showGuides="1">
      <p:cViewPr varScale="1">
        <p:scale>
          <a:sx n="89" d="100"/>
          <a:sy n="89" d="100"/>
        </p:scale>
        <p:origin x="1397" y="77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.info/charts)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6CB76D-8964-4DE6-8474-615AE03092F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44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808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753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03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비트코인의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블록 하나에는 평균 약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1,800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거래 정보가 포함될 수 있으며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 하나의 물리적인 크기는 평균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0.98Mbyte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https://blockchain.info/charts)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83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“해시</a:t>
            </a:r>
            <a:r>
              <a:rPr lang="en-US" altLang="ko-KR" dirty="0" smtClean="0"/>
              <a:t>(hash)”</a:t>
            </a:r>
            <a:r>
              <a:rPr lang="ko-KR" altLang="en-US" dirty="0" smtClean="0"/>
              <a:t>는 일반적으로 무언가를 잘게 쪼갠 후에 결과물을 생성하는 과정을 의미합니다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해시 브라운은 감자를 잘게 쪼개 모양을 잡아 튀긴 음식인데요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이와 유사한 개념을 컴퓨터 과학에 적용하여 데이터를 임의의 크기로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고정된 크기의 </a:t>
            </a:r>
            <a:r>
              <a:rPr lang="ko-KR" altLang="en-US" dirty="0" err="1" smtClean="0"/>
              <a:t>출력값을</a:t>
            </a:r>
            <a:r>
              <a:rPr lang="ko-KR" altLang="en-US" dirty="0" smtClean="0"/>
              <a:t> 생성하는 함수를 해시 함수라고 부릅니다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940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44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502457afe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 smtClean="0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8502457a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30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ADA291-DB08-0B96-80C4-FE2ED8A501BC}"/>
              </a:ext>
            </a:extLst>
          </p:cNvPr>
          <p:cNvSpPr/>
          <p:nvPr/>
        </p:nvSpPr>
        <p:spPr>
          <a:xfrm>
            <a:off x="1362255" y="1159934"/>
            <a:ext cx="33352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spc="-51" noProof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자기주도 학습</a:t>
            </a:r>
            <a:endParaRPr kumimoji="0" lang="en-US" altLang="en-US" sz="44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4CAF73-B909-7A51-6B74-41E6C92442F4}"/>
              </a:ext>
            </a:extLst>
          </p:cNvPr>
          <p:cNvSpPr/>
          <p:nvPr/>
        </p:nvSpPr>
        <p:spPr>
          <a:xfrm>
            <a:off x="1438455" y="1989220"/>
            <a:ext cx="4669047" cy="874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-5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CDE3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블록체인</a:t>
            </a:r>
            <a:r>
              <a:rPr lang="ko-KR" altLang="en-US" sz="36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CDE3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개발 입문</a:t>
            </a:r>
            <a:endParaRPr kumimoji="0" lang="en-US" altLang="ko-KR" sz="3600" b="0" i="0" u="none" strike="noStrike" kern="1200" cap="none" spc="-51" normalizeH="0" baseline="0" noProof="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CDE3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블록체인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30" y="1521609"/>
            <a:ext cx="9461018" cy="38832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908331" y="5633545"/>
            <a:ext cx="1203769" cy="283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5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설명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31523" y="1671784"/>
            <a:ext cx="10709907" cy="4314948"/>
          </a:xfrm>
          <a:prstGeom prst="rect">
            <a:avLst/>
          </a:prstGeom>
          <a:solidFill>
            <a:srgbClr val="E6F7FE"/>
          </a:solidFill>
          <a:effectLst>
            <a:softEdge rad="0"/>
          </a:effectLst>
        </p:spPr>
        <p:txBody>
          <a:bodyPr wrap="square" tIns="0" anchor="t">
            <a:no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ko-KR" altLang="en-US" sz="2400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블록체인</a:t>
            </a:r>
            <a:r>
              <a:rPr kumimoji="1" lang="ko-KR" altLang="en-US" sz="2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kumimoji="1" lang="ko-KR" altLang="en-US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헤더의 구성요소 중 아래 표시한 것들이 무엇인지 학습하고 정리하여 제출해 주십시오</a:t>
            </a:r>
            <a:r>
              <a:rPr kumimoji="1"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Ø"/>
            </a:pPr>
            <a:r>
              <a:rPr kumimoji="1" lang="ko-KR" altLang="en-US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0000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이전 블록 </a:t>
            </a:r>
            <a:r>
              <a:rPr kumimoji="1" lang="ko-KR" altLang="en-US" sz="2400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0000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해쉬</a:t>
            </a:r>
            <a:r>
              <a:rPr kumimoji="1" lang="ko-KR" altLang="en-US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0000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값</a:t>
            </a:r>
            <a:r>
              <a:rPr kumimoji="1"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0000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, </a:t>
            </a:r>
            <a:r>
              <a:rPr kumimoji="1" lang="ko-KR" altLang="en-US" sz="2400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0000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머클트리</a:t>
            </a:r>
            <a:r>
              <a:rPr kumimoji="1" lang="ko-KR" altLang="en-US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0000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루트</a:t>
            </a:r>
            <a:r>
              <a:rPr kumimoji="1"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0000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, </a:t>
            </a:r>
            <a:r>
              <a:rPr kumimoji="1" lang="ko-KR" altLang="en-US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0000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난이도</a:t>
            </a:r>
            <a:r>
              <a:rPr kumimoji="1"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0000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, </a:t>
            </a:r>
            <a:r>
              <a:rPr kumimoji="1" lang="ko-KR" altLang="en-US" sz="2400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0000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논스</a:t>
            </a:r>
            <a:r>
              <a:rPr kumimoji="1"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0000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(Nonce)</a:t>
            </a:r>
            <a:endParaRPr kumimoji="1" lang="en-US" altLang="ko-KR" sz="2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FF0000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ko-KR" altLang="en-US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kumimoji="1" lang="en-US" altLang="ko-KR" sz="2400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geth</a:t>
            </a:r>
            <a:r>
              <a:rPr kumimoji="1"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(Go-</a:t>
            </a:r>
            <a:r>
              <a:rPr kumimoji="1" lang="en-US" altLang="ko-KR" sz="2400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ethereum</a:t>
            </a:r>
            <a:r>
              <a:rPr kumimoji="1"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) </a:t>
            </a:r>
            <a:r>
              <a:rPr kumimoji="1" lang="ko-KR" altLang="en-US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를 사용하여 </a:t>
            </a:r>
            <a:r>
              <a:rPr kumimoji="1" lang="ko-KR" altLang="en-US" sz="2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제네시스 블록을 </a:t>
            </a:r>
            <a:r>
              <a:rPr kumimoji="1" lang="en-US" altLang="ko-KR" sz="2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JSON </a:t>
            </a:r>
            <a:r>
              <a:rPr kumimoji="1" lang="ko-KR" altLang="en-US" sz="2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파일로 만들어 </a:t>
            </a:r>
            <a:r>
              <a:rPr kumimoji="1" lang="ko-KR" altLang="en-US" sz="2400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이더리움</a:t>
            </a:r>
            <a:r>
              <a:rPr kumimoji="1" lang="ko-KR" altLang="en-US" sz="2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kumimoji="1" lang="ko-KR" altLang="en-US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사설 테스트 </a:t>
            </a:r>
            <a:r>
              <a:rPr kumimoji="1" lang="ko-KR" altLang="en-US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네트워크 노드를 구축해 보십시오</a:t>
            </a:r>
            <a:r>
              <a:rPr kumimoji="1"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ko-KR" altLang="en-US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이 때 만든 제네시스 블록 파일과 노드를 구축한 화면을 </a:t>
            </a:r>
            <a:r>
              <a:rPr kumimoji="1" lang="ko-KR" altLang="en-US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제출해 </a:t>
            </a:r>
            <a:r>
              <a:rPr kumimoji="1" lang="ko-KR" altLang="en-US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주십시오</a:t>
            </a:r>
            <a:r>
              <a:rPr kumimoji="1"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  <a:endParaRPr kumimoji="1" lang="ko-KR" altLang="en-US" sz="2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82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502457afe_0_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b="0" kern="12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4. </a:t>
            </a:r>
            <a:r>
              <a:rPr lang="ko-KR" altLang="en-US" b="0" kern="12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제출</a:t>
            </a:r>
            <a:endParaRPr b="0" kern="12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8683" y="1671784"/>
            <a:ext cx="8007461" cy="2133300"/>
          </a:xfrm>
          <a:prstGeom prst="rect">
            <a:avLst/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endParaRPr kumimoji="1" lang="ko-KR" altLang="en-US" sz="14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1523" y="1671784"/>
            <a:ext cx="10709907" cy="3176261"/>
          </a:xfrm>
          <a:prstGeom prst="rect">
            <a:avLst/>
          </a:prstGeom>
          <a:solidFill>
            <a:srgbClr val="E6F7FE"/>
          </a:solidFill>
          <a:effectLst>
            <a:softEdge rad="0"/>
          </a:effectLst>
        </p:spPr>
        <p:txBody>
          <a:bodyPr wrap="square" tIns="0" anchor="t">
            <a:no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ko-KR" altLang="en-US" sz="2400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블록체인</a:t>
            </a:r>
            <a:r>
              <a:rPr kumimoji="1" lang="ko-KR" altLang="en-US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블록의 헤더 구조를 학습하고 정리하여 제출합니다</a:t>
            </a:r>
            <a:r>
              <a:rPr kumimoji="1"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ko-KR" altLang="en-US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제네시스 블록을  </a:t>
            </a:r>
            <a:r>
              <a:rPr kumimoji="1"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JSON </a:t>
            </a:r>
            <a:r>
              <a:rPr kumimoji="1" lang="ko-KR" altLang="en-US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파일로 만들어 제출합니다</a:t>
            </a:r>
            <a:r>
              <a:rPr kumimoji="1"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en-US" altLang="ko-KR" sz="2400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geth</a:t>
            </a:r>
            <a:r>
              <a:rPr kumimoji="1"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kumimoji="1" lang="ko-KR" altLang="en-US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를 설치하고 네트워크를 구성한 화면을 </a:t>
            </a:r>
            <a:r>
              <a:rPr kumimoji="1" lang="ko-KR" altLang="en-US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캡쳐 하여 </a:t>
            </a:r>
            <a:r>
              <a:rPr kumimoji="1" lang="ko-KR" altLang="en-US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제출합니다</a:t>
            </a:r>
            <a:r>
              <a:rPr kumimoji="1"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  <a:endParaRPr kumimoji="1" lang="ko-KR" altLang="en-US" sz="2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37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16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F979C2B-1D82-6F42-9D51-751C38E1C7E9}"/>
              </a:ext>
            </a:extLst>
          </p:cNvPr>
          <p:cNvSpPr txBox="1"/>
          <p:nvPr/>
        </p:nvSpPr>
        <p:spPr>
          <a:xfrm>
            <a:off x="4557901" y="4055676"/>
            <a:ext cx="153247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noProof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고 성 현</a:t>
            </a:r>
            <a:endParaRPr kumimoji="0" lang="ko-KR" altLang="en-US" sz="3600" b="0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cxnSp>
        <p:nvCxnSpPr>
          <p:cNvPr id="13" name="직선 연결선 13">
            <a:extLst>
              <a:ext uri="{FF2B5EF4-FFF2-40B4-BE49-F238E27FC236}">
                <a16:creationId xmlns:a16="http://schemas.microsoft.com/office/drawing/2014/main" id="{441C5056-354E-EB40-B452-FE1184778A84}"/>
              </a:ext>
            </a:extLst>
          </p:cNvPr>
          <p:cNvCxnSpPr>
            <a:cxnSpLocks/>
          </p:cNvCxnSpPr>
          <p:nvPr/>
        </p:nvCxnSpPr>
        <p:spPr>
          <a:xfrm>
            <a:off x="4557901" y="4685582"/>
            <a:ext cx="5647229" cy="182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9EB4281-BA25-B54B-B29B-1F7DB2BCAEBC}"/>
              </a:ext>
            </a:extLst>
          </p:cNvPr>
          <p:cNvSpPr txBox="1"/>
          <p:nvPr/>
        </p:nvSpPr>
        <p:spPr>
          <a:xfrm>
            <a:off x="4624750" y="4855672"/>
            <a:ext cx="2477281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0975" marR="0" lvl="1" indent="-169863" fontAlgn="base" latinLnBrk="0">
              <a:spcAft>
                <a:spcPts val="600"/>
              </a:spcAft>
              <a:buClr>
                <a:srgbClr val="41915F"/>
              </a:buClr>
              <a:buSzTx/>
              <a:buFont typeface="Arial" panose="020B0604020202020204" pitchFamily="34" charset="0"/>
              <a:buChar char="•"/>
              <a:tabLst>
                <a:tab pos="447675" algn="l"/>
              </a:tabLst>
              <a:defRPr/>
            </a:pPr>
            <a:r>
              <a:rPr kumimoji="1" lang="ko-KR" altLang="en-US" sz="140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팬택</a:t>
            </a:r>
            <a:r>
              <a:rPr kumimoji="1" lang="ko-KR" altLang="en-US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신규 </a:t>
            </a:r>
            <a:r>
              <a:rPr kumimoji="1" lang="ko-KR" altLang="en-US" sz="140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사업팀</a:t>
            </a:r>
            <a:r>
              <a:rPr kumimoji="1" lang="ko-KR" altLang="en-US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kumimoji="1"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IoT </a:t>
            </a:r>
            <a:r>
              <a:rPr kumimoji="1" lang="ko-KR" altLang="en-US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개발 파트</a:t>
            </a:r>
          </a:p>
          <a:p>
            <a:pPr marL="180975" marR="0" lvl="1" indent="-169863" fontAlgn="base" latinLnBrk="0">
              <a:spcAft>
                <a:spcPts val="600"/>
              </a:spcAft>
              <a:buClr>
                <a:srgbClr val="41915F"/>
              </a:buClr>
              <a:buSzTx/>
              <a:buFont typeface="Arial" panose="020B0604020202020204" pitchFamily="34" charset="0"/>
              <a:buChar char="•"/>
              <a:tabLst>
                <a:tab pos="447675" algn="l"/>
              </a:tabLst>
              <a:defRPr/>
            </a:pPr>
            <a:r>
              <a:rPr kumimoji="1" lang="ko-KR" altLang="en-US" sz="140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와이솔</a:t>
            </a:r>
            <a:r>
              <a:rPr kumimoji="1" lang="ko-KR" altLang="en-US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kumimoji="1"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IoT </a:t>
            </a:r>
            <a:r>
              <a:rPr kumimoji="1" lang="ko-KR" altLang="en-US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사업부 </a:t>
            </a:r>
            <a:r>
              <a:rPr kumimoji="1"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SW </a:t>
            </a:r>
            <a:r>
              <a:rPr kumimoji="1" lang="ko-KR" altLang="en-US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개발 팀</a:t>
            </a:r>
            <a:endParaRPr kumimoji="1" lang="en-US" altLang="ko-KR" sz="140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180975" lvl="1" indent="-169863" fontAlgn="base" latinLnBrk="0">
              <a:spcAft>
                <a:spcPts val="600"/>
              </a:spcAft>
              <a:buClr>
                <a:srgbClr val="41915F"/>
              </a:buClr>
              <a:buFont typeface="Arial" panose="020B0604020202020204" pitchFamily="34" charset="0"/>
              <a:buChar char="•"/>
              <a:tabLst>
                <a:tab pos="447675" algn="l"/>
              </a:tabLst>
              <a:defRPr/>
            </a:pPr>
            <a:r>
              <a:rPr lang="en-US" altLang="ko-KR" sz="1400" spc="-30" dirty="0"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IoT </a:t>
            </a:r>
            <a:r>
              <a:rPr lang="ko-KR" altLang="en-US" sz="1400" spc="-30" dirty="0"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무선통신</a:t>
            </a:r>
            <a:r>
              <a:rPr lang="en-US" altLang="ko-KR" sz="1400" spc="-30" dirty="0"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lang="ko-KR" altLang="en-US" sz="1400" spc="-30" dirty="0"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모듈 개발 프로젝트</a:t>
            </a:r>
            <a:endParaRPr lang="en-US" altLang="ko-KR" sz="1400" spc="-30" dirty="0"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180975" lvl="1" indent="-169863" fontAlgn="base" latinLnBrk="0">
              <a:spcAft>
                <a:spcPts val="600"/>
              </a:spcAft>
              <a:buClr>
                <a:srgbClr val="41915F"/>
              </a:buClr>
              <a:buFont typeface="Arial" panose="020B0604020202020204" pitchFamily="34" charset="0"/>
              <a:buChar char="•"/>
              <a:tabLst>
                <a:tab pos="447675" algn="l"/>
              </a:tabLst>
              <a:defRPr/>
            </a:pPr>
            <a:r>
              <a:rPr lang="en-US" altLang="ko-KR" sz="1400" spc="-30" dirty="0"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KT/</a:t>
            </a:r>
            <a:r>
              <a:rPr lang="en-US" altLang="ko-KR" sz="1400" spc="-30" dirty="0" err="1"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Skylife</a:t>
            </a:r>
            <a:r>
              <a:rPr lang="en-US" altLang="ko-KR" sz="1400" spc="-30" dirty="0"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lang="ko-KR" altLang="en-US" sz="1400" spc="-30" dirty="0" err="1"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셋톱박스</a:t>
            </a:r>
            <a:r>
              <a:rPr lang="ko-KR" altLang="en-US" sz="1400" spc="-30" dirty="0"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프로젝트</a:t>
            </a:r>
          </a:p>
          <a:p>
            <a:pPr marL="180975" lvl="1" indent="-169863" fontAlgn="base" latinLnBrk="0">
              <a:spcAft>
                <a:spcPts val="600"/>
              </a:spcAft>
              <a:buClr>
                <a:srgbClr val="41915F"/>
              </a:buClr>
              <a:buFont typeface="Arial" panose="020B0604020202020204" pitchFamily="34" charset="0"/>
              <a:buChar char="•"/>
              <a:tabLst>
                <a:tab pos="447675" algn="l"/>
              </a:tabLst>
              <a:defRPr/>
            </a:pPr>
            <a:r>
              <a:rPr kumimoji="1" lang="ko-KR" altLang="en-US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홍익대학교 컴퓨터 공학 전공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DCBBDE-E56E-69F9-45AF-9CBAC1F10888}"/>
              </a:ext>
            </a:extLst>
          </p:cNvPr>
          <p:cNvSpPr txBox="1"/>
          <p:nvPr/>
        </p:nvSpPr>
        <p:spPr>
          <a:xfrm>
            <a:off x="6181146" y="4294575"/>
            <a:ext cx="1796967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effectLst/>
                <a:uLnTx/>
                <a:uFillTx/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Project consultant</a:t>
            </a:r>
            <a:endParaRPr kumimoji="0" lang="ko-KR" altLang="en-US" sz="3600" b="0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effectLst/>
              <a:uLnTx/>
              <a:uFillTx/>
              <a:latin typeface="삼성긴고딕 Medium" panose="020B0600000101010101" pitchFamily="50" charset="-127"/>
              <a:ea typeface="삼성긴고딕 Medium" panose="020B0600000101010101" pitchFamily="50" charset="-127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41BCB99B-525D-4CEB-9D53-FB08D8302DDD}"/>
              </a:ext>
            </a:extLst>
          </p:cNvPr>
          <p:cNvSpPr txBox="1">
            <a:spLocks/>
          </p:cNvSpPr>
          <p:nvPr/>
        </p:nvSpPr>
        <p:spPr>
          <a:xfrm>
            <a:off x="3915870" y="873727"/>
            <a:ext cx="8276129" cy="1120826"/>
          </a:xfrm>
          <a:prstGeom prst="rect">
            <a:avLst/>
          </a:prstGeom>
          <a:solidFill>
            <a:srgbClr val="58BBF2">
              <a:alpha val="50000"/>
            </a:srgbClr>
          </a:solidFill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블록체인</a:t>
            </a:r>
            <a:r>
              <a:rPr lang="ko-KR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 개발 입문</a:t>
            </a:r>
            <a:endParaRPr lang="ko-KR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919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E0AAB5-9BB1-CEC6-7CFA-41C3EDA2960A}"/>
              </a:ext>
            </a:extLst>
          </p:cNvPr>
          <p:cNvSpPr/>
          <p:nvPr/>
        </p:nvSpPr>
        <p:spPr>
          <a:xfrm>
            <a:off x="2113366" y="1157145"/>
            <a:ext cx="1757149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ExtraBold" panose="020B0600000101010101" pitchFamily="50" charset="-127"/>
                <a:ea typeface="삼성긴고딕 ExtraBold" panose="020B0600000101010101" pitchFamily="50" charset="-127"/>
                <a:cs typeface="+mn-cs"/>
              </a:rPr>
              <a:t>Contents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40B073-A493-C404-C940-1DB43D63E9DA}"/>
              </a:ext>
            </a:extLst>
          </p:cNvPr>
          <p:cNvGrpSpPr/>
          <p:nvPr/>
        </p:nvGrpSpPr>
        <p:grpSpPr>
          <a:xfrm>
            <a:off x="6096000" y="2279650"/>
            <a:ext cx="3017212" cy="546100"/>
            <a:chOff x="4641850" y="1212850"/>
            <a:chExt cx="3017212" cy="5461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E8AD4E-438E-F023-434F-53952C1F6411}"/>
                </a:ext>
              </a:extLst>
            </p:cNvPr>
            <p:cNvSpPr txBox="1"/>
            <p:nvPr/>
          </p:nvSpPr>
          <p:spPr>
            <a:xfrm>
              <a:off x="5367344" y="1239679"/>
              <a:ext cx="2291718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spc="-31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프로젝트 개요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F9B4BEF-7229-FD59-4A0B-A2C9F18949A4}"/>
                </a:ext>
              </a:extLst>
            </p:cNvPr>
            <p:cNvSpPr/>
            <p:nvPr/>
          </p:nvSpPr>
          <p:spPr>
            <a:xfrm>
              <a:off x="4641850" y="121285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Ⅰ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0752AE-0A97-0155-D438-D2ADBAE39B4D}"/>
              </a:ext>
            </a:extLst>
          </p:cNvPr>
          <p:cNvGrpSpPr/>
          <p:nvPr/>
        </p:nvGrpSpPr>
        <p:grpSpPr>
          <a:xfrm>
            <a:off x="6096000" y="3164417"/>
            <a:ext cx="4214783" cy="546100"/>
            <a:chOff x="4641850" y="2527300"/>
            <a:chExt cx="4214783" cy="5461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07F00F6-EB25-2FE1-6D26-D544140D077D}"/>
                </a:ext>
              </a:extLst>
            </p:cNvPr>
            <p:cNvSpPr/>
            <p:nvPr/>
          </p:nvSpPr>
          <p:spPr>
            <a:xfrm>
              <a:off x="4641850" y="25273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Ⅱ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1DCA1D-B6E4-A02F-2B94-1BFE3708C8DB}"/>
                </a:ext>
              </a:extLst>
            </p:cNvPr>
            <p:cNvSpPr txBox="1"/>
            <p:nvPr/>
          </p:nvSpPr>
          <p:spPr>
            <a:xfrm>
              <a:off x="5367344" y="2554129"/>
              <a:ext cx="3489289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spc="-31" noProof="0" dirty="0" err="1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블록체인</a:t>
              </a:r>
              <a:r>
                <a:rPr lang="ko-KR" altLang="en-US" sz="3200" spc="-31" noProof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 개념과 구조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E186053-6F25-ECC0-EE0B-D819BF8CF449}"/>
              </a:ext>
            </a:extLst>
          </p:cNvPr>
          <p:cNvGrpSpPr/>
          <p:nvPr/>
        </p:nvGrpSpPr>
        <p:grpSpPr>
          <a:xfrm>
            <a:off x="6096000" y="4049184"/>
            <a:ext cx="2184355" cy="546100"/>
            <a:chOff x="4641850" y="3479800"/>
            <a:chExt cx="2184355" cy="5461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2BA4723-E903-5FEE-12FA-03B3ED3992F9}"/>
                </a:ext>
              </a:extLst>
            </p:cNvPr>
            <p:cNvSpPr/>
            <p:nvPr/>
          </p:nvSpPr>
          <p:spPr>
            <a:xfrm>
              <a:off x="4641850" y="34798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Ⅲ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8A21B3-B96D-2198-BC69-F8CF3FE9BF99}"/>
                </a:ext>
              </a:extLst>
            </p:cNvPr>
            <p:cNvSpPr txBox="1"/>
            <p:nvPr/>
          </p:nvSpPr>
          <p:spPr>
            <a:xfrm>
              <a:off x="5367344" y="3506629"/>
              <a:ext cx="1458861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spc="-31" dirty="0" err="1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과제설명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4F7C007-F27E-DCD8-D4AB-51B5B2D431E2}"/>
              </a:ext>
            </a:extLst>
          </p:cNvPr>
          <p:cNvGrpSpPr/>
          <p:nvPr/>
        </p:nvGrpSpPr>
        <p:grpSpPr>
          <a:xfrm>
            <a:off x="6096000" y="4933950"/>
            <a:ext cx="2287781" cy="546100"/>
            <a:chOff x="4641850" y="4432300"/>
            <a:chExt cx="2287781" cy="5461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3422DCE-CB54-E402-8FD1-AF15B0D48E07}"/>
                </a:ext>
              </a:extLst>
            </p:cNvPr>
            <p:cNvSpPr/>
            <p:nvPr/>
          </p:nvSpPr>
          <p:spPr>
            <a:xfrm>
              <a:off x="4641850" y="44323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Ⅳ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C7E3C8-ABF5-708D-1E90-07BD39915B5D}"/>
                </a:ext>
              </a:extLst>
            </p:cNvPr>
            <p:cNvSpPr txBox="1"/>
            <p:nvPr/>
          </p:nvSpPr>
          <p:spPr>
            <a:xfrm>
              <a:off x="5367344" y="4459129"/>
              <a:ext cx="1562287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spc="-31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과제 제출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7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812955" y="1716907"/>
            <a:ext cx="10728325" cy="2500763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042885" y="1919262"/>
            <a:ext cx="3830109" cy="1942070"/>
            <a:chOff x="731838" y="1703130"/>
            <a:chExt cx="3830109" cy="1942070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3619581" cy="1942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24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프로젝트 개요</a:t>
              </a: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800" spc="0" dirty="0" err="1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블록체인의</a:t>
              </a:r>
              <a:r>
                <a:rPr lang="ko-KR" altLang="en-US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개념과 구조를 알아보자</a:t>
              </a:r>
              <a:endParaRPr lang="en-US" altLang="ko-KR" sz="180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800" spc="0" dirty="0" err="1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블록체인</a:t>
              </a:r>
              <a:r>
                <a:rPr lang="ko-KR" altLang="en-US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개발 환경을 구축해 보기</a:t>
              </a:r>
              <a:endParaRPr lang="en-US" altLang="ko-KR" sz="180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800" spc="0" dirty="0" err="1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블록체인</a:t>
              </a:r>
              <a:r>
                <a:rPr lang="ko-KR" altLang="en-US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생성해 보기</a:t>
              </a:r>
              <a:endParaRPr lang="en-US" altLang="ko-KR" sz="180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67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블록체인이란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812955" y="1514684"/>
            <a:ext cx="10728325" cy="3057316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4975" y="1615093"/>
            <a:ext cx="761651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4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Arial"/>
                <a:sym typeface="Arial"/>
              </a:rPr>
              <a:t>데이터 분산 처리 기술로</a:t>
            </a:r>
            <a:r>
              <a:rPr lang="en-US" altLang="ko-KR" sz="24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4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Arial"/>
                <a:sym typeface="Arial"/>
              </a:rPr>
              <a:t>블록에 데이터를 담아 체인 형태로 연결하여 수많은 컴퓨터에 동시에 이를 복제해 저장하는 기술</a:t>
            </a:r>
            <a:r>
              <a:rPr lang="en-US" altLang="ko-KR" sz="24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Arial"/>
                <a:sym typeface="Arial"/>
              </a:rPr>
              <a:t>.</a:t>
            </a:r>
          </a:p>
          <a:p>
            <a:pPr marL="342900" lvl="0" indent="-342900" latinLnBrk="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en-US" altLang="ko-KR" sz="2400" kern="0" spc="-151" dirty="0">
              <a:ln w="0">
                <a:solidFill>
                  <a:srgbClr val="4F81BD">
                    <a:alpha val="0"/>
                  </a:srgbClr>
                </a:solidFill>
              </a:ln>
              <a:latin typeface="삼성긴고딕OTF Regular" panose="020B0600000101010101" pitchFamily="34" charset="-127"/>
              <a:ea typeface="삼성긴고딕OTF Regular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4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Arial"/>
                <a:sym typeface="Arial"/>
              </a:rPr>
              <a:t>누구라도 임의로 수정할 수 없고</a:t>
            </a:r>
            <a:r>
              <a:rPr lang="en-US" altLang="ko-KR" sz="24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Arial"/>
                <a:sym typeface="Arial"/>
              </a:rPr>
              <a:t>,</a:t>
            </a:r>
            <a:r>
              <a:rPr lang="ko-KR" altLang="en-US" sz="24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Arial"/>
                <a:sym typeface="Arial"/>
              </a:rPr>
              <a:t> 누구나 변경의 결과를 열람할 수 있는 분산 컴퓨팅 기술 기반의 원장 관리 기술</a:t>
            </a:r>
            <a:r>
              <a:rPr lang="en-US" altLang="ko-KR" sz="24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419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27">
            <a:extLst>
              <a:ext uri="{FF2B5EF4-FFF2-40B4-BE49-F238E27FC236}">
                <a16:creationId xmlns:a16="http://schemas.microsoft.com/office/drawing/2014/main" id="{B4A40F6F-04E7-8659-389C-E75C1809F52B}"/>
              </a:ext>
            </a:extLst>
          </p:cNvPr>
          <p:cNvSpPr/>
          <p:nvPr/>
        </p:nvSpPr>
        <p:spPr>
          <a:xfrm>
            <a:off x="836780" y="1613196"/>
            <a:ext cx="10585199" cy="3343815"/>
          </a:xfrm>
          <a:prstGeom prst="roundRect">
            <a:avLst>
              <a:gd name="adj" fmla="val 5310"/>
            </a:avLst>
          </a:prstGeom>
          <a:solidFill>
            <a:srgbClr val="DEF2FC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블록체인</a:t>
            </a:r>
            <a:r>
              <a:rPr lang="en-US" altLang="ko-KR" dirty="0"/>
              <a:t> </a:t>
            </a:r>
            <a:r>
              <a:rPr lang="ko-KR" altLang="en-US" dirty="0" smtClean="0"/>
              <a:t>작동 원리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23798" y="1843713"/>
            <a:ext cx="915928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다수의 온라인 거래 기록을 묶어 하나의 데이터 </a:t>
            </a:r>
            <a:r>
              <a:rPr lang="ko-KR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블록</a:t>
            </a:r>
            <a:r>
              <a:rPr lang="en-US" altLang="ko-KR" sz="24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(block)</a:t>
            </a:r>
            <a:r>
              <a:rPr lang="ko-KR" altLang="en-US" sz="24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을 </a:t>
            </a:r>
            <a:r>
              <a:rPr lang="ko-KR" altLang="en-US" sz="24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구성</a:t>
            </a:r>
            <a:r>
              <a:rPr lang="en-US" altLang="ko-KR" sz="24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2400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해쉬</a:t>
            </a:r>
            <a:r>
              <a:rPr lang="en-US" altLang="ko-KR" sz="24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(</a:t>
            </a:r>
            <a:r>
              <a:rPr lang="en-US" altLang="ko-KR" sz="24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hash) </a:t>
            </a:r>
            <a:r>
              <a:rPr lang="ko-KR" altLang="en-US" sz="24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값을 이용하여 이전 </a:t>
            </a:r>
            <a:r>
              <a:rPr lang="ko-KR" altLang="en-US" sz="24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블록과</a:t>
            </a:r>
            <a:r>
              <a:rPr lang="ko-KR" altLang="en-US" sz="24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 </a:t>
            </a:r>
            <a:r>
              <a:rPr lang="ko-KR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체인</a:t>
            </a:r>
            <a:r>
              <a:rPr lang="en-US" altLang="ko-KR" sz="24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(chain)</a:t>
            </a:r>
            <a:r>
              <a:rPr lang="ko-KR" altLang="en-US" sz="24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처럼 </a:t>
            </a:r>
            <a:r>
              <a:rPr lang="ko-KR" altLang="en-US" sz="24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연결</a:t>
            </a:r>
            <a:r>
              <a:rPr lang="en-US" altLang="ko-KR" sz="24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정보의 전부 또는 일부를 </a:t>
            </a:r>
            <a:r>
              <a:rPr lang="en-US" altLang="ko-K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P2P </a:t>
            </a:r>
            <a:r>
              <a:rPr lang="ko-KR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방식</a:t>
            </a:r>
            <a:r>
              <a:rPr lang="ko-KR" altLang="en-US" sz="24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으로 전 세계 여러 컴퓨터에 복사하여 분산 저장</a:t>
            </a:r>
            <a:r>
              <a:rPr lang="en-US" altLang="ko-KR" sz="24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·</a:t>
            </a:r>
            <a:r>
              <a:rPr lang="ko-KR" altLang="en-US" sz="24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관리.</a:t>
            </a:r>
            <a:endParaRPr lang="en-US" altLang="ko-KR" sz="24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795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27">
            <a:extLst>
              <a:ext uri="{FF2B5EF4-FFF2-40B4-BE49-F238E27FC236}">
                <a16:creationId xmlns:a16="http://schemas.microsoft.com/office/drawing/2014/main" id="{B4A40F6F-04E7-8659-389C-E75C1809F52B}"/>
              </a:ext>
            </a:extLst>
          </p:cNvPr>
          <p:cNvSpPr/>
          <p:nvPr/>
        </p:nvSpPr>
        <p:spPr>
          <a:xfrm>
            <a:off x="685801" y="1603375"/>
            <a:ext cx="10812518" cy="1569660"/>
          </a:xfrm>
          <a:prstGeom prst="roundRect">
            <a:avLst>
              <a:gd name="adj" fmla="val 5310"/>
            </a:avLst>
          </a:prstGeom>
          <a:solidFill>
            <a:srgbClr val="DEF2FC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5629" y="1561335"/>
            <a:ext cx="101573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노드 </a:t>
            </a:r>
            <a:r>
              <a:rPr lang="en-US" altLang="ko-KR" sz="24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(node)</a:t>
            </a:r>
            <a:r>
              <a:rPr lang="ko-KR" altLang="en-US" sz="24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는 네트워크에서 연결 포인트 혹은 데이터 전송의 종점</a:t>
            </a:r>
            <a:r>
              <a:rPr lang="en-US" altLang="ko-KR" sz="24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, </a:t>
            </a:r>
            <a:r>
              <a:rPr lang="ko-KR" altLang="en-US" sz="24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재 </a:t>
            </a:r>
            <a:r>
              <a:rPr lang="ko-KR" altLang="en-US" sz="2400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분배점</a:t>
            </a:r>
            <a:r>
              <a:rPr lang="en-US" altLang="ko-KR" sz="24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.</a:t>
            </a:r>
            <a:endParaRPr lang="en-US" altLang="ko-KR" sz="24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2400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블록체인은</a:t>
            </a:r>
            <a:r>
              <a:rPr lang="ko-KR" altLang="en-US" sz="24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개개인의 </a:t>
            </a:r>
            <a:r>
              <a:rPr lang="ko-KR" altLang="en-US" sz="24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서버</a:t>
            </a:r>
            <a:r>
              <a:rPr lang="en-US" altLang="ko-KR" sz="24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, </a:t>
            </a:r>
            <a:r>
              <a:rPr lang="ko-KR" altLang="en-US" sz="24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즉 참여자를 </a:t>
            </a:r>
            <a:r>
              <a:rPr lang="ko-KR" altLang="en-US" sz="2400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노드라</a:t>
            </a:r>
            <a:r>
              <a:rPr lang="ko-KR" altLang="en-US" sz="24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칭함</a:t>
            </a:r>
            <a:r>
              <a:rPr lang="en-US" altLang="ko-KR" sz="24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.</a:t>
            </a:r>
            <a:endParaRPr lang="en-US" altLang="ko-KR" sz="3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00" y="3215075"/>
            <a:ext cx="5395516" cy="324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1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 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1510926"/>
            <a:ext cx="5447411" cy="474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27">
            <a:extLst>
              <a:ext uri="{FF2B5EF4-FFF2-40B4-BE49-F238E27FC236}">
                <a16:creationId xmlns:a16="http://schemas.microsoft.com/office/drawing/2014/main" id="{B4A40F6F-04E7-8659-389C-E75C1809F52B}"/>
              </a:ext>
            </a:extLst>
          </p:cNvPr>
          <p:cNvSpPr/>
          <p:nvPr/>
        </p:nvSpPr>
        <p:spPr>
          <a:xfrm>
            <a:off x="786063" y="1640065"/>
            <a:ext cx="10700084" cy="3070226"/>
          </a:xfrm>
          <a:prstGeom prst="roundRect">
            <a:avLst>
              <a:gd name="adj" fmla="val 5310"/>
            </a:avLst>
          </a:prstGeom>
          <a:solidFill>
            <a:srgbClr val="DEF2FC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 </a:t>
            </a:r>
            <a:r>
              <a:rPr lang="ko-KR" altLang="en-US" dirty="0" smtClean="0"/>
              <a:t>해시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55882" y="1698802"/>
            <a:ext cx="9611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블록 </a:t>
            </a:r>
            <a:r>
              <a:rPr lang="ko-KR" altLang="en-US" sz="24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헤더 정보를 </a:t>
            </a:r>
            <a:r>
              <a:rPr lang="ko-KR" altLang="en-US" sz="24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입력 값으로 </a:t>
            </a:r>
            <a:r>
              <a:rPr lang="en-US" altLang="ko-KR" sz="24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SHA256 </a:t>
            </a:r>
            <a:r>
              <a:rPr lang="ko-KR" altLang="en-US" sz="24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해시 </a:t>
            </a:r>
            <a:r>
              <a:rPr lang="ko-KR" altLang="en-US" sz="24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함수를 적용해서 </a:t>
            </a:r>
            <a:r>
              <a:rPr lang="ko-KR" altLang="en-US" sz="24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계산되는 값</a:t>
            </a:r>
            <a:r>
              <a:rPr lang="en-US" altLang="ko-KR" sz="24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2400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해쉬</a:t>
            </a:r>
            <a:r>
              <a:rPr lang="ko-KR" altLang="en-US" sz="24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함수는 </a:t>
            </a:r>
            <a:r>
              <a:rPr lang="ko-KR" altLang="en-US" sz="24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임의의 길이를 가진 데이터를 </a:t>
            </a:r>
            <a:r>
              <a:rPr lang="ko-KR" altLang="en-US" sz="24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입력 받아 </a:t>
            </a:r>
            <a:r>
              <a:rPr lang="ko-KR" altLang="en-US" sz="24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고정된 길이의 </a:t>
            </a:r>
            <a:r>
              <a:rPr lang="ko-KR" altLang="en-US" sz="24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해시 값을 </a:t>
            </a:r>
            <a:r>
              <a:rPr lang="ko-KR" altLang="en-US" sz="24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출력하는 </a:t>
            </a:r>
            <a:r>
              <a:rPr lang="ko-KR" altLang="en-US" sz="24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함수</a:t>
            </a:r>
            <a:r>
              <a:rPr lang="en-US" altLang="ko-KR" sz="24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32</a:t>
            </a:r>
            <a:r>
              <a:rPr lang="ko-KR" altLang="en-US" sz="24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바이트의 </a:t>
            </a:r>
            <a:r>
              <a:rPr lang="ko-KR" altLang="en-US" sz="24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숫자 값</a:t>
            </a:r>
            <a:r>
              <a:rPr lang="en-US" altLang="ko-KR" sz="24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.</a:t>
            </a:r>
            <a:endParaRPr lang="en-US" altLang="ko-KR" sz="24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블록 전체를 </a:t>
            </a:r>
            <a:r>
              <a:rPr lang="ko-KR" altLang="en-US" sz="24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해시 한 </a:t>
            </a:r>
            <a:r>
              <a:rPr lang="ko-KR" altLang="en-US" sz="24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값이 아니라</a:t>
            </a:r>
            <a:r>
              <a:rPr lang="en-US" altLang="ko-KR" sz="24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, </a:t>
            </a:r>
            <a:r>
              <a:rPr lang="ko-KR" altLang="en-US" sz="24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블록 헤더를 </a:t>
            </a:r>
            <a:r>
              <a:rPr lang="ko-KR" altLang="en-US" sz="24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해시 한 </a:t>
            </a:r>
            <a:r>
              <a:rPr lang="ko-KR" altLang="en-US" sz="24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값</a:t>
            </a:r>
            <a:r>
              <a:rPr lang="en-US" altLang="ko-KR" sz="24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.</a:t>
            </a:r>
            <a:endParaRPr lang="ko-KR" altLang="en-US" sz="24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24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3543</TotalTime>
  <Words>406</Words>
  <Application>Microsoft Office PowerPoint</Application>
  <PresentationFormat>와이드스크린</PresentationFormat>
  <Paragraphs>60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KoPub돋움체 Medium</vt:lpstr>
      <vt:lpstr>맑은 고딕</vt:lpstr>
      <vt:lpstr>맑은 고딕</vt:lpstr>
      <vt:lpstr>삼성긴고딕 Bold</vt:lpstr>
      <vt:lpstr>삼성긴고딕 ExtraBold</vt:lpstr>
      <vt:lpstr>삼성긴고딕 Medium</vt:lpstr>
      <vt:lpstr>삼성긴고딕 Regular</vt:lpstr>
      <vt:lpstr>삼성긴고딕OTF Bold</vt:lpstr>
      <vt:lpstr>삼성긴고딕OTF Regular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1. 프로젝트 개요</vt:lpstr>
      <vt:lpstr>블록체인이란?</vt:lpstr>
      <vt:lpstr>블록체인 작동 원리</vt:lpstr>
      <vt:lpstr>노드</vt:lpstr>
      <vt:lpstr>블록 구조</vt:lpstr>
      <vt:lpstr>블록 해시</vt:lpstr>
      <vt:lpstr>블록체인 구성</vt:lpstr>
      <vt:lpstr>과제 설명</vt:lpstr>
      <vt:lpstr>4. 제출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SSAFY</cp:lastModifiedBy>
  <cp:revision>157</cp:revision>
  <dcterms:created xsi:type="dcterms:W3CDTF">2020-12-09T04:38:54Z</dcterms:created>
  <dcterms:modified xsi:type="dcterms:W3CDTF">2023-12-15T01:43:53Z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C:\Users\multicampus\Desktop\220920_7기 SSAFY 오픈소스 가이드_공지용.pptx</vt:lpwstr>
  </property>
</Properties>
</file>