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7"/>
  </p:notesMasterIdLst>
  <p:sldIdLst>
    <p:sldId id="256" r:id="rId2"/>
    <p:sldId id="382" r:id="rId3"/>
    <p:sldId id="375" r:id="rId4"/>
    <p:sldId id="381" r:id="rId5"/>
    <p:sldId id="383" r:id="rId6"/>
    <p:sldId id="384" r:id="rId7"/>
    <p:sldId id="359" r:id="rId8"/>
    <p:sldId id="376" r:id="rId9"/>
    <p:sldId id="377" r:id="rId10"/>
    <p:sldId id="385" r:id="rId11"/>
    <p:sldId id="386" r:id="rId12"/>
    <p:sldId id="378" r:id="rId13"/>
    <p:sldId id="387" r:id="rId14"/>
    <p:sldId id="379" r:id="rId15"/>
    <p:sldId id="3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0100D"/>
    <a:srgbClr val="129EEC"/>
    <a:srgbClr val="F69E47"/>
    <a:srgbClr val="2DCDE3"/>
    <a:srgbClr val="BCEFF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76355" autoAdjust="0"/>
  </p:normalViewPr>
  <p:slideViewPr>
    <p:cSldViewPr snapToGrid="0" showGuides="1">
      <p:cViewPr varScale="1">
        <p:scale>
          <a:sx n="89" d="100"/>
          <a:sy n="89" d="100"/>
        </p:scale>
        <p:origin x="682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6CB76D-8964-4DE6-8474-615AE03092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4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7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0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5081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51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10</a:t>
            </a:r>
            <a:r>
              <a:rPr lang="ko-KR" altLang="en-US" sz="4400" spc="-51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기 자기주도 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5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아두이노</a:t>
            </a:r>
            <a:r>
              <a:rPr lang="ko-KR" altLang="en-US" sz="36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이해와 실습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1" y="1505747"/>
            <a:ext cx="8117457" cy="498127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634377" y="2605177"/>
            <a:ext cx="1362974" cy="370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3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20" y="1490967"/>
            <a:ext cx="8190424" cy="49972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86133" y="2605177"/>
            <a:ext cx="1362974" cy="370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2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324961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7355113" cy="3046988"/>
            <a:chOff x="731838" y="1703130"/>
            <a:chExt cx="7355113" cy="3046988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7144585" cy="3046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시뮬레이터에서 </a:t>
              </a:r>
              <a:r>
                <a:rPr lang="ko-KR" altLang="en-US" sz="2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아두이노와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초음파 센서를 연결해 봅시다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endParaRPr lang="en-US" altLang="ko-KR" sz="2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C/C++ 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로 초음파 센서가 동작하도록 구현합시다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endParaRPr lang="en-US" altLang="ko-KR" sz="2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&lt;</a:t>
              </a:r>
              <a:r>
                <a:rPr lang="ko-KR" altLang="en-US" sz="2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심화과제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&gt;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아두이노와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다른 센서도 연결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구현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실습을 진행합시다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endParaRPr lang="en-US" altLang="ko-KR" sz="2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7" y="1752147"/>
            <a:ext cx="4210638" cy="39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1742535" y="3994030"/>
            <a:ext cx="1362974" cy="370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52" y="1500997"/>
            <a:ext cx="2405399" cy="48580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149970" y="3588589"/>
            <a:ext cx="362309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1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1523" y="1671784"/>
            <a:ext cx="10709907" cy="4340396"/>
          </a:xfrm>
          <a:prstGeom prst="rect">
            <a:avLst/>
          </a:prstGeom>
          <a:solidFill>
            <a:srgbClr val="E6F7FE"/>
          </a:solidFill>
          <a:effectLst>
            <a:softEdge rad="0"/>
          </a:effectLst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아두이노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시뮬레이터</a:t>
            </a: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팅커캐드</a:t>
            </a: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에서 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아두이노와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초음파 센서를 연결한 화면을 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캡쳐한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이미지</a:t>
            </a: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초음파 센서를 동작시키도록 구현한 소스코드 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캡쳐한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이미지</a:t>
            </a: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시뮬레이션 결과를 </a:t>
            </a:r>
            <a:r>
              <a:rPr kumimoji="1" lang="ko-KR" altLang="en-US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캡쳐한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이미지</a:t>
            </a:r>
            <a:endParaRPr kumimoji="1" lang="ko-KR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endParaRPr kumimoji="1" lang="en-US" altLang="ko-KR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저장된 </a:t>
            </a:r>
            <a:r>
              <a:rPr kumimoji="1" lang="ko-KR" altLang="en-US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이미지 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</a:t>
            </a:r>
            <a:r>
              <a:rPr kumimoji="1" lang="en-US" altLang="ko-KR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Readme(MD) 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작성 및 </a:t>
            </a:r>
            <a:r>
              <a:rPr kumimoji="1" lang="en-US" altLang="ko-KR" sz="240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24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endParaRPr kumimoji="1" lang="ko-KR" altLang="en-US" sz="2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1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979C2B-1D82-6F42-9D51-751C38E1C7E9}"/>
              </a:ext>
            </a:extLst>
          </p:cNvPr>
          <p:cNvSpPr txBox="1"/>
          <p:nvPr/>
        </p:nvSpPr>
        <p:spPr>
          <a:xfrm>
            <a:off x="4557901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고 성 현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13" name="직선 연결선 13">
            <a:extLst>
              <a:ext uri="{FF2B5EF4-FFF2-40B4-BE49-F238E27FC236}">
                <a16:creationId xmlns:a16="http://schemas.microsoft.com/office/drawing/2014/main" id="{441C5056-354E-EB40-B452-FE1184778A84}"/>
              </a:ext>
            </a:extLst>
          </p:cNvPr>
          <p:cNvCxnSpPr>
            <a:cxnSpLocks/>
          </p:cNvCxnSpPr>
          <p:nvPr/>
        </p:nvCxnSpPr>
        <p:spPr>
          <a:xfrm>
            <a:off x="4557901" y="4685582"/>
            <a:ext cx="5647229" cy="182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B4281-BA25-B54B-B29B-1F7DB2BCAEBC}"/>
              </a:ext>
            </a:extLst>
          </p:cNvPr>
          <p:cNvSpPr txBox="1"/>
          <p:nvPr/>
        </p:nvSpPr>
        <p:spPr>
          <a:xfrm>
            <a:off x="4624750" y="4855672"/>
            <a:ext cx="247728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팬택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신규 </a:t>
            </a: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사업팀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파트</a:t>
            </a:r>
          </a:p>
          <a:p>
            <a:pPr marL="180975" marR="0" lvl="1" indent="-169863" fontAlgn="base" latinLnBrk="0">
              <a:spcAft>
                <a:spcPts val="600"/>
              </a:spcAft>
              <a:buClr>
                <a:srgbClr val="41915F"/>
              </a:buClr>
              <a:buSzTx/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와이솔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사업부 </a:t>
            </a:r>
            <a:r>
              <a:rPr kumimoji="1"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SW </a:t>
            </a: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팀</a:t>
            </a:r>
            <a:endParaRPr kumimoji="1"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IoT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무선통신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모듈 개발 프로젝트</a:t>
            </a:r>
            <a:endParaRPr lang="en-US" altLang="ko-KR" sz="1400" spc="-30" dirty="0"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KT/</a:t>
            </a:r>
            <a:r>
              <a:rPr lang="en-US" altLang="ko-KR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Skylife</a:t>
            </a:r>
            <a:r>
              <a:rPr lang="en-US" altLang="ko-KR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spc="-30" dirty="0" err="1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셋톱박스</a:t>
            </a:r>
            <a:r>
              <a:rPr lang="ko-KR" altLang="en-US" sz="1400" spc="-30" dirty="0"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프로젝트</a:t>
            </a:r>
          </a:p>
          <a:p>
            <a:pPr marL="180975" lvl="1" indent="-169863" fontAlgn="base" latinLnBrk="0">
              <a:spcAft>
                <a:spcPts val="600"/>
              </a:spcAft>
              <a:buClr>
                <a:srgbClr val="41915F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/>
            </a:pPr>
            <a:r>
              <a:rPr kumimoji="1" lang="ko-KR" altLang="en-US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홍익대학교 컴퓨터 공학 전공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CBBDE-E56E-69F9-45AF-9CBAC1F10888}"/>
              </a:ext>
            </a:extLst>
          </p:cNvPr>
          <p:cNvSpPr txBox="1"/>
          <p:nvPr/>
        </p:nvSpPr>
        <p:spPr>
          <a:xfrm>
            <a:off x="6181146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 txBox="1">
            <a:spLocks/>
          </p:cNvSpPr>
          <p:nvPr/>
        </p:nvSpPr>
        <p:spPr>
          <a:xfrm>
            <a:off x="3915870" y="873727"/>
            <a:ext cx="8276129" cy="1120826"/>
          </a:xfrm>
          <a:prstGeom prst="rect">
            <a:avLst/>
          </a:prstGeom>
          <a:solidFill>
            <a:srgbClr val="58BBF2">
              <a:alpha val="50000"/>
            </a:srgbClr>
          </a:solidFill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아두이노의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이해와 실습</a:t>
            </a:r>
          </a:p>
        </p:txBody>
      </p:sp>
    </p:spTree>
    <p:extLst>
      <p:ext uri="{BB962C8B-B14F-4D97-AF65-F5344CB8AC3E}">
        <p14:creationId xmlns:p14="http://schemas.microsoft.com/office/powerpoint/2010/main" val="24091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017212" cy="546100"/>
            <a:chOff x="4641850" y="2527300"/>
            <a:chExt cx="301721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아두이노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이해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3017212" cy="546100"/>
            <a:chOff x="4641850" y="3479800"/>
            <a:chExt cx="3017212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noProof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아두이노</a:t>
              </a:r>
              <a:r>
                <a:rPr lang="ko-KR" altLang="en-US" sz="3200" spc="-31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실습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287781" cy="546100"/>
            <a:chOff x="4641850" y="4432300"/>
            <a:chExt cx="2287781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5739286" cy="2406043"/>
            <a:chOff x="731838" y="1703130"/>
            <a:chExt cx="5739286" cy="240604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5528758" cy="2406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아두이노의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기본 구조 학습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아두이노를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보드 없이 </a:t>
              </a: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웹기반으로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시뮬레이션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아두이노와</a:t>
              </a: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초음파센서를 연결해보고 코딩하여 동작 확인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8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다른 센서도 연결해보고 코딩하여 동작 확인</a:t>
              </a:r>
              <a:endParaRPr lang="en-US" altLang="ko-KR" sz="18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7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Arduino Uno Rev3">
            <a:extLst>
              <a:ext uri="{FF2B5EF4-FFF2-40B4-BE49-F238E27FC236}">
                <a16:creationId xmlns:a16="http://schemas.microsoft.com/office/drawing/2014/main" id="{EF5F40FE-BEF8-B166-3FBE-B6098AB32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94" y="2094370"/>
            <a:ext cx="5229843" cy="392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95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en-US" altLang="ko-KR" dirty="0"/>
              <a:t>3 </a:t>
            </a:r>
            <a:r>
              <a:rPr lang="ko-KR" altLang="en-US" dirty="0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00E8A-BAD7-B18D-8B3A-48FAA06B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485528"/>
            <a:ext cx="6935193" cy="49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시뮬레이터 이해하기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42665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8305373" cy="1812035"/>
            <a:chOff x="731838" y="1703130"/>
            <a:chExt cx="8305373" cy="181203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094845" cy="181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2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아두이노</a:t>
              </a:r>
              <a:r>
                <a:rPr lang="ko-KR" altLang="en-US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시뮬레이터 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(</a:t>
              </a:r>
              <a:r>
                <a:rPr lang="ko-KR" altLang="en-US" sz="2400" b="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팅커캐드</a:t>
              </a:r>
              <a:r>
                <a:rPr lang="en-US" altLang="ko-KR" sz="2400" b="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)</a:t>
              </a:r>
              <a:endParaRPr lang="ko-KR" altLang="en-US" sz="2400" b="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endParaRPr>
            </a:p>
            <a:p>
              <a:pPr marL="354012" lvl="1" indent="-34290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Wingdings" panose="05000000000000000000" pitchFamily="2" charset="2"/>
                <a:buChar char="ü"/>
                <a:tabLst>
                  <a:tab pos="447675" algn="l"/>
                </a:tabLst>
              </a:pPr>
              <a:r>
                <a:rPr lang="ko-KR" altLang="en-US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</a:t>
              </a:r>
              <a:r>
                <a:rPr lang="ko-KR" altLang="en-US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실물 보드가 없이 다양한 센서를 연결하고 코딩하여 실습해 볼 수 있음</a:t>
              </a:r>
              <a:endParaRPr lang="en-US" altLang="ko-KR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54012" lvl="1" indent="-34290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Wingdings" panose="05000000000000000000" pitchFamily="2" charset="2"/>
                <a:buChar char="ü"/>
                <a:tabLst>
                  <a:tab pos="447675" algn="l"/>
                </a:tabLst>
              </a:pPr>
              <a:r>
                <a:rPr lang="ko-KR" altLang="en-US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처음 </a:t>
              </a:r>
              <a:r>
                <a:rPr lang="ko-KR" altLang="en-US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아두이노를</a:t>
              </a:r>
              <a:r>
                <a:rPr lang="ko-KR" altLang="en-US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사용하는 초보 개발자들이 자유롭게 실제처럼 테스트 해 볼 수 있음</a:t>
              </a:r>
              <a:endParaRPr lang="en-US" altLang="ko-KR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54012" lvl="1" indent="-34290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Wingdings" panose="05000000000000000000" pitchFamily="2" charset="2"/>
                <a:buChar char="ü"/>
                <a:tabLst>
                  <a:tab pos="447675" algn="l"/>
                </a:tabLst>
              </a:pPr>
              <a:r>
                <a:rPr lang="ko-KR" altLang="en-US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다양한 실습 샘플 코드가 있어 사전학습으로 적합</a:t>
              </a:r>
              <a:endParaRPr lang="en-US" altLang="ko-KR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44" y="1537003"/>
            <a:ext cx="7856106" cy="49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64" y="1606548"/>
            <a:ext cx="5932566" cy="47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3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214</Words>
  <Application>Microsoft Office PowerPoint</Application>
  <PresentationFormat>와이드스크린</PresentationFormat>
  <Paragraphs>57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KoPub돋움체 Medium</vt:lpstr>
      <vt:lpstr>맑은 고딕</vt:lpstr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Bold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아두이노 우노3</vt:lpstr>
      <vt:lpstr>아두이노 우노3 구조</vt:lpstr>
      <vt:lpstr>아두이노 시뮬레이터 이해하기</vt:lpstr>
      <vt:lpstr>과제 설명</vt:lpstr>
      <vt:lpstr>과제 설명</vt:lpstr>
      <vt:lpstr>과제 설명</vt:lpstr>
      <vt:lpstr>과제 설명</vt:lpstr>
      <vt:lpstr>과제 설명</vt:lpstr>
      <vt:lpstr>추가 설명</vt:lpstr>
      <vt:lpstr>4.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137</cp:revision>
  <dcterms:created xsi:type="dcterms:W3CDTF">2020-12-09T04:38:54Z</dcterms:created>
  <dcterms:modified xsi:type="dcterms:W3CDTF">2023-12-13T01:17:13Z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