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5"/>
  </p:notesMasterIdLst>
  <p:sldIdLst>
    <p:sldId id="256" r:id="rId2"/>
    <p:sldId id="385" r:id="rId3"/>
    <p:sldId id="375" r:id="rId4"/>
    <p:sldId id="386" r:id="rId5"/>
    <p:sldId id="387" r:id="rId6"/>
    <p:sldId id="388" r:id="rId7"/>
    <p:sldId id="395" r:id="rId8"/>
    <p:sldId id="389" r:id="rId9"/>
    <p:sldId id="390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78149" autoAdjust="0"/>
  </p:normalViewPr>
  <p:slideViewPr>
    <p:cSldViewPr snapToGrid="0" showGuides="1">
      <p:cViewPr varScale="1">
        <p:scale>
          <a:sx n="94" d="100"/>
          <a:sy n="94" d="100"/>
        </p:scale>
        <p:origin x="750" y="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8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9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8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 위험을 방지하기위해 무료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중의 하나인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백업 및 복구를 수행 해보는 실습 과제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 – </a:t>
            </a: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Oracle,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DB2, MS-SQL,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Tibero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PostgreSQL,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KairosDB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Mysql-MariaDB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HeidiSQL</a:t>
            </a:r>
            <a:r>
              <a:rPr lang="en-US" altLang="ko-KR" baseline="0" dirty="0" smtClean="0"/>
              <a:t> -&gt; Toad -&gt; Golden -&gt; </a:t>
            </a:r>
            <a:r>
              <a:rPr lang="en-US" altLang="ko-KR" baseline="0" dirty="0" err="1" smtClean="0"/>
              <a:t>SqlGate</a:t>
            </a:r>
            <a:r>
              <a:rPr lang="en-US" altLang="ko-KR" baseline="0" dirty="0" smtClean="0"/>
              <a:t> -&gt; Orange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8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Mac</a:t>
            </a:r>
            <a:r>
              <a:rPr lang="ko-KR" altLang="en-US" dirty="0" smtClean="0"/>
              <a:t> </a:t>
            </a:r>
            <a:r>
              <a:rPr lang="en-US" altLang="ko-KR" dirty="0" smtClean="0"/>
              <a:t>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최강 무료 </a:t>
            </a:r>
            <a:r>
              <a:rPr lang="en-US" altLang="ko-KR" baseline="0" dirty="0" smtClean="0"/>
              <a:t>DBMS </a:t>
            </a:r>
            <a:r>
              <a:rPr lang="ko-KR" altLang="en-US" b="1" baseline="0" dirty="0" smtClean="0"/>
              <a:t>오픈소스</a:t>
            </a:r>
            <a:r>
              <a:rPr lang="en-US" altLang="ko-KR" baseline="0" dirty="0" smtClean="0"/>
              <a:t> Tool </a:t>
            </a:r>
            <a:r>
              <a:rPr lang="ko-KR" altLang="en-US" baseline="0" dirty="0" smtClean="0"/>
              <a:t>로 시작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현재는 대체 불가 </a:t>
            </a:r>
            <a:r>
              <a:rPr lang="en-US" altLang="ko-KR" baseline="0" dirty="0" smtClean="0"/>
              <a:t>Window/Mac </a:t>
            </a:r>
            <a:r>
              <a:rPr lang="ko-KR" altLang="en-US" baseline="0" dirty="0" smtClean="0"/>
              <a:t>무료 </a:t>
            </a:r>
            <a:r>
              <a:rPr lang="ko-KR" altLang="en-US" baseline="0" dirty="0" err="1" smtClean="0"/>
              <a:t>대세툴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이기종 </a:t>
            </a:r>
            <a:r>
              <a:rPr lang="en-US" altLang="ko-KR" baseline="0" dirty="0" smtClean="0"/>
              <a:t>DBMS </a:t>
            </a:r>
            <a:r>
              <a:rPr lang="ko-KR" altLang="en-US" baseline="0" dirty="0" err="1" smtClean="0"/>
              <a:t>파워풀한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Link </a:t>
            </a:r>
            <a:r>
              <a:rPr lang="ko-KR" altLang="en-US" baseline="0" dirty="0" smtClean="0"/>
              <a:t>기능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까다로운 </a:t>
            </a:r>
            <a:r>
              <a:rPr lang="en-US" altLang="ko-KR" baseline="0" dirty="0" smtClean="0"/>
              <a:t>DB-Link </a:t>
            </a:r>
            <a:r>
              <a:rPr lang="ko-KR" altLang="en-US" baseline="0" dirty="0" smtClean="0"/>
              <a:t>마우스로 실행가능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운영시</a:t>
            </a:r>
            <a:r>
              <a:rPr lang="ko-KR" altLang="en-US" baseline="0" dirty="0" smtClean="0"/>
              <a:t> 엄청 편함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사용성 좋은 </a:t>
            </a:r>
            <a:r>
              <a:rPr lang="en-US" altLang="ko-KR" baseline="0" dirty="0" smtClean="0"/>
              <a:t>DDL,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DML </a:t>
            </a:r>
            <a:r>
              <a:rPr lang="ko-KR" altLang="en-US" baseline="0" dirty="0" smtClean="0"/>
              <a:t>기능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4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6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DB Full Backup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Table Backup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Binary Log Backup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98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특정 작업에 대한 복구 및 </a:t>
            </a:r>
            <a:r>
              <a:rPr lang="en-US" altLang="ko-KR" dirty="0" err="1" smtClean="0"/>
              <a:t>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</a:t>
            </a:r>
            <a:endParaRPr lang="en-US" altLang="ko-KR" baseline="0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 smtClean="0"/>
              <a:t>ini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설정 예시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7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0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87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6694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en-US" altLang="ko-KR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MariaDB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백업</a:t>
            </a:r>
            <a:r>
              <a:rPr lang="en-US" altLang="ko-KR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+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복구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입문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51" normalizeH="0" baseline="0" noProof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계절학기</a:t>
            </a:r>
            <a:endParaRPr kumimoji="0" lang="ko-KR" altLang="en-US" sz="20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복구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074" name="Picture 2" descr="MySQL - Replication 구조 - Rain.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242509"/>
            <a:ext cx="4295493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81" y="2368524"/>
            <a:ext cx="444879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복구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75" y="1634872"/>
            <a:ext cx="6708293" cy="36088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949" y="3834399"/>
            <a:ext cx="477269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50" y="1837157"/>
            <a:ext cx="8695465" cy="43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5"/>
          <p:cNvSpPr txBox="1">
            <a:spLocks/>
          </p:cNvSpPr>
          <p:nvPr/>
        </p:nvSpPr>
        <p:spPr>
          <a:xfrm>
            <a:off x="1477048" y="1806575"/>
            <a:ext cx="9494587" cy="9233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0" tIns="0" rIns="0" bIns="0" rtlCol="0" anchor="t" anchorCtr="0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 i="0" u="none" strike="noStrike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0" dirty="0" smtClean="0">
                <a:solidFill>
                  <a:srgbClr val="58BBF2"/>
                </a:solidFill>
              </a:rPr>
              <a:t>2</a:t>
            </a:r>
            <a:r>
              <a:rPr lang="ko-KR" altLang="en-US" sz="6000" dirty="0" smtClean="0">
                <a:solidFill>
                  <a:srgbClr val="58BBF2"/>
                </a:solidFill>
              </a:rPr>
              <a:t>학기 프로젝트에서 만나요</a:t>
            </a:r>
            <a:endParaRPr lang="en-US" altLang="ko-KR" sz="6000" dirty="0">
              <a:solidFill>
                <a:srgbClr val="58B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  <a:endParaRPr lang="ko-KR" altLang="en-US" sz="2400" spc="-3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8BBF2"/>
              </a:solidFill>
              <a:latin typeface="삼성긴고딕 ExtraBold" panose="020B0600000101010101" pitchFamily="50" charset="-127"/>
              <a:ea typeface="삼성긴고딕 ExtraBold" panose="020B0600000101010101" pitchFamily="50" charset="-127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7088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박 세 영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19638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그린랩스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제품개발본부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본부</a:t>
            </a:r>
            <a:r>
              <a:rPr lang="ko-KR" altLang="en-US" sz="1400" dirty="0">
                <a:ea typeface="삼성긴고딕 Regular" panose="020B0600000101010101"/>
              </a:rPr>
              <a:t>장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CJ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올리브네트웍스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IT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서비스팀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/ PL</a:t>
            </a: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유진그룹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물류부문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정보전략팀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285750" indent="-285750">
              <a:buClr>
                <a:srgbClr val="58BBF2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세종대학교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정보산업학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40416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9085"/>
            <a:ext cx="4812215" cy="4431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0" dirty="0" err="1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MariaDB</a:t>
            </a:r>
            <a:r>
              <a:rPr lang="en-US" altLang="ko-KR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백업</a:t>
            </a:r>
            <a:r>
              <a:rPr lang="en-US" altLang="ko-KR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+</a:t>
            </a:r>
            <a:r>
              <a:rPr lang="ko-KR" altLang="en-US" sz="3200" b="0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복구 입문</a:t>
            </a:r>
            <a:endParaRPr lang="ko-KR" altLang="en-US" sz="3200" b="0" dirty="0">
              <a:ln>
                <a:solidFill>
                  <a:prstClr val="black">
                    <a:alpha val="0"/>
                  </a:prst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491362" cy="546100"/>
            <a:chOff x="4641850" y="1212850"/>
            <a:chExt cx="249136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</a:t>
              </a:r>
              <a:r>
                <a:rPr lang="en-US" altLang="ko-KR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 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안내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2491362" cy="546100"/>
            <a:chOff x="4641850" y="2527300"/>
            <a:chExt cx="249136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목적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4944213" cy="546100"/>
            <a:chOff x="4641850" y="3479800"/>
            <a:chExt cx="4944213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42187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환경 설정 및 복구 실습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2491362" cy="546100"/>
            <a:chOff x="4641850" y="4432300"/>
            <a:chExt cx="2491362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176586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defTabSz="914377">
                <a:spcAft>
                  <a:spcPts val="3200"/>
                </a:spcAft>
                <a:defRPr/>
              </a:pPr>
              <a:r>
                <a:rPr lang="ko-KR" altLang="en-US" sz="3200" spc="-31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결과 확인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066739" y="1955777"/>
            <a:ext cx="8611200" cy="1980000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명세서 내용을 학습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하고 직접 환경 설정 및 내용을 적용해 봅니다 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    </a:t>
            </a:r>
            <a:r>
              <a:rPr lang="ko-KR" altLang="en-US" sz="2200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리드미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파일에 아래 내용을 정리 및 </a:t>
            </a:r>
            <a:r>
              <a:rPr lang="en-US" altLang="ko-KR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file upload </a:t>
            </a: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해서 제출합니다</a:t>
            </a: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MariaDB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백업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+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복구 학습 내용</a:t>
            </a:r>
            <a:endParaRPr lang="en-US" altLang="ko-KR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marL="742950" lvl="1" indent="-285750" latinLnBrk="0">
              <a:lnSpc>
                <a:spcPct val="150000"/>
              </a:lnSpc>
              <a:buClr>
                <a:srgbClr val="58BBF2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각 단계별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CMD </a:t>
            </a:r>
            <a:r>
              <a:rPr lang="ko-KR" altLang="en-US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캡쳐 화면 및  </a:t>
            </a:r>
            <a:r>
              <a:rPr lang="en-US" altLang="ko-KR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dump file</a:t>
            </a: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2200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Arial"/>
                <a:sym typeface="Arial"/>
              </a:rPr>
              <a:t> </a:t>
            </a: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endParaRPr lang="en-US" altLang="ko-KR" sz="2200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과제 안내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A32A50-7C2C-ABC1-D717-5758F651E53E}"/>
              </a:ext>
            </a:extLst>
          </p:cNvPr>
          <p:cNvSpPr>
            <a:spLocks/>
          </p:cNvSpPr>
          <p:nvPr/>
        </p:nvSpPr>
        <p:spPr bwMode="auto">
          <a:xfrm>
            <a:off x="1255902" y="2237087"/>
            <a:ext cx="137279" cy="107277"/>
          </a:xfrm>
          <a:custGeom>
            <a:avLst/>
            <a:gdLst>
              <a:gd name="T0" fmla="*/ 302 w 302"/>
              <a:gd name="T1" fmla="*/ 33 h 236"/>
              <a:gd name="T2" fmla="*/ 269 w 302"/>
              <a:gd name="T3" fmla="*/ 0 h 236"/>
              <a:gd name="T4" fmla="*/ 99 w 302"/>
              <a:gd name="T5" fmla="*/ 167 h 236"/>
              <a:gd name="T6" fmla="*/ 33 w 302"/>
              <a:gd name="T7" fmla="*/ 101 h 236"/>
              <a:gd name="T8" fmla="*/ 0 w 302"/>
              <a:gd name="T9" fmla="*/ 134 h 236"/>
              <a:gd name="T10" fmla="*/ 99 w 302"/>
              <a:gd name="T11" fmla="*/ 236 h 236"/>
              <a:gd name="T12" fmla="*/ 99 w 302"/>
              <a:gd name="T13" fmla="*/ 236 h 236"/>
              <a:gd name="T14" fmla="*/ 99 w 302"/>
              <a:gd name="T15" fmla="*/ 236 h 236"/>
              <a:gd name="T16" fmla="*/ 302 w 302"/>
              <a:gd name="T17" fmla="*/ 3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236">
                <a:moveTo>
                  <a:pt x="302" y="33"/>
                </a:moveTo>
                <a:lnTo>
                  <a:pt x="269" y="0"/>
                </a:lnTo>
                <a:lnTo>
                  <a:pt x="99" y="167"/>
                </a:lnTo>
                <a:lnTo>
                  <a:pt x="33" y="101"/>
                </a:lnTo>
                <a:lnTo>
                  <a:pt x="0" y="134"/>
                </a:lnTo>
                <a:lnTo>
                  <a:pt x="99" y="236"/>
                </a:lnTo>
                <a:lnTo>
                  <a:pt x="99" y="236"/>
                </a:lnTo>
                <a:lnTo>
                  <a:pt x="99" y="236"/>
                </a:lnTo>
                <a:lnTo>
                  <a:pt x="302" y="33"/>
                </a:lnTo>
                <a:close/>
              </a:path>
            </a:pathLst>
          </a:custGeom>
          <a:solidFill>
            <a:srgbClr val="58B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EDA7364-B32F-059B-00D2-097FA7ABB6F4}"/>
              </a:ext>
            </a:extLst>
          </p:cNvPr>
          <p:cNvSpPr>
            <a:spLocks/>
          </p:cNvSpPr>
          <p:nvPr/>
        </p:nvSpPr>
        <p:spPr bwMode="auto">
          <a:xfrm>
            <a:off x="1221355" y="2233450"/>
            <a:ext cx="148189" cy="148188"/>
          </a:xfrm>
          <a:custGeom>
            <a:avLst/>
            <a:gdLst>
              <a:gd name="T0" fmla="*/ 289 w 326"/>
              <a:gd name="T1" fmla="*/ 187 h 326"/>
              <a:gd name="T2" fmla="*/ 289 w 326"/>
              <a:gd name="T3" fmla="*/ 289 h 326"/>
              <a:gd name="T4" fmla="*/ 38 w 326"/>
              <a:gd name="T5" fmla="*/ 289 h 326"/>
              <a:gd name="T6" fmla="*/ 38 w 326"/>
              <a:gd name="T7" fmla="*/ 38 h 326"/>
              <a:gd name="T8" fmla="*/ 255 w 326"/>
              <a:gd name="T9" fmla="*/ 38 h 326"/>
              <a:gd name="T10" fmla="*/ 293 w 326"/>
              <a:gd name="T11" fmla="*/ 0 h 326"/>
              <a:gd name="T12" fmla="*/ 0 w 326"/>
              <a:gd name="T13" fmla="*/ 0 h 326"/>
              <a:gd name="T14" fmla="*/ 0 w 326"/>
              <a:gd name="T15" fmla="*/ 326 h 326"/>
              <a:gd name="T16" fmla="*/ 326 w 326"/>
              <a:gd name="T17" fmla="*/ 326 h 326"/>
              <a:gd name="T18" fmla="*/ 326 w 326"/>
              <a:gd name="T19" fmla="*/ 149 h 326"/>
              <a:gd name="T20" fmla="*/ 289 w 326"/>
              <a:gd name="T21" fmla="*/ 18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326">
                <a:moveTo>
                  <a:pt x="289" y="187"/>
                </a:moveTo>
                <a:lnTo>
                  <a:pt x="289" y="289"/>
                </a:lnTo>
                <a:lnTo>
                  <a:pt x="38" y="289"/>
                </a:lnTo>
                <a:lnTo>
                  <a:pt x="38" y="38"/>
                </a:lnTo>
                <a:lnTo>
                  <a:pt x="255" y="38"/>
                </a:lnTo>
                <a:lnTo>
                  <a:pt x="293" y="0"/>
                </a:lnTo>
                <a:lnTo>
                  <a:pt x="0" y="0"/>
                </a:lnTo>
                <a:lnTo>
                  <a:pt x="0" y="326"/>
                </a:lnTo>
                <a:lnTo>
                  <a:pt x="326" y="326"/>
                </a:lnTo>
                <a:lnTo>
                  <a:pt x="326" y="149"/>
                </a:lnTo>
                <a:lnTo>
                  <a:pt x="289" y="1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0000">
                    <a:alpha val="0"/>
                  </a:srgbClr>
                </a:solidFill>
              </a:ln>
              <a:solidFill>
                <a:prstClr val="white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목적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4" y="1762024"/>
            <a:ext cx="8473741" cy="43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Tools –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1026" name="Picture 2" descr="BenthicSoftware_Golden 6.x_골든_다운로드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00" y="3630686"/>
            <a:ext cx="26574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] Toad(토드) for MySQL :: 테이블과 데이터베이스 만들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28" y="3630686"/>
            <a:ext cx="33147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1.bp.blogspot.com/-nH6sS2W81oc/Wgq_08M2oeI/AAAAAAAAG-A/oW88RduhOMwc7WEwA9oHrRT0t7t-IZAnwCLcBGAs/s320/SQLG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4" y="1725686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idiSQL | Administration Tool for MySQL and Other DB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4" y="1174595"/>
            <a:ext cx="2830795" cy="28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Workbench Database Administration | Database Consulting | Quint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0" y="1502641"/>
            <a:ext cx="2897772" cy="16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300" y="4668911"/>
            <a:ext cx="5258534" cy="6001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2284" y="4584028"/>
            <a:ext cx="1828085" cy="789733"/>
          </a:xfrm>
          <a:prstGeom prst="rect">
            <a:avLst/>
          </a:prstGeom>
        </p:spPr>
      </p:pic>
      <p:pic>
        <p:nvPicPr>
          <p:cNvPr id="1030" name="Picture 6" descr="코스콤 금융 클라우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4" y="4316570"/>
            <a:ext cx="26384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Tools - </a:t>
            </a:r>
            <a:r>
              <a:rPr lang="en-US" altLang="ko-KR" dirty="0" err="1" smtClean="0"/>
              <a:t>DBeaver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698900"/>
            <a:ext cx="2785611" cy="44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설정 및 복구 실습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199310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3814079" cy="2031325"/>
            <a:chOff x="731838" y="1703130"/>
            <a:chExt cx="3814079" cy="203132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3603551" cy="203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백업 및 복구 과정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Database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scheme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및 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table &amp; data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생성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Database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삭제 및 복구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Table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삭제 및 복구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Binary log -&gt; </a:t>
              </a:r>
              <a:r>
                <a:rPr lang="en-US" altLang="ko-KR" sz="1400" spc="0" dirty="0" err="1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sql</a:t>
              </a:r>
              <a:r>
                <a:rPr lang="en-US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ko-KR" sz="1400" spc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변환 및 쿼리 확인</a:t>
              </a: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ko-KR" altLang="en-US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80975" lvl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8BBF2"/>
                </a:buClr>
                <a:buFont typeface="Arial" panose="020B0604020202020204" pitchFamily="34" charset="0"/>
                <a:buChar char="•"/>
                <a:tabLst>
                  <a:tab pos="447675" algn="l"/>
                </a:tabLst>
              </a:pP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2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 및 복구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0" y="1634587"/>
            <a:ext cx="7615393" cy="46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278</Words>
  <Application>Microsoft Office PowerPoint</Application>
  <PresentationFormat>와이드스크린</PresentationFormat>
  <Paragraphs>69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KoPub돋움체 Medium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과제 안내</vt:lpstr>
      <vt:lpstr>과제 목적</vt:lpstr>
      <vt:lpstr>DBMS Tools – Etc</vt:lpstr>
      <vt:lpstr>DBMS Tools - DBeaver</vt:lpstr>
      <vt:lpstr>환경 설정 및 복구 실습</vt:lpstr>
      <vt:lpstr>환경 설정 및 복구 실습 – cmd 예시1</vt:lpstr>
      <vt:lpstr>환경 설정 및 복구 실습 – cmd 예시2</vt:lpstr>
      <vt:lpstr>환경 설정 및 복구 실습 – cmd 예시2</vt:lpstr>
      <vt:lpstr>결과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3029</cp:lastModifiedBy>
  <cp:revision>159</cp:revision>
  <dcterms:created xsi:type="dcterms:W3CDTF">2020-12-09T04:38:54Z</dcterms:created>
  <dcterms:modified xsi:type="dcterms:W3CDTF">2023-12-14T00:49:32Z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