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4"/>
  </p:notesMasterIdLst>
  <p:sldIdLst>
    <p:sldId id="256" r:id="rId2"/>
    <p:sldId id="385" r:id="rId3"/>
    <p:sldId id="375" r:id="rId4"/>
    <p:sldId id="386" r:id="rId5"/>
    <p:sldId id="387" r:id="rId6"/>
    <p:sldId id="396" r:id="rId7"/>
    <p:sldId id="389" r:id="rId8"/>
    <p:sldId id="390" r:id="rId9"/>
    <p:sldId id="397" r:id="rId10"/>
    <p:sldId id="392" r:id="rId11"/>
    <p:sldId id="393" r:id="rId12"/>
    <p:sldId id="39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BF2"/>
    <a:srgbClr val="129EEC"/>
    <a:srgbClr val="F69E47"/>
    <a:srgbClr val="2DCDE3"/>
    <a:srgbClr val="BCEFFD"/>
    <a:srgbClr val="10100D"/>
    <a:srgbClr val="E89898"/>
    <a:srgbClr val="FEAC40"/>
    <a:srgbClr val="000667"/>
    <a:srgbClr val="FA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6" autoAdjust="0"/>
    <p:restoredTop sz="78149" autoAdjust="0"/>
  </p:normalViewPr>
  <p:slideViewPr>
    <p:cSldViewPr snapToGrid="0" showGuides="1">
      <p:cViewPr varScale="1">
        <p:scale>
          <a:sx n="94" d="100"/>
          <a:sy n="94" d="100"/>
        </p:scale>
        <p:origin x="1296" y="84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87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9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0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987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손실 위험을 방지하기위해 무료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중의 하나인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MariaDB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활용하여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백업 및 복구를 수행 해보는 실습 과제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RDBMS – 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Oracle,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DB2, MS-SQL,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Tibero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PostgreSQL,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KairosDB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Mysql-MariaDB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7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HeidiSQL</a:t>
            </a:r>
            <a:r>
              <a:rPr lang="en-US" altLang="ko-KR" baseline="0" dirty="0" smtClean="0"/>
              <a:t> -&gt; Toad -&gt; Golden -&gt; </a:t>
            </a:r>
            <a:r>
              <a:rPr lang="en-US" altLang="ko-KR" baseline="0" dirty="0" err="1" smtClean="0"/>
              <a:t>SqlGate</a:t>
            </a:r>
            <a:r>
              <a:rPr lang="en-US" altLang="ko-KR" baseline="0" dirty="0" smtClean="0"/>
              <a:t> -&gt; Orange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8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64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DB Full Backup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 smtClean="0"/>
              <a:t>Table Backup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 smtClean="0"/>
              <a:t>Binary Log Backup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98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특정 작업에 대한 복구 및 </a:t>
            </a:r>
            <a:r>
              <a:rPr lang="en-US" altLang="ko-KR" dirty="0" err="1" smtClean="0"/>
              <a:t>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확인</a:t>
            </a:r>
            <a:endParaRPr lang="en-US" altLang="ko-KR" baseline="0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 err="1" smtClean="0"/>
              <a:t>ini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 설정 예시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18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0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0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9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" name="Google Shape;109;p2">
            <a:extLst>
              <a:ext uri="{FF2B5EF4-FFF2-40B4-BE49-F238E27FC236}">
                <a16:creationId xmlns:a16="http://schemas.microsoft.com/office/drawing/2014/main" id="{747E9308-2A34-8AEF-4D97-2F075A72E3C2}"/>
              </a:ext>
            </a:extLst>
          </p:cNvPr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5" name="Google Shape;110;p2">
              <a:extLst>
                <a:ext uri="{FF2B5EF4-FFF2-40B4-BE49-F238E27FC236}">
                  <a16:creationId xmlns:a16="http://schemas.microsoft.com/office/drawing/2014/main" id="{7B6AB35E-5B36-E6BA-3E92-1C0E430A68B3}"/>
                </a:ext>
              </a:extLst>
            </p:cNvPr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914377" latinLnBrk="0">
                <a:buClr>
                  <a:srgbClr val="000000"/>
                </a:buClr>
                <a:defRPr/>
              </a:pPr>
              <a:endParaRPr sz="2400" b="1" kern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38CD5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8" name="Google Shape;111;p2">
              <a:extLst>
                <a:ext uri="{FF2B5EF4-FFF2-40B4-BE49-F238E27FC236}">
                  <a16:creationId xmlns:a16="http://schemas.microsoft.com/office/drawing/2014/main" id="{1FA7BE0E-B8F3-CB83-F7CA-EA8372AA7ECB}"/>
                </a:ext>
              </a:extLst>
            </p:cNvPr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CDEF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914377" latinLnBrk="0">
                <a:buClr>
                  <a:srgbClr val="000000"/>
                </a:buClr>
                <a:defRPr/>
              </a:pPr>
              <a:endParaRPr sz="2400" kern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FFFF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487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2" r:id="rId3"/>
    <p:sldLayoutId id="2147483720" r:id="rId4"/>
    <p:sldLayoutId id="214748372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82640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377">
              <a:defRPr/>
            </a:pPr>
            <a:r>
              <a:rPr lang="en-US" altLang="ko-KR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Node.JS </a:t>
            </a:r>
            <a:r>
              <a:rPr lang="en-US" altLang="ko-KR" sz="4400" spc="-5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OpenAI</a:t>
            </a:r>
            <a:r>
              <a:rPr lang="en-US" altLang="ko-KR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API </a:t>
            </a:r>
            <a:r>
              <a:rPr lang="ko-KR" altLang="en-US" sz="4400" spc="-5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연동실습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4CAF73-B909-7A51-6B74-41E6C92442F4}"/>
              </a:ext>
            </a:extLst>
          </p:cNvPr>
          <p:cNvSpPr/>
          <p:nvPr/>
        </p:nvSpPr>
        <p:spPr>
          <a:xfrm>
            <a:off x="1438455" y="1989220"/>
            <a:ext cx="4096497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51" normalizeH="0" baseline="0" noProof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계절학기</a:t>
            </a:r>
            <a:endParaRPr kumimoji="0" lang="ko-KR" altLang="en-US" sz="20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448AC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설정 및 복구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782637" y="1780540"/>
            <a:ext cx="7142163" cy="2578100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3139441" y="4061460"/>
            <a:ext cx="6461760" cy="235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1117919" y="4357688"/>
            <a:ext cx="7253920" cy="1504632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sp>
        <p:nvSpPr>
          <p:cNvPr id="9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1117918" y="2081848"/>
            <a:ext cx="7253921" cy="1590600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심화 학습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060" y="2246887"/>
            <a:ext cx="6781079" cy="5000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060" y="5126347"/>
            <a:ext cx="5938403" cy="4924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060" y="2918306"/>
            <a:ext cx="5124659" cy="5490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060" y="4510767"/>
            <a:ext cx="5924412" cy="46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5"/>
          <p:cNvSpPr txBox="1">
            <a:spLocks/>
          </p:cNvSpPr>
          <p:nvPr/>
        </p:nvSpPr>
        <p:spPr>
          <a:xfrm>
            <a:off x="1477048" y="1806575"/>
            <a:ext cx="9494587" cy="9233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none" lIns="0" tIns="0" rIns="0" bIns="0" rtlCol="0" anchor="t" anchorCtr="0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 i="0" u="none" strike="noStrike" cap="none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6000" dirty="0" smtClean="0">
                <a:solidFill>
                  <a:srgbClr val="58BBF2"/>
                </a:solidFill>
              </a:rPr>
              <a:t>2</a:t>
            </a:r>
            <a:r>
              <a:rPr lang="ko-KR" altLang="en-US" sz="6000" dirty="0" smtClean="0">
                <a:solidFill>
                  <a:srgbClr val="58BBF2"/>
                </a:solidFill>
              </a:rPr>
              <a:t>학기 프로젝트에서 만나요</a:t>
            </a:r>
            <a:endParaRPr lang="en-US" altLang="ko-KR" sz="6000" dirty="0">
              <a:solidFill>
                <a:srgbClr val="58BB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331962" y="1276018"/>
            <a:ext cx="1093376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 defTabSz="914377">
              <a:defRPr/>
            </a:pPr>
            <a:r>
              <a:rPr lang="ko-KR" altLang="en-US" sz="2400" spc="-3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  <a:sym typeface="Malgun Gothic"/>
              </a:rPr>
              <a:t>계절학기</a:t>
            </a:r>
            <a:endParaRPr lang="ko-KR" altLang="en-US" sz="2400" spc="-31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8BBF2"/>
              </a:solidFill>
              <a:latin typeface="삼성긴고딕 ExtraBold" panose="020B0600000101010101" pitchFamily="50" charset="-127"/>
              <a:ea typeface="삼성긴고딕 ExtraBold" panose="020B0600000101010101" pitchFamily="50" charset="-127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24B41-3EEE-798C-7A9B-ABC5368EB07A}"/>
              </a:ext>
            </a:extLst>
          </p:cNvPr>
          <p:cNvSpPr txBox="1"/>
          <p:nvPr/>
        </p:nvSpPr>
        <p:spPr>
          <a:xfrm>
            <a:off x="4555142" y="4055676"/>
            <a:ext cx="170880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solidFill>
                    <a:prstClr val="black">
                      <a:alpha val="0"/>
                    </a:prstClr>
                  </a:solidFill>
                </a:ln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박 세 영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cxnSp>
        <p:nvCxnSpPr>
          <p:cNvPr id="4" name="직선 연결선 13">
            <a:extLst>
              <a:ext uri="{FF2B5EF4-FFF2-40B4-BE49-F238E27FC236}">
                <a16:creationId xmlns:a16="http://schemas.microsoft.com/office/drawing/2014/main" id="{EA9338E3-EBF6-B86C-1343-A54E53BCFA5C}"/>
              </a:ext>
            </a:extLst>
          </p:cNvPr>
          <p:cNvCxnSpPr>
            <a:cxnSpLocks/>
          </p:cNvCxnSpPr>
          <p:nvPr/>
        </p:nvCxnSpPr>
        <p:spPr>
          <a:xfrm>
            <a:off x="4555142" y="4685582"/>
            <a:ext cx="5647229" cy="18273"/>
          </a:xfrm>
          <a:prstGeom prst="line">
            <a:avLst/>
          </a:prstGeom>
          <a:ln w="31750">
            <a:solidFill>
              <a:srgbClr val="129E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1F67EB-9902-5942-43B1-0AC8C2630E00}"/>
              </a:ext>
            </a:extLst>
          </p:cNvPr>
          <p:cNvSpPr txBox="1"/>
          <p:nvPr/>
        </p:nvSpPr>
        <p:spPr>
          <a:xfrm>
            <a:off x="4621991" y="4855672"/>
            <a:ext cx="3196388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Tx/>
              <a:buNone/>
              <a:defRPr kumimoji="1" b="0" spc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defRPr>
            </a:lvl1pPr>
            <a:lvl2pPr marL="180975" lvl="1" indent="-169863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8BBF2"/>
              </a:buClr>
              <a:buFont typeface="Arial" panose="020B0604020202020204" pitchFamily="34" charset="0"/>
              <a:buChar char="•"/>
              <a:tabLst>
                <a:tab pos="447675" algn="l"/>
              </a:tabLst>
              <a:defRPr kumimoji="1" sz="1400" spc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285750" indent="-285750">
              <a:buClr>
                <a:srgbClr val="58BBF2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그린랩스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제품개발본부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본부</a:t>
            </a:r>
            <a:r>
              <a:rPr lang="ko-KR" altLang="en-US" sz="1400" dirty="0">
                <a:ea typeface="삼성긴고딕 Regular" panose="020B0600000101010101"/>
              </a:rPr>
              <a:t>장</a:t>
            </a:r>
          </a:p>
          <a:p>
            <a:pPr marL="285750" indent="-285750">
              <a:buClr>
                <a:srgbClr val="58BBF2"/>
              </a:buClr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CJ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올리브네트웍스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IT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서비스팀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/ PL</a:t>
            </a:r>
          </a:p>
          <a:p>
            <a:pPr marL="285750" indent="-285750">
              <a:buClr>
                <a:srgbClr val="58BBF2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유진그룹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물류부문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정보전략팀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285750" indent="-285750">
              <a:buClr>
                <a:srgbClr val="58BBF2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세종대학교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정보산업학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석사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DCFF3-63D9-ABE8-6875-98CA95052696}"/>
              </a:ext>
            </a:extLst>
          </p:cNvPr>
          <p:cNvSpPr txBox="1"/>
          <p:nvPr/>
        </p:nvSpPr>
        <p:spPr>
          <a:xfrm>
            <a:off x="6404167" y="4294575"/>
            <a:ext cx="179696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CDEF8"/>
                </a:solidFill>
                <a:effectLst/>
                <a:uLnTx/>
                <a:uFillTx/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Project consultant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ACDEF8"/>
              </a:solidFill>
              <a:effectLst/>
              <a:uLnTx/>
              <a:uFillTx/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</p:txBody>
      </p:sp>
      <p:sp>
        <p:nvSpPr>
          <p:cNvPr id="9" name="텍스트 개체 틀 17">
            <a:extLst>
              <a:ext uri="{FF2B5EF4-FFF2-40B4-BE49-F238E27FC236}">
                <a16:creationId xmlns:a16="http://schemas.microsoft.com/office/drawing/2014/main" id="{17DC8173-23FB-76CA-F81A-1F2148A83D94}"/>
              </a:ext>
            </a:extLst>
          </p:cNvPr>
          <p:cNvSpPr txBox="1">
            <a:spLocks/>
          </p:cNvSpPr>
          <p:nvPr/>
        </p:nvSpPr>
        <p:spPr>
          <a:xfrm>
            <a:off x="4181586" y="1239085"/>
            <a:ext cx="5841599" cy="4431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Node.JS </a:t>
            </a:r>
            <a:r>
              <a:rPr lang="en-US" altLang="ko-KR" sz="3200" spc="-5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OpenAI</a:t>
            </a:r>
            <a:r>
              <a:rPr lang="en-US" altLang="ko-KR" sz="32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API </a:t>
            </a:r>
            <a:r>
              <a:rPr lang="ko-KR" altLang="en-US" sz="3200" spc="-5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연동실습</a:t>
            </a:r>
            <a:endParaRPr lang="ko-KR" altLang="en-US" sz="3200" b="0" dirty="0">
              <a:ln>
                <a:solidFill>
                  <a:prstClr val="black">
                    <a:alpha val="0"/>
                  </a:prstClr>
                </a:solidFill>
              </a:ln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0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113366" y="1157145"/>
            <a:ext cx="1757149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  <a:cs typeface="+mn-cs"/>
              </a:rPr>
              <a:t>Contents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40B073-A493-C404-C940-1DB43D63E9DA}"/>
              </a:ext>
            </a:extLst>
          </p:cNvPr>
          <p:cNvGrpSpPr/>
          <p:nvPr/>
        </p:nvGrpSpPr>
        <p:grpSpPr>
          <a:xfrm>
            <a:off x="6096000" y="2279650"/>
            <a:ext cx="2491362" cy="546100"/>
            <a:chOff x="4641850" y="1212850"/>
            <a:chExt cx="2491362" cy="5461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E8AD4E-438E-F023-434F-53952C1F6411}"/>
                </a:ext>
              </a:extLst>
            </p:cNvPr>
            <p:cNvSpPr txBox="1"/>
            <p:nvPr/>
          </p:nvSpPr>
          <p:spPr>
            <a:xfrm>
              <a:off x="5367344" y="1239679"/>
              <a:ext cx="176586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defTabSz="914377">
                <a:spcAft>
                  <a:spcPts val="3200"/>
                </a:spcAft>
                <a:defRPr/>
              </a:pPr>
              <a:r>
                <a:rPr lang="ko-KR" altLang="en-US" sz="3200" spc="-31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과제</a:t>
              </a:r>
              <a:r>
                <a:rPr lang="en-US" altLang="ko-KR" sz="3200" spc="-31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</a:t>
              </a:r>
              <a:r>
                <a:rPr lang="ko-KR" altLang="en-US" sz="3200" spc="-31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안내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F9B4BEF-7229-FD59-4A0B-A2C9F18949A4}"/>
                </a:ext>
              </a:extLst>
            </p:cNvPr>
            <p:cNvSpPr/>
            <p:nvPr/>
          </p:nvSpPr>
          <p:spPr>
            <a:xfrm>
              <a:off x="4641850" y="121285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Ⅰ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0752AE-0A97-0155-D438-D2ADBAE39B4D}"/>
              </a:ext>
            </a:extLst>
          </p:cNvPr>
          <p:cNvGrpSpPr/>
          <p:nvPr/>
        </p:nvGrpSpPr>
        <p:grpSpPr>
          <a:xfrm>
            <a:off x="6096000" y="3164417"/>
            <a:ext cx="2491362" cy="546100"/>
            <a:chOff x="4641850" y="2527300"/>
            <a:chExt cx="2491362" cy="5461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7F00F6-EB25-2FE1-6D26-D544140D077D}"/>
                </a:ext>
              </a:extLst>
            </p:cNvPr>
            <p:cNvSpPr/>
            <p:nvPr/>
          </p:nvSpPr>
          <p:spPr>
            <a:xfrm>
              <a:off x="4641850" y="2527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Ⅱ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1DCA1D-B6E4-A02F-2B94-1BFE3708C8DB}"/>
                </a:ext>
              </a:extLst>
            </p:cNvPr>
            <p:cNvSpPr txBox="1"/>
            <p:nvPr/>
          </p:nvSpPr>
          <p:spPr>
            <a:xfrm>
              <a:off x="5367344" y="2554129"/>
              <a:ext cx="176586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defTabSz="914377">
                <a:spcAft>
                  <a:spcPts val="3200"/>
                </a:spcAft>
                <a:defRPr/>
              </a:pPr>
              <a:r>
                <a:rPr lang="ko-KR" altLang="en-US" sz="3200" spc="-31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과제 목적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186053-6F25-ECC0-EE0B-D819BF8CF449}"/>
              </a:ext>
            </a:extLst>
          </p:cNvPr>
          <p:cNvGrpSpPr/>
          <p:nvPr/>
        </p:nvGrpSpPr>
        <p:grpSpPr>
          <a:xfrm>
            <a:off x="6096000" y="4049184"/>
            <a:ext cx="4944213" cy="546100"/>
            <a:chOff x="4641850" y="3479800"/>
            <a:chExt cx="4944213" cy="5461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2BA4723-E903-5FEE-12FA-03B3ED3992F9}"/>
                </a:ext>
              </a:extLst>
            </p:cNvPr>
            <p:cNvSpPr/>
            <p:nvPr/>
          </p:nvSpPr>
          <p:spPr>
            <a:xfrm>
              <a:off x="4641850" y="34798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Ⅲ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8A21B3-B96D-2198-BC69-F8CF3FE9BF99}"/>
                </a:ext>
              </a:extLst>
            </p:cNvPr>
            <p:cNvSpPr txBox="1"/>
            <p:nvPr/>
          </p:nvSpPr>
          <p:spPr>
            <a:xfrm>
              <a:off x="5367344" y="3506629"/>
              <a:ext cx="4218719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defTabSz="914377">
                <a:spcAft>
                  <a:spcPts val="3200"/>
                </a:spcAft>
                <a:defRPr/>
              </a:pPr>
              <a:r>
                <a:rPr lang="ko-KR" altLang="en-US" sz="3200" spc="-31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환경 설정 및 연동 실습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4F7C007-F27E-DCD8-D4AB-51B5B2D431E2}"/>
              </a:ext>
            </a:extLst>
          </p:cNvPr>
          <p:cNvGrpSpPr/>
          <p:nvPr/>
        </p:nvGrpSpPr>
        <p:grpSpPr>
          <a:xfrm>
            <a:off x="6096000" y="4933950"/>
            <a:ext cx="2491362" cy="546100"/>
            <a:chOff x="4641850" y="4432300"/>
            <a:chExt cx="2491362" cy="5461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3422DCE-CB54-E402-8FD1-AF15B0D48E07}"/>
                </a:ext>
              </a:extLst>
            </p:cNvPr>
            <p:cNvSpPr/>
            <p:nvPr/>
          </p:nvSpPr>
          <p:spPr>
            <a:xfrm>
              <a:off x="4641850" y="4432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Ⅳ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C7E3C8-ABF5-708D-1E90-07BD39915B5D}"/>
                </a:ext>
              </a:extLst>
            </p:cNvPr>
            <p:cNvSpPr txBox="1"/>
            <p:nvPr/>
          </p:nvSpPr>
          <p:spPr>
            <a:xfrm>
              <a:off x="5367344" y="4459129"/>
              <a:ext cx="176586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defTabSz="914377">
                <a:spcAft>
                  <a:spcPts val="3200"/>
                </a:spcAft>
                <a:defRPr/>
              </a:pPr>
              <a:r>
                <a:rPr lang="ko-KR" altLang="en-US" sz="3200" spc="-31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심화 학습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7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066739" y="1955777"/>
            <a:ext cx="8611200" cy="1980000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     </a:t>
            </a: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     명세서 내용을 학습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하고 직접 환경 설정 및 내용을 적용해 봅니다 </a:t>
            </a: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     </a:t>
            </a:r>
            <a:r>
              <a:rPr lang="ko-KR" altLang="en-US" sz="2200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리드미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 파일에 아래 내용을 정리 및 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file upload 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해서 제출합니다</a:t>
            </a: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marL="742950" lvl="1" indent="-285750" latinLnBrk="0">
              <a:lnSpc>
                <a:spcPct val="150000"/>
              </a:lnSpc>
              <a:buClr>
                <a:srgbClr val="58BBF2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API </a:t>
            </a:r>
            <a:r>
              <a:rPr lang="ko-KR" altLang="en-US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연동 실습 및 학습 내용</a:t>
            </a:r>
            <a:endParaRPr lang="en-US" altLang="ko-KR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marL="742950" lvl="1" indent="-285750" latinLnBrk="0">
              <a:lnSpc>
                <a:spcPct val="150000"/>
              </a:lnSpc>
              <a:buClr>
                <a:srgbClr val="58BBF2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각 단계별 </a:t>
            </a:r>
            <a:r>
              <a:rPr lang="en-US" altLang="ko-KR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CMD </a:t>
            </a:r>
            <a:r>
              <a:rPr lang="ko-KR" altLang="en-US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캡쳐 화면 및  </a:t>
            </a:r>
            <a:r>
              <a:rPr lang="en-US" altLang="ko-KR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source file</a:t>
            </a: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 </a:t>
            </a: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ko-KR" altLang="en-US" dirty="0"/>
              <a:t>과제 안내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3A32A50-7C2C-ABC1-D717-5758F651E53E}"/>
              </a:ext>
            </a:extLst>
          </p:cNvPr>
          <p:cNvSpPr>
            <a:spLocks/>
          </p:cNvSpPr>
          <p:nvPr/>
        </p:nvSpPr>
        <p:spPr bwMode="auto">
          <a:xfrm>
            <a:off x="1255902" y="2237087"/>
            <a:ext cx="137279" cy="107277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58B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EDA7364-B32F-059B-00D2-097FA7ABB6F4}"/>
              </a:ext>
            </a:extLst>
          </p:cNvPr>
          <p:cNvSpPr>
            <a:spLocks/>
          </p:cNvSpPr>
          <p:nvPr/>
        </p:nvSpPr>
        <p:spPr bwMode="auto">
          <a:xfrm>
            <a:off x="1221355" y="2233450"/>
            <a:ext cx="148189" cy="148188"/>
          </a:xfrm>
          <a:custGeom>
            <a:avLst/>
            <a:gdLst>
              <a:gd name="T0" fmla="*/ 289 w 326"/>
              <a:gd name="T1" fmla="*/ 187 h 326"/>
              <a:gd name="T2" fmla="*/ 289 w 326"/>
              <a:gd name="T3" fmla="*/ 289 h 326"/>
              <a:gd name="T4" fmla="*/ 38 w 326"/>
              <a:gd name="T5" fmla="*/ 289 h 326"/>
              <a:gd name="T6" fmla="*/ 38 w 326"/>
              <a:gd name="T7" fmla="*/ 38 h 326"/>
              <a:gd name="T8" fmla="*/ 255 w 326"/>
              <a:gd name="T9" fmla="*/ 38 h 326"/>
              <a:gd name="T10" fmla="*/ 293 w 326"/>
              <a:gd name="T11" fmla="*/ 0 h 326"/>
              <a:gd name="T12" fmla="*/ 0 w 326"/>
              <a:gd name="T13" fmla="*/ 0 h 326"/>
              <a:gd name="T14" fmla="*/ 0 w 326"/>
              <a:gd name="T15" fmla="*/ 326 h 326"/>
              <a:gd name="T16" fmla="*/ 326 w 326"/>
              <a:gd name="T17" fmla="*/ 326 h 326"/>
              <a:gd name="T18" fmla="*/ 326 w 326"/>
              <a:gd name="T19" fmla="*/ 149 h 326"/>
              <a:gd name="T20" fmla="*/ 289 w 326"/>
              <a:gd name="T21" fmla="*/ 187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6" h="326">
                <a:moveTo>
                  <a:pt x="289" y="187"/>
                </a:moveTo>
                <a:lnTo>
                  <a:pt x="289" y="289"/>
                </a:lnTo>
                <a:lnTo>
                  <a:pt x="38" y="289"/>
                </a:lnTo>
                <a:lnTo>
                  <a:pt x="38" y="38"/>
                </a:lnTo>
                <a:lnTo>
                  <a:pt x="255" y="38"/>
                </a:lnTo>
                <a:lnTo>
                  <a:pt x="293" y="0"/>
                </a:lnTo>
                <a:lnTo>
                  <a:pt x="0" y="0"/>
                </a:lnTo>
                <a:lnTo>
                  <a:pt x="0" y="326"/>
                </a:lnTo>
                <a:lnTo>
                  <a:pt x="326" y="326"/>
                </a:lnTo>
                <a:lnTo>
                  <a:pt x="326" y="149"/>
                </a:lnTo>
                <a:lnTo>
                  <a:pt x="289" y="18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0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목적</a:t>
            </a:r>
            <a:endParaRPr lang="ko-KR" altLang="en-US" dirty="0"/>
          </a:p>
        </p:txBody>
      </p:sp>
      <p:pic>
        <p:nvPicPr>
          <p:cNvPr id="5" name="그림 4" descr="C:\Users\SSAFY\AppData\Local\Microsoft\Windows\INetCache\Content.MSO\D1B6EDC8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80" y="2265680"/>
            <a:ext cx="6583679" cy="3315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21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필수 지식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45" y="1936598"/>
            <a:ext cx="8722256" cy="34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설정 및 연동 실습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863918" y="1665287"/>
            <a:ext cx="10728325" cy="2276793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1919262"/>
            <a:ext cx="4134744" cy="2323713"/>
            <a:chOff x="731838" y="1703130"/>
            <a:chExt cx="4134744" cy="2323713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3924216" cy="2323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en-US" altLang="ko-KR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Node Server </a:t>
              </a:r>
              <a:r>
                <a:rPr lang="ko-KR" altLang="en-US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구현 및 </a:t>
              </a:r>
              <a:r>
                <a:rPr lang="en-US" altLang="ko-KR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API </a:t>
              </a:r>
              <a:r>
                <a:rPr lang="ko-KR" altLang="en-US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연동 과정</a:t>
              </a: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Node.JS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를 이해하고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Local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환경에 설치</a:t>
              </a:r>
              <a:endParaRPr lang="ko-KR" altLang="en-US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Index file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및 </a:t>
              </a:r>
              <a:r>
                <a:rPr lang="en-US" altLang="ko-KR" sz="14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npm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기본 개발 환경을 세팅</a:t>
              </a: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Express Library 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세팅하여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web service 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구현</a:t>
              </a: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en-US" altLang="ko-KR" sz="14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OpenAI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API key 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발행을 위한 환경을 구성</a:t>
              </a: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en-US" altLang="ko-KR" sz="14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OpenAI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Library 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세팅 및 </a:t>
              </a:r>
              <a:r>
                <a:rPr lang="en-US" altLang="ko-KR" sz="14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api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call 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부분을 실습</a:t>
              </a: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endParaRPr lang="ko-KR" altLang="en-US" sz="14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02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설정 및 </a:t>
            </a:r>
            <a:r>
              <a:rPr lang="ko-KR" altLang="en-US" dirty="0" smtClean="0"/>
              <a:t>연동 실습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95" y="1781157"/>
            <a:ext cx="4405816" cy="5454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95" y="2347939"/>
            <a:ext cx="7768140" cy="901104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5"/>
          <a:stretch>
            <a:fillRect/>
          </a:stretch>
        </p:blipFill>
        <p:spPr>
          <a:xfrm>
            <a:off x="787895" y="3466873"/>
            <a:ext cx="4450080" cy="2679927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6"/>
          <a:stretch>
            <a:fillRect/>
          </a:stretch>
        </p:blipFill>
        <p:spPr>
          <a:xfrm>
            <a:off x="5459095" y="3466872"/>
            <a:ext cx="3096940" cy="267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3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설정 및 복구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96" y="2368524"/>
            <a:ext cx="5075854" cy="29857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983" y="1769432"/>
            <a:ext cx="4163006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248</Words>
  <Application>Microsoft Office PowerPoint</Application>
  <PresentationFormat>와이드스크린</PresentationFormat>
  <Paragraphs>65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KoPub돋움체 Medium</vt:lpstr>
      <vt:lpstr>Malgun Gothic</vt:lpstr>
      <vt:lpstr>Malgun Gothic</vt:lpstr>
      <vt:lpstr>삼성긴고딕 Bold</vt:lpstr>
      <vt:lpstr>삼성긴고딕 ExtraBold</vt:lpstr>
      <vt:lpstr>삼성긴고딕 Medium</vt:lpstr>
      <vt:lpstr>삼성긴고딕 Regular</vt:lpstr>
      <vt:lpstr>Arial</vt:lpstr>
      <vt:lpstr>1_Office 테마</vt:lpstr>
      <vt:lpstr>PowerPoint 프레젠테이션</vt:lpstr>
      <vt:lpstr>PowerPoint 프레젠테이션</vt:lpstr>
      <vt:lpstr>PowerPoint 프레젠테이션</vt:lpstr>
      <vt:lpstr>과제 안내</vt:lpstr>
      <vt:lpstr>과제 목적</vt:lpstr>
      <vt:lpstr>필수 지식</vt:lpstr>
      <vt:lpstr>환경 설정 및 연동 실습</vt:lpstr>
      <vt:lpstr>환경 설정 및 연동 실습 – cmd 예시1</vt:lpstr>
      <vt:lpstr>환경 설정 및 복구 실습 – cmd 예시2</vt:lpstr>
      <vt:lpstr>환경 설정 및 복구 실습 – cmd 예시3</vt:lpstr>
      <vt:lpstr>심화 학습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3029</cp:lastModifiedBy>
  <cp:revision>173</cp:revision>
  <dcterms:created xsi:type="dcterms:W3CDTF">2020-12-09T04:38:54Z</dcterms:created>
  <dcterms:modified xsi:type="dcterms:W3CDTF">2023-12-13T01:59:43Z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C:\Users\multicampus\Desktop\220920_7기 SSAFY 오픈소스 가이드_공지용.pptx</vt:lpwstr>
  </property>
</Properties>
</file>