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2"/>
  </p:notesMasterIdLst>
  <p:sldIdLst>
    <p:sldId id="256" r:id="rId2"/>
    <p:sldId id="359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BF2"/>
    <a:srgbClr val="129EEC"/>
    <a:srgbClr val="F69E47"/>
    <a:srgbClr val="2DCDE3"/>
    <a:srgbClr val="BCEFFD"/>
    <a:srgbClr val="10100D"/>
    <a:srgbClr val="E89898"/>
    <a:srgbClr val="FEAC40"/>
    <a:srgbClr val="000667"/>
    <a:srgbClr val="F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2" autoAdjust="0"/>
    <p:restoredTop sz="68860" autoAdjust="0"/>
  </p:normalViewPr>
  <p:slideViewPr>
    <p:cSldViewPr snapToGrid="0" showGuides="1">
      <p:cViewPr varScale="1">
        <p:scale>
          <a:sx n="78" d="100"/>
          <a:sy n="78" d="100"/>
        </p:scale>
        <p:origin x="1824" y="96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ko-KR" altLang="en-US" dirty="0" err="1" smtClean="0"/>
              <a:t>싸피</a:t>
            </a:r>
            <a:r>
              <a:rPr lang="ko-KR" altLang="en-US" dirty="0" smtClean="0"/>
              <a:t> 교육생 여러분</a:t>
            </a:r>
            <a:r>
              <a:rPr lang="en-US" altLang="ko-KR" dirty="0" smtClean="0"/>
              <a:t>! </a:t>
            </a:r>
          </a:p>
          <a:p>
            <a:r>
              <a:rPr lang="ko-KR" altLang="en-US" dirty="0" smtClean="0"/>
              <a:t>자기 주도 학습 중 간단한 </a:t>
            </a:r>
            <a:r>
              <a:rPr lang="ko-KR" altLang="en-US" dirty="0" err="1" smtClean="0"/>
              <a:t>스네이크</a:t>
            </a:r>
            <a:r>
              <a:rPr lang="ko-KR" altLang="en-US" dirty="0" smtClean="0"/>
              <a:t> 게임 구현 파트를 </a:t>
            </a:r>
            <a:r>
              <a:rPr lang="ko-KR" altLang="en-US" dirty="0" smtClean="0"/>
              <a:t>설명 드릴 </a:t>
            </a:r>
            <a:endParaRPr lang="en-US" altLang="ko-KR" dirty="0" smtClean="0"/>
          </a:p>
          <a:p>
            <a:r>
              <a:rPr lang="ko-KR" altLang="en-US" smtClean="0"/>
              <a:t>이현석 </a:t>
            </a:r>
            <a:r>
              <a:rPr lang="ko-KR" altLang="en-US" dirty="0" smtClean="0"/>
              <a:t>컨설턴트입니다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09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9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1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6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GUI – Graphic User</a:t>
            </a:r>
            <a:r>
              <a:rPr lang="en-US" altLang="ko-KR" baseline="0" dirty="0" smtClean="0"/>
              <a:t> Interface : </a:t>
            </a:r>
            <a:r>
              <a:rPr lang="ko-KR" altLang="en-US" baseline="0" dirty="0" smtClean="0"/>
              <a:t>선과 </a:t>
            </a:r>
            <a:r>
              <a:rPr lang="ko-KR" altLang="en-US" baseline="0" dirty="0" err="1" smtClean="0"/>
              <a:t>면등을</a:t>
            </a:r>
            <a:r>
              <a:rPr lang="ko-KR" altLang="en-US" baseline="0" dirty="0" smtClean="0"/>
              <a:t> 직접 화면에 그릴 수 있는 라이브러리 도구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4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41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41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11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2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0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3335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377">
              <a:defRPr/>
            </a:pP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자기주도 </a:t>
            </a:r>
            <a:r>
              <a:rPr lang="ko-KR" altLang="en-US" sz="44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학습</a:t>
            </a:r>
            <a:endParaRPr lang="en-US" altLang="en-US" sz="4400" spc="-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5484859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51" normalizeH="0" baseline="0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간단한 </a:t>
            </a:r>
            <a:r>
              <a:rPr kumimoji="0" lang="ko-KR" altLang="en-US" sz="3600" b="0" i="0" u="none" strike="noStrike" kern="1200" cap="none" spc="-51" normalizeH="0" baseline="0" noProof="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스네이크</a:t>
            </a:r>
            <a:r>
              <a:rPr kumimoji="0" lang="ko-KR" altLang="en-US" sz="3600" b="0" i="0" u="none" strike="noStrike" kern="1200" cap="none" spc="-51" normalizeH="0" baseline="0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게임 구현</a:t>
            </a:r>
            <a:endParaRPr kumimoji="0" lang="ko-KR" altLang="en-US" sz="36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448AC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기대 결과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7"/>
            <a:ext cx="10728325" cy="2105524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164488" y="2031565"/>
            <a:ext cx="10295675" cy="1323439"/>
            <a:chOff x="731838" y="1703130"/>
            <a:chExt cx="8397206" cy="858965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8186678" cy="858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참고 내용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본 과제를 통해 </a:t>
              </a:r>
              <a:r>
                <a:rPr lang="ko-KR" altLang="en-US" sz="1400" dirty="0">
                  <a:solidFill>
                    <a:srgbClr val="FF0000"/>
                  </a:solidFill>
                </a:rPr>
                <a:t>게임 제작에 대한 </a:t>
              </a:r>
              <a:r>
                <a:rPr lang="ko-KR" altLang="en-US" sz="1400" dirty="0" smtClean="0">
                  <a:solidFill>
                    <a:srgbClr val="FF0000"/>
                  </a:solidFill>
                </a:rPr>
                <a:t>기본적인 </a:t>
              </a:r>
              <a:r>
                <a:rPr lang="ko-KR" altLang="en-US" sz="1400" dirty="0">
                  <a:solidFill>
                    <a:srgbClr val="FF0000"/>
                  </a:solidFill>
                </a:rPr>
                <a:t>감</a:t>
              </a:r>
              <a:r>
                <a:rPr lang="ko-KR" altLang="en-US" sz="1400" dirty="0"/>
                <a:t>을 익힐 수 있습니다</a:t>
              </a:r>
              <a:r>
                <a:rPr lang="en-US" altLang="ko-KR" sz="1400" dirty="0" smtClean="0"/>
                <a:t>.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간단한 </a:t>
              </a:r>
              <a:r>
                <a:rPr lang="ko-KR" altLang="en-US" sz="1400" dirty="0" err="1"/>
                <a:t>로직을</a:t>
              </a:r>
              <a:r>
                <a:rPr lang="ko-KR" altLang="en-US" sz="1400" dirty="0"/>
                <a:t> 통해 직접 물체를 움직여 봄으로써 </a:t>
              </a:r>
              <a:r>
                <a:rPr lang="ko-KR" altLang="en-US" sz="1400" dirty="0">
                  <a:solidFill>
                    <a:srgbClr val="FF0000"/>
                  </a:solidFill>
                </a:rPr>
                <a:t>게임 객체들의 이동</a:t>
              </a:r>
              <a:r>
                <a:rPr lang="ko-KR" altLang="en-US" sz="1400" dirty="0"/>
                <a:t>에 대해 배울 수 있습니다</a:t>
              </a:r>
              <a:r>
                <a:rPr lang="en-US" altLang="ko-KR" sz="1400" dirty="0" smtClean="0"/>
                <a:t>.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FF0000"/>
                  </a:solidFill>
                </a:rPr>
                <a:t>쉽고 간단한 게임을 구현</a:t>
              </a:r>
              <a:r>
                <a:rPr lang="ko-KR" altLang="en-US" sz="1400" dirty="0"/>
                <a:t>해 봄으로써 </a:t>
              </a:r>
              <a:r>
                <a:rPr lang="ko-KR" altLang="en-US" sz="1400" dirty="0">
                  <a:solidFill>
                    <a:srgbClr val="FF0000"/>
                  </a:solidFill>
                </a:rPr>
                <a:t>게임을 잘 알지 못하는 교육생들에게 자신감</a:t>
              </a:r>
              <a:r>
                <a:rPr lang="ko-KR" altLang="en-US" sz="1400" dirty="0"/>
                <a:t>을 심어 줄 수 있습니다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388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7"/>
            <a:ext cx="10728325" cy="2314530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164488" y="2031566"/>
            <a:ext cx="10295675" cy="1581972"/>
            <a:chOff x="731838" y="1703130"/>
            <a:chExt cx="8397206" cy="1026763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8186678" cy="1026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참고 내용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본 과제는 </a:t>
              </a:r>
              <a:r>
                <a:rPr lang="ko-KR" altLang="en-US" sz="1400" dirty="0" smtClean="0">
                  <a:solidFill>
                    <a:srgbClr val="FF0000"/>
                  </a:solidFill>
                </a:rPr>
                <a:t>게임 제작에 지식이 전무한 교육생</a:t>
              </a:r>
              <a:r>
                <a:rPr lang="ko-KR" altLang="en-US" sz="1400" dirty="0" smtClean="0"/>
                <a:t>들을 </a:t>
              </a:r>
              <a:r>
                <a:rPr lang="ko-KR" altLang="en-US" sz="1400" dirty="0"/>
                <a:t>위해 제공되는 </a:t>
              </a:r>
              <a:r>
                <a:rPr lang="ko-KR" altLang="en-US" sz="1400" dirty="0">
                  <a:solidFill>
                    <a:srgbClr val="FF0000"/>
                  </a:solidFill>
                </a:rPr>
                <a:t>간단한 실습 예제</a:t>
              </a:r>
              <a:r>
                <a:rPr lang="ko-KR" altLang="en-US" sz="1400" dirty="0"/>
                <a:t>입니다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사용 언어는 </a:t>
              </a:r>
              <a:r>
                <a:rPr lang="ko-KR" altLang="en-US" sz="1400" dirty="0" smtClean="0"/>
                <a:t>제한이 </a:t>
              </a:r>
              <a:r>
                <a:rPr lang="ko-KR" altLang="en-US" sz="1400" dirty="0"/>
                <a:t>없으며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자료 역시 구글에서 검색 해보면 굉장히 많이 존재합니다</a:t>
              </a:r>
              <a:r>
                <a:rPr lang="en-US" altLang="ko-KR" sz="1400" dirty="0" smtClean="0"/>
                <a:t>.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본 과제를 실습 예제로 택한 가장 큰 이유는 게임에서 사용되는 </a:t>
              </a:r>
              <a:r>
                <a:rPr lang="en-US" altLang="ko-KR" sz="1400" dirty="0">
                  <a:solidFill>
                    <a:srgbClr val="FF0000"/>
                  </a:solidFill>
                </a:rPr>
                <a:t>update, rendering, key Input, </a:t>
              </a:r>
              <a:r>
                <a:rPr lang="ko-KR" altLang="en-US" sz="1400" dirty="0">
                  <a:solidFill>
                    <a:srgbClr val="FF0000"/>
                  </a:solidFill>
                </a:rPr>
                <a:t>객체의 </a:t>
              </a:r>
              <a:r>
                <a:rPr lang="ko-KR" altLang="en-US" sz="1400" dirty="0" err="1">
                  <a:solidFill>
                    <a:srgbClr val="FF0000"/>
                  </a:solidFill>
                </a:rPr>
                <a:t>충돌체크</a:t>
              </a:r>
              <a:r>
                <a:rPr lang="en-US" altLang="ko-KR" sz="1400" dirty="0">
                  <a:solidFill>
                    <a:srgbClr val="FF0000"/>
                  </a:solidFill>
                </a:rPr>
                <a:t>,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 state </a:t>
              </a:r>
              <a:r>
                <a:rPr lang="ko-KR" altLang="en-US" sz="1400" dirty="0">
                  <a:solidFill>
                    <a:srgbClr val="FF0000"/>
                  </a:solidFill>
                </a:rPr>
                <a:t>변화</a:t>
              </a:r>
              <a:r>
                <a:rPr lang="ko-KR" altLang="en-US" sz="1400" dirty="0"/>
                <a:t>를 익혀 보기 위함이니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참고 바랍니다</a:t>
              </a:r>
              <a:r>
                <a:rPr lang="en-US" altLang="ko-KR" sz="1400" dirty="0"/>
                <a:t>. </a:t>
              </a:r>
              <a:endParaRPr lang="ko-KR" altLang="en-US" sz="1400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001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실습 과제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7"/>
            <a:ext cx="10728325" cy="2314530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164488" y="2078100"/>
            <a:ext cx="10295675" cy="1323439"/>
            <a:chOff x="731838" y="1703131"/>
            <a:chExt cx="8397206" cy="858965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1"/>
              <a:ext cx="8186678" cy="858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 내용</a:t>
              </a:r>
              <a:endParaRPr lang="en-US" altLang="ko-KR" sz="14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본 과제는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전체 맵 그리기</a:t>
              </a:r>
              <a:r>
                <a:rPr lang="en-US" altLang="ko-KR" sz="1400" dirty="0">
                  <a:solidFill>
                    <a:srgbClr val="FF0000"/>
                  </a:solidFill>
                </a:rPr>
                <a:t>, </a:t>
              </a:r>
              <a:r>
                <a:rPr lang="ko-KR" altLang="en-US" sz="1400" dirty="0">
                  <a:solidFill>
                    <a:srgbClr val="FF0000"/>
                  </a:solidFill>
                </a:rPr>
                <a:t>먹이 생성</a:t>
              </a:r>
              <a:r>
                <a:rPr lang="en-US" altLang="ko-KR" sz="1400" dirty="0">
                  <a:solidFill>
                    <a:srgbClr val="FF0000"/>
                  </a:solidFill>
                </a:rPr>
                <a:t>, </a:t>
              </a:r>
              <a:r>
                <a:rPr lang="ko-KR" altLang="en-US" sz="1400" dirty="0">
                  <a:solidFill>
                    <a:srgbClr val="FF0000"/>
                  </a:solidFill>
                </a:rPr>
                <a:t>뱀의 이동</a:t>
              </a:r>
              <a:r>
                <a:rPr lang="en-US" altLang="ko-KR" sz="1400" dirty="0">
                  <a:solidFill>
                    <a:srgbClr val="FF0000"/>
                  </a:solidFill>
                </a:rPr>
                <a:t>, </a:t>
              </a:r>
              <a:r>
                <a:rPr lang="ko-KR" altLang="en-US" sz="1400" dirty="0">
                  <a:solidFill>
                    <a:srgbClr val="FF0000"/>
                  </a:solidFill>
                </a:rPr>
                <a:t>뱀의 성장</a:t>
              </a:r>
              <a:r>
                <a:rPr lang="en-US" altLang="ko-KR" sz="1400" dirty="0">
                  <a:solidFill>
                    <a:srgbClr val="FF0000"/>
                  </a:solidFill>
                </a:rPr>
                <a:t>, </a:t>
              </a:r>
              <a:r>
                <a:rPr lang="ko-KR" altLang="en-US" sz="1400" dirty="0">
                  <a:solidFill>
                    <a:srgbClr val="FF0000"/>
                  </a:solidFill>
                </a:rPr>
                <a:t>게임 오버 조건</a:t>
              </a:r>
              <a:r>
                <a:rPr lang="ko-KR" altLang="en-US" sz="1400" dirty="0"/>
                <a:t> 총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개의 구현 과제로 이루어져 있습니다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사용 언어는 교육생이 자유롭게 선택 가능하지만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반드시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스크린 창이 생성 될 수 있는 </a:t>
              </a:r>
              <a:r>
                <a:rPr lang="en-US" altLang="ko-KR" sz="1400" dirty="0">
                  <a:solidFill>
                    <a:srgbClr val="FF0000"/>
                  </a:solidFill>
                </a:rPr>
                <a:t>GUI </a:t>
              </a:r>
              <a:r>
                <a:rPr lang="ko-KR" altLang="en-US" sz="1400" dirty="0">
                  <a:solidFill>
                    <a:srgbClr val="FF0000"/>
                  </a:solidFill>
                </a:rPr>
                <a:t>환경의 언어</a:t>
              </a:r>
              <a:r>
                <a:rPr lang="ko-KR" altLang="en-US" sz="1400" dirty="0"/>
                <a:t>를 추천합니다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각 실습에 대한 내용은 다음 </a:t>
              </a:r>
              <a:r>
                <a:rPr lang="en-US" altLang="ko-KR" sz="1400" dirty="0"/>
                <a:t>page</a:t>
              </a:r>
              <a:r>
                <a:rPr lang="ko-KR" altLang="en-US" sz="1400" dirty="0"/>
                <a:t>인 과제 상세 </a:t>
              </a:r>
              <a:r>
                <a:rPr lang="en-US" altLang="ko-KR" sz="1400" dirty="0"/>
                <a:t>part</a:t>
              </a:r>
              <a:r>
                <a:rPr lang="ko-KR" altLang="en-US" sz="1400" dirty="0"/>
                <a:t>에서 다루기로 합니다</a:t>
              </a:r>
              <a:r>
                <a:rPr lang="en-US" altLang="ko-KR" sz="1400" dirty="0"/>
                <a:t>.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33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과제 상세 </a:t>
            </a:r>
            <a:r>
              <a:rPr lang="en-US" altLang="ko-KR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– </a:t>
            </a:r>
            <a:r>
              <a: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전체 맵 그리기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25265" y="1560784"/>
            <a:ext cx="6504276" cy="1861684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879565" y="1742820"/>
            <a:ext cx="11390811" cy="1323439"/>
            <a:chOff x="731838" y="1703131"/>
            <a:chExt cx="8139126" cy="858965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1"/>
              <a:ext cx="7928598" cy="858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 설명</a:t>
              </a:r>
              <a:endParaRPr lang="en-US" altLang="ko-KR" sz="14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전체 </a:t>
              </a:r>
              <a:r>
                <a:rPr lang="ko-KR" altLang="en-US" sz="1400" dirty="0" err="1"/>
                <a:t>맵의</a:t>
              </a:r>
              <a:r>
                <a:rPr lang="ko-KR" altLang="en-US" sz="1400" dirty="0"/>
                <a:t> 크기는 </a:t>
              </a:r>
              <a:r>
                <a:rPr lang="ko-KR" altLang="en-US" sz="1400" dirty="0">
                  <a:solidFill>
                    <a:srgbClr val="FF0000"/>
                  </a:solidFill>
                </a:rPr>
                <a:t>가로 </a:t>
              </a:r>
              <a:r>
                <a:rPr lang="en-US" altLang="ko-KR" sz="1400" dirty="0">
                  <a:solidFill>
                    <a:srgbClr val="FF0000"/>
                  </a:solidFill>
                </a:rPr>
                <a:t>400 x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세로 </a:t>
              </a:r>
              <a:r>
                <a:rPr lang="en-US" altLang="ko-KR" sz="1400" dirty="0">
                  <a:solidFill>
                    <a:srgbClr val="FF0000"/>
                  </a:solidFill>
                </a:rPr>
                <a:t>400 pixel</a:t>
              </a:r>
              <a:r>
                <a:rPr lang="ko-KR" altLang="en-US" sz="1400" dirty="0">
                  <a:solidFill>
                    <a:srgbClr val="FF0000"/>
                  </a:solidFill>
                </a:rPr>
                <a:t>의 스크린 창을 생성</a:t>
              </a:r>
              <a:r>
                <a:rPr lang="ko-KR" altLang="en-US" sz="1400" dirty="0"/>
                <a:t> 하도록 합니다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err="1"/>
                <a:t>스네이크가</a:t>
              </a:r>
              <a:r>
                <a:rPr lang="ko-KR" altLang="en-US" sz="1400" dirty="0"/>
                <a:t> 이동 가능한 칸의 크기는 </a:t>
              </a:r>
              <a:r>
                <a:rPr lang="en-US" altLang="ko-KR" sz="1400" dirty="0">
                  <a:solidFill>
                    <a:srgbClr val="FF0000"/>
                  </a:solidFill>
                </a:rPr>
                <a:t>20 x 20 pixel</a:t>
              </a:r>
              <a:r>
                <a:rPr lang="ko-KR" altLang="en-US" sz="1400" dirty="0">
                  <a:solidFill>
                    <a:srgbClr val="FF0000"/>
                  </a:solidFill>
                </a:rPr>
                <a:t>으로 고정</a:t>
              </a:r>
              <a:r>
                <a:rPr lang="ko-KR" altLang="en-US" sz="1400" dirty="0"/>
                <a:t>합니다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GUI </a:t>
              </a:r>
              <a:r>
                <a:rPr lang="ko-KR" altLang="en-US" sz="1400" dirty="0"/>
                <a:t>도구들을 이용해서 검은색 선을 그어서 전체 </a:t>
              </a:r>
              <a:r>
                <a:rPr lang="ko-KR" altLang="en-US" sz="1400" dirty="0" err="1"/>
                <a:t>맵을</a:t>
              </a:r>
              <a:r>
                <a:rPr lang="ko-KR" altLang="en-US" sz="1400" dirty="0"/>
                <a:t> 표현합니다</a:t>
              </a:r>
              <a:r>
                <a:rPr lang="en-US" altLang="ko-KR" sz="1400" dirty="0"/>
                <a:t>. 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686" y="2523475"/>
            <a:ext cx="3439182" cy="3756513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>
            <a:off x="7229540" y="2912637"/>
            <a:ext cx="669146" cy="677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9142" y="3633459"/>
            <a:ext cx="1283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한칸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20 x 20 pixel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7908494" y="2833700"/>
            <a:ext cx="3429374" cy="3446288"/>
          </a:xfrm>
          <a:prstGeom prst="rect">
            <a:avLst/>
          </a:prstGeom>
          <a:noFill/>
          <a:ln w="28575">
            <a:solidFill>
              <a:srgbClr val="10A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08494" y="2833700"/>
            <a:ext cx="173729" cy="1638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229540" y="4409476"/>
            <a:ext cx="669146" cy="677008"/>
          </a:xfrm>
          <a:prstGeom prst="line">
            <a:avLst/>
          </a:prstGeom>
          <a:ln>
            <a:solidFill>
              <a:srgbClr val="10A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42408" y="5165877"/>
            <a:ext cx="21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전체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맵 크기 </a:t>
            </a:r>
            <a:r>
              <a:rPr lang="en-US" altLang="ko-KR" sz="900" dirty="0" smtClean="0"/>
              <a:t>: 400 </a:t>
            </a:r>
            <a:r>
              <a:rPr lang="en-US" altLang="ko-KR" sz="900" dirty="0"/>
              <a:t>x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400 pixel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           (</a:t>
            </a:r>
            <a:r>
              <a:rPr lang="ko-KR" altLang="en-US" sz="900" dirty="0" smtClean="0"/>
              <a:t>총</a:t>
            </a:r>
            <a:r>
              <a:rPr lang="en-US" altLang="ko-KR" sz="900" dirty="0" smtClean="0"/>
              <a:t> 20 x 20</a:t>
            </a:r>
            <a:r>
              <a:rPr lang="ko-KR" altLang="en-US" sz="900" dirty="0" smtClean="0"/>
              <a:t>칸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8974969" y="2263089"/>
            <a:ext cx="1286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맵 예시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262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과제 상세 </a:t>
            </a:r>
            <a:r>
              <a:rPr lang="en-US" altLang="ko-KR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– </a:t>
            </a:r>
            <a:r>
              <a: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먹이 생성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25264" y="1560784"/>
            <a:ext cx="10770050" cy="1661387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879566" y="1742820"/>
            <a:ext cx="11521440" cy="1323439"/>
            <a:chOff x="731838" y="1703131"/>
            <a:chExt cx="8397206" cy="858965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1"/>
              <a:ext cx="8186678" cy="858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 설명</a:t>
              </a:r>
              <a:endParaRPr lang="en-US" altLang="ko-KR" sz="14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먹이는 </a:t>
              </a:r>
              <a:r>
                <a:rPr lang="ko-KR" altLang="en-US" sz="1400" dirty="0">
                  <a:solidFill>
                    <a:srgbClr val="FF0000"/>
                  </a:solidFill>
                </a:rPr>
                <a:t>맵 </a:t>
              </a:r>
              <a:r>
                <a:rPr lang="en-US" altLang="ko-KR" sz="1400" dirty="0">
                  <a:solidFill>
                    <a:srgbClr val="FF0000"/>
                  </a:solidFill>
                </a:rPr>
                <a:t>20 x 20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칸에 </a:t>
              </a:r>
              <a:r>
                <a:rPr lang="ko-KR" altLang="en-US" sz="1400" dirty="0" err="1">
                  <a:solidFill>
                    <a:srgbClr val="FF0000"/>
                  </a:solidFill>
                </a:rPr>
                <a:t>랜덤하게</a:t>
              </a:r>
              <a:r>
                <a:rPr lang="ko-KR" altLang="en-US" sz="1400" dirty="0">
                  <a:solidFill>
                    <a:srgbClr val="FF0000"/>
                  </a:solidFill>
                </a:rPr>
                <a:t> 생성</a:t>
              </a:r>
              <a:r>
                <a:rPr lang="ko-KR" altLang="en-US" sz="1400" dirty="0"/>
                <a:t>되며 </a:t>
              </a:r>
              <a:r>
                <a:rPr lang="en-US" altLang="ko-KR" sz="1400" dirty="0">
                  <a:solidFill>
                    <a:srgbClr val="FF0000"/>
                  </a:solidFill>
                </a:rPr>
                <a:t>20 x 20 pixel</a:t>
              </a:r>
              <a:r>
                <a:rPr lang="ko-KR" altLang="en-US" sz="1400" dirty="0">
                  <a:solidFill>
                    <a:srgbClr val="FF0000"/>
                  </a:solidFill>
                </a:rPr>
                <a:t>의 붉은 색 </a:t>
              </a:r>
              <a:r>
                <a:rPr lang="en-US" altLang="ko-KR" sz="1400" dirty="0">
                  <a:solidFill>
                    <a:srgbClr val="FF0000"/>
                  </a:solidFill>
                </a:rPr>
                <a:t>box</a:t>
              </a:r>
              <a:r>
                <a:rPr lang="ko-KR" altLang="en-US" sz="1400" dirty="0">
                  <a:solidFill>
                    <a:srgbClr val="FF0000"/>
                  </a:solidFill>
                </a:rPr>
                <a:t>로 표현</a:t>
              </a:r>
              <a:r>
                <a:rPr lang="ko-KR" altLang="en-US" sz="1400" dirty="0"/>
                <a:t>합니다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먹이가 생성될 때 현재 뱀의 머리 위치에 생성되지 못하게 합니다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뱀이 먹이를 먹을 경우 다시 먹이의 위치가 </a:t>
              </a:r>
              <a:r>
                <a:rPr lang="ko-KR" altLang="en-US" sz="1400" dirty="0" err="1"/>
                <a:t>랜덤하게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reset </a:t>
              </a:r>
              <a:r>
                <a:rPr lang="ko-KR" altLang="en-US" sz="1400" dirty="0"/>
                <a:t>됩니다</a:t>
              </a:r>
              <a:r>
                <a:rPr lang="en-US" altLang="ko-KR" sz="1400" dirty="0"/>
                <a:t>. 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417" y="3525294"/>
            <a:ext cx="2570989" cy="2869191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 flipH="1">
            <a:off x="6714053" y="4661965"/>
            <a:ext cx="1145432" cy="595848"/>
          </a:xfrm>
          <a:prstGeom prst="line">
            <a:avLst/>
          </a:prstGeom>
          <a:ln>
            <a:solidFill>
              <a:srgbClr val="10A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41073" y="3248295"/>
            <a:ext cx="1286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먹이 생성 예시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859485" y="4477299"/>
            <a:ext cx="128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먹이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붉은 색 사각형 </a:t>
            </a:r>
            <a:endParaRPr lang="en-US" altLang="ko-KR" sz="900" dirty="0" smtClean="0"/>
          </a:p>
          <a:p>
            <a:r>
              <a:rPr lang="en-US" altLang="ko-KR" sz="900" dirty="0" smtClean="0"/>
              <a:t>(20 x 20 pixel)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0822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과제 상세 </a:t>
            </a:r>
            <a:r>
              <a:rPr lang="en-US" altLang="ko-KR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– </a:t>
            </a:r>
            <a:r>
              <a: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뱀의 이동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25264" y="1560784"/>
            <a:ext cx="10761342" cy="1916958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879566" y="1742819"/>
            <a:ext cx="11521440" cy="1969770"/>
            <a:chOff x="731838" y="1703131"/>
            <a:chExt cx="8397206" cy="1278460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1"/>
              <a:ext cx="8186678" cy="1278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 설명</a:t>
              </a:r>
              <a:endParaRPr lang="en-US" altLang="ko-KR" sz="14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뱀의 머리는 맵 </a:t>
              </a:r>
              <a:r>
                <a:rPr lang="en-US" altLang="ko-KR" sz="1400" dirty="0"/>
                <a:t>20 x 20</a:t>
              </a:r>
              <a:r>
                <a:rPr lang="ko-KR" altLang="en-US" sz="1400" dirty="0"/>
                <a:t>에 </a:t>
              </a:r>
              <a:r>
                <a:rPr lang="ko-KR" altLang="en-US" sz="1400" dirty="0" err="1"/>
                <a:t>랜덤하게</a:t>
              </a:r>
              <a:r>
                <a:rPr lang="ko-KR" altLang="en-US" sz="1400" dirty="0"/>
                <a:t> 생성하며</a:t>
              </a:r>
              <a:r>
                <a:rPr lang="en-US" altLang="ko-KR" sz="1400" dirty="0"/>
                <a:t>, </a:t>
              </a:r>
              <a:r>
                <a:rPr lang="en-US" altLang="ko-KR" sz="1400" dirty="0">
                  <a:solidFill>
                    <a:srgbClr val="FF0000"/>
                  </a:solidFill>
                </a:rPr>
                <a:t>20 x 20 pixel</a:t>
              </a:r>
              <a:r>
                <a:rPr lang="ko-KR" altLang="en-US" sz="1400" dirty="0">
                  <a:solidFill>
                    <a:srgbClr val="FF0000"/>
                  </a:solidFill>
                </a:rPr>
                <a:t>의 초록색 </a:t>
              </a:r>
              <a:r>
                <a:rPr lang="en-US" altLang="ko-KR" sz="1400" dirty="0">
                  <a:solidFill>
                    <a:srgbClr val="FF0000"/>
                  </a:solidFill>
                </a:rPr>
                <a:t>box</a:t>
              </a:r>
              <a:r>
                <a:rPr lang="ko-KR" altLang="en-US" sz="1400" dirty="0">
                  <a:solidFill>
                    <a:srgbClr val="FF0000"/>
                  </a:solidFill>
                </a:rPr>
                <a:t>로 표현</a:t>
              </a:r>
              <a:r>
                <a:rPr lang="ko-KR" altLang="en-US" sz="1400" dirty="0"/>
                <a:t>한다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뱀의 머리는 현재 정해진 방향으로 </a:t>
              </a:r>
              <a:r>
                <a:rPr lang="en-US" altLang="ko-KR" sz="1400" dirty="0"/>
                <a:t>10 frame(0.1</a:t>
              </a:r>
              <a:r>
                <a:rPr lang="ko-KR" altLang="en-US" sz="1400" dirty="0"/>
                <a:t>초에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번씩 </a:t>
              </a:r>
              <a:r>
                <a:rPr lang="en-US" altLang="ko-KR" sz="1400" dirty="0"/>
                <a:t>update)</a:t>
              </a:r>
              <a:r>
                <a:rPr lang="ko-KR" altLang="en-US" sz="1400" dirty="0"/>
                <a:t>으로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자동으로 이동</a:t>
              </a:r>
              <a:r>
                <a:rPr lang="ko-KR" altLang="en-US" sz="1400" dirty="0"/>
                <a:t>한다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방향키 상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하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좌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우의 입력이 있을 때 마다 뱀의 머리가 이동하는 방향이 해당 화살표 방향으로 변경된다</a:t>
              </a:r>
              <a:r>
                <a:rPr lang="en-US" altLang="ko-KR" sz="1400" dirty="0"/>
                <a:t>.</a:t>
              </a:r>
              <a:r>
                <a:rPr lang="ko-KR" altLang="en-US" sz="1400" dirty="0"/>
                <a:t> </a:t>
              </a:r>
              <a:endParaRPr lang="en-US" altLang="ko-K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뱀의 몸통은 항상 뱀의 머리 방향을 따라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칸씩 움직인다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359" y="3595795"/>
            <a:ext cx="2239016" cy="24162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571" y="3687973"/>
            <a:ext cx="2107627" cy="23241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8543" y="3707043"/>
            <a:ext cx="2108579" cy="23105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55359" y="6073109"/>
            <a:ext cx="2239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뱀의 머리가 오른쪽 </a:t>
            </a:r>
            <a:r>
              <a:rPr lang="en-US" altLang="ko-KR" sz="900" dirty="0" smtClean="0"/>
              <a:t>-&gt; </a:t>
            </a:r>
            <a:r>
              <a:rPr lang="ko-KR" altLang="en-US" sz="900" dirty="0" smtClean="0"/>
              <a:t>위쪽으로 바뀜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989876" y="6073109"/>
            <a:ext cx="223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뱀의 머리는 위로 이동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그 뒤에 몸통들은 바로 앞의 위치로 이동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7924393" y="6073109"/>
            <a:ext cx="2533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뱀의 머리를 따라 위쪽으로 방향이 모두 전환 </a:t>
            </a:r>
            <a:endParaRPr lang="ko-KR" altLang="en-US" sz="900" dirty="0"/>
          </a:p>
        </p:txBody>
      </p:sp>
      <p:sp>
        <p:nvSpPr>
          <p:cNvPr id="23" name="오른쪽 화살표 22"/>
          <p:cNvSpPr/>
          <p:nvPr/>
        </p:nvSpPr>
        <p:spPr>
          <a:xfrm>
            <a:off x="2762795" y="5802628"/>
            <a:ext cx="581297" cy="20946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6200000">
            <a:off x="3106670" y="5332351"/>
            <a:ext cx="581297" cy="2094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8951809" y="5261699"/>
            <a:ext cx="581297" cy="2094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8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과제 상세 </a:t>
            </a:r>
            <a:r>
              <a:rPr lang="en-US" altLang="ko-KR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– </a:t>
            </a:r>
            <a:r>
              <a: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뱀의 성장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25264" y="1560784"/>
            <a:ext cx="10761342" cy="1674451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879566" y="1742821"/>
            <a:ext cx="11521440" cy="1646606"/>
            <a:chOff x="731838" y="1703131"/>
            <a:chExt cx="8397206" cy="1068713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1"/>
              <a:ext cx="8186678" cy="1068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 설명</a:t>
              </a:r>
              <a:endParaRPr lang="en-US" altLang="ko-KR" sz="14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뱀이 먹이를 먹을 때 마다 뱀의 크기는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칸씩 길어진다</a:t>
              </a:r>
              <a:r>
                <a:rPr lang="en-US" altLang="ko-KR" sz="1400" dirty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뱀이 먹이를 먹을 때 마다 먹이의 위치는 </a:t>
              </a:r>
              <a:r>
                <a:rPr lang="en-US" altLang="ko-KR" sz="1400" dirty="0"/>
                <a:t>reset </a:t>
              </a:r>
              <a:r>
                <a:rPr lang="ko-KR" altLang="en-US" sz="1400" dirty="0"/>
                <a:t>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먹이의 위치가 </a:t>
              </a:r>
              <a:r>
                <a:rPr lang="en-US" altLang="ko-KR" sz="1400" dirty="0"/>
                <a:t>reset </a:t>
              </a:r>
              <a:r>
                <a:rPr lang="ko-KR" altLang="en-US" sz="1400" dirty="0"/>
                <a:t>될 때 </a:t>
              </a:r>
              <a:r>
                <a:rPr lang="ko-KR" altLang="en-US" sz="1400" dirty="0" smtClean="0"/>
                <a:t>반드시 </a:t>
              </a:r>
              <a:r>
                <a:rPr lang="ko-KR" altLang="en-US" sz="1400" dirty="0"/>
                <a:t>현재 뱀의 위치와 중복되지 않게 </a:t>
              </a:r>
              <a:r>
                <a:rPr lang="ko-KR" altLang="en-US" sz="1400" dirty="0" err="1"/>
                <a:t>생성되야</a:t>
              </a:r>
              <a:r>
                <a:rPr lang="ko-KR" altLang="en-US" sz="1400" dirty="0"/>
                <a:t> 한다</a:t>
              </a:r>
              <a:r>
                <a:rPr lang="en-US" altLang="ko-KR" sz="1400" dirty="0"/>
                <a:t>.</a:t>
              </a:r>
              <a:r>
                <a:rPr lang="ko-KR" altLang="en-US" sz="1400" dirty="0"/>
                <a:t> </a:t>
              </a:r>
              <a:endParaRPr lang="en-US" altLang="ko-KR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뱀이 늘어날 수 있는 몸의 개수는 제한을 두지 않는다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723" y="3571464"/>
            <a:ext cx="1998078" cy="219728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793" y="3594460"/>
            <a:ext cx="2003771" cy="219728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557" y="3594460"/>
            <a:ext cx="1976045" cy="215129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2099" y="3594460"/>
            <a:ext cx="2021843" cy="215129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20799" y="5899697"/>
            <a:ext cx="172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뱀의 크기가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인 상태에서 </a:t>
            </a:r>
            <a:endParaRPr lang="en-US" altLang="ko-KR" sz="900" dirty="0" smtClean="0"/>
          </a:p>
          <a:p>
            <a:r>
              <a:rPr lang="ko-KR" altLang="en-US" sz="900" dirty="0" smtClean="0"/>
              <a:t>먹이를 먹음 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3947276" y="5910762"/>
            <a:ext cx="172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뱀의 크기가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개가 되고</a:t>
            </a:r>
            <a:r>
              <a:rPr lang="en-US" altLang="ko-KR" sz="900" dirty="0" smtClean="0"/>
              <a:t>, </a:t>
            </a:r>
          </a:p>
          <a:p>
            <a:r>
              <a:rPr lang="ko-KR" altLang="en-US" sz="900" dirty="0" smtClean="0"/>
              <a:t>먹이의 위치는 갱신됨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390360" y="5910762"/>
            <a:ext cx="17208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뱀이 바로 앞의 먹이를 먹음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9303139" y="5899697"/>
            <a:ext cx="172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뱀의 크기가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개가 되고</a:t>
            </a:r>
            <a:r>
              <a:rPr lang="en-US" altLang="ko-KR" sz="900" dirty="0" smtClean="0"/>
              <a:t>, </a:t>
            </a:r>
          </a:p>
          <a:p>
            <a:r>
              <a:rPr lang="ko-KR" altLang="en-US" sz="900" dirty="0" smtClean="0"/>
              <a:t>먹이의 위치는 재 갱신됨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8367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과제 상세 </a:t>
            </a:r>
            <a:r>
              <a:rPr lang="en-US" altLang="ko-KR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– </a:t>
            </a:r>
            <a:r>
              <a: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게임 오버 조건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25264" y="1560784"/>
            <a:ext cx="10761342" cy="1891660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879566" y="1681858"/>
            <a:ext cx="11521440" cy="1969771"/>
            <a:chOff x="731838" y="1703131"/>
            <a:chExt cx="8397206" cy="1278460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1"/>
              <a:ext cx="8186678" cy="1278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 설명</a:t>
              </a:r>
              <a:endParaRPr lang="en-US" altLang="ko-KR" sz="14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뱀의 머리가 자신의 몸에 닿으면 게임이 종료됩니다</a:t>
              </a:r>
              <a:r>
                <a:rPr lang="en-US" altLang="ko-KR" sz="1400" dirty="0"/>
                <a:t>. </a:t>
              </a:r>
              <a:r>
                <a:rPr lang="en-US" altLang="ko-KR" sz="1400" dirty="0" smtClean="0"/>
                <a:t>0</a:t>
              </a:r>
              <a:endParaRPr lang="en-US" altLang="ko-KR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 smtClean="0"/>
                <a:t>뱀의 </a:t>
              </a:r>
              <a:r>
                <a:rPr lang="ko-KR" altLang="en-US" sz="1400" dirty="0"/>
                <a:t>머리가 화면 밖으로 나갈 경우 게임이 종료됩니다</a:t>
              </a:r>
              <a:r>
                <a:rPr lang="en-US" altLang="ko-KR" sz="1400" dirty="0" smtClean="0"/>
                <a:t>.</a:t>
              </a:r>
              <a:endParaRPr lang="en-US" altLang="ko-KR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게임 종료가 되면</a:t>
              </a:r>
              <a:r>
                <a:rPr lang="en-US" altLang="ko-KR" sz="1400" dirty="0"/>
                <a:t>, “</a:t>
              </a:r>
              <a:r>
                <a:rPr lang="ko-KR" altLang="en-US" sz="1400" dirty="0"/>
                <a:t>게임 오버입니다</a:t>
              </a:r>
              <a:r>
                <a:rPr lang="en-US" altLang="ko-KR" sz="1400" dirty="0"/>
                <a:t>.” </a:t>
              </a:r>
              <a:r>
                <a:rPr lang="ko-KR" altLang="en-US" sz="1400" dirty="0"/>
                <a:t>라는 메시지 창을 띄웁니다</a:t>
              </a:r>
              <a:r>
                <a:rPr lang="en-US" altLang="ko-KR" sz="1400" dirty="0" smtClean="0"/>
                <a:t>.</a:t>
              </a:r>
              <a:endParaRPr lang="en-US" altLang="ko-KR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게임 오버 창을 닫게 되면 다시 게임을 시작합니다</a:t>
              </a:r>
              <a:r>
                <a:rPr lang="en-US" altLang="ko-KR" sz="1400" dirty="0"/>
                <a:t>. (</a:t>
              </a:r>
              <a:r>
                <a:rPr lang="ko-KR" altLang="en-US" sz="1400" dirty="0"/>
                <a:t>뱀의 크기 및 위치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먹이 위치 초기화</a:t>
              </a:r>
              <a:r>
                <a:rPr lang="en-US" altLang="ko-KR" sz="1400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826" y="3549437"/>
            <a:ext cx="2349350" cy="259665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1" y="3549437"/>
            <a:ext cx="2361686" cy="25966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753160" y="6265534"/>
            <a:ext cx="2239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뱀의 머리가 자신의 몸통에 닿은 경우</a:t>
            </a:r>
            <a:endParaRPr lang="ko-KR" alt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3163051" y="6265534"/>
            <a:ext cx="1890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뱀의 머리가 화면 밖을 나간 경우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1658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필요 학습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731838" y="1665287"/>
            <a:ext cx="10728325" cy="2105524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164488" y="1892228"/>
            <a:ext cx="10295675" cy="1969771"/>
            <a:chOff x="731838" y="1703130"/>
            <a:chExt cx="8397206" cy="1278460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8186678" cy="1278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참고 내용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선 그리기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도형 채우기 등 기본적인 </a:t>
              </a:r>
              <a:r>
                <a:rPr lang="en-US" altLang="ko-KR" sz="1400" dirty="0">
                  <a:solidFill>
                    <a:srgbClr val="FF0000"/>
                  </a:solidFill>
                </a:rPr>
                <a:t>Graphic User Interface (GUI) 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사용법</a:t>
              </a:r>
              <a:r>
                <a:rPr lang="ko-KR" altLang="en-US" sz="1400" dirty="0"/>
                <a:t> 익히기 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rgbClr val="FF0000"/>
                  </a:solidFill>
                </a:rPr>
                <a:t>Frame</a:t>
              </a:r>
              <a:r>
                <a:rPr lang="ko-KR" altLang="en-US" sz="1400" dirty="0">
                  <a:solidFill>
                    <a:srgbClr val="FF0000"/>
                  </a:solidFill>
                </a:rPr>
                <a:t>의 개념 </a:t>
              </a:r>
              <a:r>
                <a:rPr lang="ko-KR" altLang="en-US" sz="1400" dirty="0"/>
                <a:t>익히기 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객체의 </a:t>
              </a:r>
              <a:r>
                <a:rPr lang="en-US" altLang="ko-KR" sz="1400" dirty="0"/>
                <a:t>update =&gt; draw</a:t>
              </a:r>
              <a:r>
                <a:rPr lang="ko-KR" altLang="en-US" sz="1400" dirty="0"/>
                <a:t>가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회 일어나는 </a:t>
              </a:r>
              <a:r>
                <a:rPr lang="en-US" altLang="ko-KR" sz="1400" dirty="0"/>
                <a:t>process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이 과정이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초에 수행한 횟수를 </a:t>
              </a:r>
              <a:r>
                <a:rPr lang="en-US" altLang="ko-KR" sz="1400" dirty="0"/>
                <a:t>Frame</a:t>
              </a:r>
              <a:r>
                <a:rPr lang="ko-KR" altLang="en-US" sz="1400" dirty="0"/>
                <a:t>이라고 함</a:t>
              </a:r>
              <a:r>
                <a:rPr lang="en-US" altLang="ko-KR" sz="1400" dirty="0" smtClean="0"/>
                <a:t>)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FF0000"/>
                  </a:solidFill>
                </a:rPr>
                <a:t>물체의 충돌 체크 개념</a:t>
              </a:r>
              <a:r>
                <a:rPr lang="ko-KR" altLang="en-US" sz="1400" dirty="0"/>
                <a:t> 익히기 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FF0000"/>
                  </a:solidFill>
                </a:rPr>
                <a:t>뱀의 이동 알고리즘</a:t>
              </a:r>
              <a:r>
                <a:rPr lang="ko-KR" altLang="en-US" sz="1400" dirty="0"/>
                <a:t> 익히기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31458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658</Words>
  <Application>Microsoft Office PowerPoint</Application>
  <PresentationFormat>와이드스크린</PresentationFormat>
  <Paragraphs>83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KoPub돋움체 Medium</vt:lpstr>
      <vt:lpstr>맑은 고딕</vt:lpstr>
      <vt:lpstr>맑은 고딕</vt:lpstr>
      <vt:lpstr>삼성긴고딕 Bold</vt:lpstr>
      <vt:lpstr>삼성긴고딕 Medium</vt:lpstr>
      <vt:lpstr>삼성긴고딕 Regular</vt:lpstr>
      <vt:lpstr>삼성긴고딕OTF Medium</vt:lpstr>
      <vt:lpstr>Arial</vt:lpstr>
      <vt:lpstr>1_Office 테마</vt:lpstr>
      <vt:lpstr>PowerPoint 프레젠테이션</vt:lpstr>
      <vt:lpstr>시작하며</vt:lpstr>
      <vt:lpstr>실습 과제</vt:lpstr>
      <vt:lpstr>과제 상세 – 전체 맵 그리기</vt:lpstr>
      <vt:lpstr>과제 상세 – 먹이 생성</vt:lpstr>
      <vt:lpstr>과제 상세 – 뱀의 이동</vt:lpstr>
      <vt:lpstr>과제 상세 – 뱀의 성장</vt:lpstr>
      <vt:lpstr>과제 상세 – 게임 오버 조건</vt:lpstr>
      <vt:lpstr>필요 학습</vt:lpstr>
      <vt:lpstr>기대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SSAFY</cp:lastModifiedBy>
  <cp:revision>125</cp:revision>
  <dcterms:created xsi:type="dcterms:W3CDTF">2020-12-09T04:38:54Z</dcterms:created>
  <dcterms:modified xsi:type="dcterms:W3CDTF">2023-12-15T00:00:30Z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