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9" r:id="rId4"/>
    <p:sldId id="270" r:id="rId5"/>
    <p:sldId id="274" r:id="rId6"/>
    <p:sldId id="275" r:id="rId7"/>
    <p:sldId id="276" r:id="rId8"/>
    <p:sldId id="277" r:id="rId9"/>
    <p:sldId id="278" r:id="rId10"/>
    <p:sldId id="27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6DC4"/>
    <a:srgbClr val="4899EA"/>
    <a:srgbClr val="A8CEF5"/>
    <a:srgbClr val="FB3B69"/>
    <a:srgbClr val="949494"/>
    <a:srgbClr val="DCDCDC"/>
    <a:srgbClr val="E8EDF5"/>
    <a:srgbClr val="70A9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9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9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7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5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6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8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1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8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2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8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22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3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3699820" y="-296626"/>
            <a:ext cx="1162456" cy="6593597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7577846" y="3581400"/>
            <a:ext cx="4608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233048" y="2492340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rgbClr val="70A9F0"/>
                </a:solidFill>
              </a:rPr>
              <a:t>Lab 02. Sequence Detector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53596" y="2296525"/>
            <a:ext cx="2313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0" dirty="0">
                <a:solidFill>
                  <a:srgbClr val="70A9F0"/>
                </a:solidFill>
              </a:rPr>
              <a:t>201810800 </a:t>
            </a:r>
            <a:r>
              <a:rPr lang="ko-KR" altLang="en-US" sz="2000" kern="0" dirty="0">
                <a:solidFill>
                  <a:srgbClr val="70A9F0"/>
                </a:solidFill>
              </a:rPr>
              <a:t>이혜인</a:t>
            </a:r>
            <a:endParaRPr lang="ko-KR" altLang="en-US" sz="2000" dirty="0">
              <a:solidFill>
                <a:srgbClr val="70A9F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450247" y="2305644"/>
            <a:ext cx="252000" cy="252000"/>
          </a:xfrm>
          <a:prstGeom prst="ellipse">
            <a:avLst/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796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078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Discussion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C96EA8-7030-44B7-A013-EBBC1590E521}"/>
              </a:ext>
            </a:extLst>
          </p:cNvPr>
          <p:cNvSpPr/>
          <p:nvPr/>
        </p:nvSpPr>
        <p:spPr>
          <a:xfrm>
            <a:off x="3903769" y="653223"/>
            <a:ext cx="2026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Sequence Detector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6967CF-215D-46BA-8A23-E0082405F020}"/>
              </a:ext>
            </a:extLst>
          </p:cNvPr>
          <p:cNvSpPr txBox="1"/>
          <p:nvPr/>
        </p:nvSpPr>
        <p:spPr>
          <a:xfrm>
            <a:off x="1604202" y="2074559"/>
            <a:ext cx="8983596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오랜만에 해보는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VHDL Code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작성과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Simulation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이어서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VHDL Code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어떻게 작성하는지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Moore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와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Mealy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가 무슨 차이가 있는지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, S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tate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어떻게 보는지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등 기억이 잘 나지 않아 좀 헤매기도 했지만 로직 설계 시간에 적어 두었던 자료들과 강의를 토대로 무사히 실습을 마칠 수 있었다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State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보는 과정에서는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RTL Simulation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을 실행시켰는데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이때는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SDF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추가하니 오류가 발생하였고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추가하지 않고 진행해야 작동이 되었다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왜 추가하면 오류가 발생하였는지 찾아보았지만 나와있지 않아 왜 그런지 궁금하였다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이번 실습을 통하여 작년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학기에 배웠던 로직 설계를 복습하고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다시 기억을 떠올리는데 많은 도움이 되었다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20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078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Lab</a:t>
            </a:r>
            <a:r>
              <a:rPr lang="ko-KR" altLang="en-US" sz="1600" b="1" kern="0" dirty="0">
                <a:solidFill>
                  <a:srgbClr val="70A9F0"/>
                </a:solidFill>
              </a:rPr>
              <a:t> </a:t>
            </a:r>
            <a:r>
              <a:rPr lang="en-US" altLang="ko-KR" sz="1600" b="1" kern="0" dirty="0">
                <a:solidFill>
                  <a:srgbClr val="70A9F0"/>
                </a:solidFill>
              </a:rPr>
              <a:t>02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4202" y="1499593"/>
            <a:ext cx="8983596" cy="455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70A9F0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rgbClr val="70A9F0"/>
              </a:solidFill>
            </a:endParaRPr>
          </a:p>
          <a:p>
            <a:pPr marL="568325" indent="-381000">
              <a:lnSpc>
                <a:spcPct val="150000"/>
              </a:lnSpc>
              <a:buFont typeface="Wingdings" pitchFamily="2" charset="2"/>
              <a:buAutoNum type="arabicParenR"/>
              <a:defRPr/>
            </a:pP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</a:rPr>
              <a:t>Draw Moore-type</a:t>
            </a: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</a:rPr>
              <a:t>State diagram</a:t>
            </a: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</a:rPr>
              <a:t>for the following system. </a:t>
            </a:r>
          </a:p>
          <a:p>
            <a:pPr marL="965200" lvl="1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</a:rPr>
              <a:t>Interface: one-bit input X, one-bit output Z</a:t>
            </a:r>
          </a:p>
          <a:p>
            <a:pPr marL="965200" lvl="1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</a:rPr>
              <a:t>Function: When the input shows pattern “101”, set the output 1. </a:t>
            </a:r>
          </a:p>
          <a:p>
            <a:pPr marL="965200" lvl="1" indent="-342900"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568325" indent="-381000">
              <a:lnSpc>
                <a:spcPct val="150000"/>
              </a:lnSpc>
              <a:buFont typeface="Wingdings" pitchFamily="2" charset="2"/>
              <a:buAutoNum type="arabicParenR"/>
              <a:defRPr/>
            </a:pP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</a:rPr>
              <a:t>Design the system with VHDL.</a:t>
            </a:r>
          </a:p>
          <a:p>
            <a:pPr marL="568325" indent="-381000">
              <a:lnSpc>
                <a:spcPct val="150000"/>
              </a:lnSpc>
              <a:buFont typeface="Wingdings" pitchFamily="2" charset="2"/>
              <a:buAutoNum type="arabicParenR"/>
              <a:defRPr/>
            </a:pP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</a:rPr>
              <a:t>Simulate and verify the system.</a:t>
            </a:r>
          </a:p>
          <a:p>
            <a:pPr>
              <a:lnSpc>
                <a:spcPct val="200000"/>
              </a:lnSpc>
            </a:pPr>
            <a:endParaRPr lang="en-US" altLang="ko-KR" sz="1200" dirty="0">
              <a:solidFill>
                <a:prstClr val="white">
                  <a:lumMod val="6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C96EA8-7030-44B7-A013-EBBC1590E521}"/>
              </a:ext>
            </a:extLst>
          </p:cNvPr>
          <p:cNvSpPr/>
          <p:nvPr/>
        </p:nvSpPr>
        <p:spPr>
          <a:xfrm>
            <a:off x="3903769" y="653223"/>
            <a:ext cx="2026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Sequence Detector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414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078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4202" y="1499593"/>
            <a:ext cx="8983596" cy="334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400" dirty="0">
                <a:solidFill>
                  <a:srgbClr val="70A9F0"/>
                </a:solidFill>
              </a:rPr>
              <a:t>Report should include:</a:t>
            </a:r>
          </a:p>
          <a:p>
            <a:pPr lvl="0">
              <a:lnSpc>
                <a:spcPct val="150000"/>
              </a:lnSpc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</a:rPr>
              <a:t>State</a:t>
            </a: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</a:rPr>
              <a:t>diagram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</a:rPr>
              <a:t>VHDL code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</a:rPr>
              <a:t>Simulation capture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</a:rPr>
              <a:t>Discussion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C96EA8-7030-44B7-A013-EBBC1590E521}"/>
              </a:ext>
            </a:extLst>
          </p:cNvPr>
          <p:cNvSpPr/>
          <p:nvPr/>
        </p:nvSpPr>
        <p:spPr>
          <a:xfrm>
            <a:off x="3903769" y="653223"/>
            <a:ext cx="2026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Sequence Detector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140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078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</a:t>
            </a:r>
            <a:r>
              <a:rPr lang="en-US" altLang="ko-KR" sz="2400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</a:rPr>
              <a:t>State diagram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C96EA8-7030-44B7-A013-EBBC1590E521}"/>
              </a:ext>
            </a:extLst>
          </p:cNvPr>
          <p:cNvSpPr/>
          <p:nvPr/>
        </p:nvSpPr>
        <p:spPr>
          <a:xfrm>
            <a:off x="3903769" y="653223"/>
            <a:ext cx="2026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Sequence Detector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303F5F-2F9A-4525-9D08-DDD1D1134C86}"/>
              </a:ext>
            </a:extLst>
          </p:cNvPr>
          <p:cNvSpPr txBox="1"/>
          <p:nvPr/>
        </p:nvSpPr>
        <p:spPr>
          <a:xfrm>
            <a:off x="1604202" y="5192785"/>
            <a:ext cx="8983596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‘101’ 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패턴이 나타나면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output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이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이 되는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State Diagram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을 그려보았다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이때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, S0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는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인 상태이고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, S1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은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을 기억하고 있는 상태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, S2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는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10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을 기억하고 있는 상태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마지막으로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S3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은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101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을 기억한 상태이다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S3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일 때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Output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이 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이 된다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4899E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47E07B5-84B1-44D1-BFF8-FE8B07595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958" y="2225941"/>
            <a:ext cx="7388270" cy="284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4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078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State diagram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C96EA8-7030-44B7-A013-EBBC1590E521}"/>
              </a:ext>
            </a:extLst>
          </p:cNvPr>
          <p:cNvSpPr/>
          <p:nvPr/>
        </p:nvSpPr>
        <p:spPr>
          <a:xfrm>
            <a:off x="3903769" y="653223"/>
            <a:ext cx="2026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Sequence Detector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3EF1B7-AF54-41EE-B975-F9DB73B05C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37" t="31590" r="32903" b="46237"/>
          <a:stretch/>
        </p:blipFill>
        <p:spPr>
          <a:xfrm>
            <a:off x="1175710" y="2275864"/>
            <a:ext cx="4915022" cy="18431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9780029-1FE3-4BD8-A1F4-ED8965256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9" t="75408" r="84784" b="7072"/>
          <a:stretch/>
        </p:blipFill>
        <p:spPr>
          <a:xfrm>
            <a:off x="7471790" y="2023140"/>
            <a:ext cx="2934196" cy="20958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6967CF-215D-46BA-8A23-E0082405F020}"/>
              </a:ext>
            </a:extLst>
          </p:cNvPr>
          <p:cNvSpPr txBox="1"/>
          <p:nvPr/>
        </p:nvSpPr>
        <p:spPr>
          <a:xfrm>
            <a:off x="1604202" y="4495959"/>
            <a:ext cx="89835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이는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VHDL Code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실행시켜서 나온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State Diagram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이다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앞에 있는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State Diagram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과 동일하다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endParaRPr lang="en-US" altLang="ko-KR" dirty="0">
              <a:solidFill>
                <a:srgbClr val="4899EA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166DC4"/>
                </a:solidFill>
              </a:rPr>
              <a:t>State</a:t>
            </a:r>
            <a:r>
              <a:rPr lang="ko-KR" altLang="en-US" b="1" dirty="0">
                <a:solidFill>
                  <a:srgbClr val="166DC4"/>
                </a:solidFill>
              </a:rPr>
              <a:t>가 </a:t>
            </a:r>
            <a:r>
              <a:rPr lang="en-US" altLang="ko-KR" b="1" dirty="0">
                <a:solidFill>
                  <a:srgbClr val="166DC4"/>
                </a:solidFill>
              </a:rPr>
              <a:t>S0</a:t>
            </a:r>
            <a:r>
              <a:rPr lang="ko-KR" altLang="en-US" b="1" dirty="0">
                <a:solidFill>
                  <a:srgbClr val="166DC4"/>
                </a:solidFill>
              </a:rPr>
              <a:t>일 때</a:t>
            </a:r>
            <a:r>
              <a:rPr lang="en-US" altLang="ko-KR" b="1" dirty="0">
                <a:solidFill>
                  <a:srgbClr val="166DC4"/>
                </a:solidFill>
              </a:rPr>
              <a:t>, input</a:t>
            </a:r>
            <a:r>
              <a:rPr lang="ko-KR" altLang="en-US" b="1" dirty="0">
                <a:solidFill>
                  <a:srgbClr val="166DC4"/>
                </a:solidFill>
              </a:rPr>
              <a:t>이 </a:t>
            </a:r>
            <a:r>
              <a:rPr lang="en-US" altLang="ko-KR" b="1" dirty="0">
                <a:solidFill>
                  <a:srgbClr val="166DC4"/>
                </a:solidFill>
              </a:rPr>
              <a:t>0</a:t>
            </a:r>
            <a:r>
              <a:rPr lang="ko-KR" altLang="en-US" b="1" dirty="0">
                <a:solidFill>
                  <a:srgbClr val="166DC4"/>
                </a:solidFill>
              </a:rPr>
              <a:t>이면 </a:t>
            </a:r>
            <a:r>
              <a:rPr lang="en-US" altLang="ko-KR" b="1" dirty="0">
                <a:solidFill>
                  <a:srgbClr val="166DC4"/>
                </a:solidFill>
              </a:rPr>
              <a:t>State</a:t>
            </a:r>
            <a:r>
              <a:rPr lang="ko-KR" altLang="en-US" b="1" dirty="0">
                <a:solidFill>
                  <a:srgbClr val="166DC4"/>
                </a:solidFill>
              </a:rPr>
              <a:t>가 </a:t>
            </a:r>
            <a:r>
              <a:rPr lang="en-US" altLang="ko-KR" b="1" dirty="0">
                <a:solidFill>
                  <a:srgbClr val="166DC4"/>
                </a:solidFill>
              </a:rPr>
              <a:t>S0</a:t>
            </a:r>
            <a:r>
              <a:rPr lang="ko-KR" altLang="en-US" b="1" dirty="0">
                <a:solidFill>
                  <a:srgbClr val="166DC4"/>
                </a:solidFill>
              </a:rPr>
              <a:t>가 되고</a:t>
            </a:r>
            <a:r>
              <a:rPr lang="en-US" altLang="ko-KR" b="1" dirty="0">
                <a:solidFill>
                  <a:srgbClr val="166DC4"/>
                </a:solidFill>
              </a:rPr>
              <a:t>, 1</a:t>
            </a:r>
            <a:r>
              <a:rPr lang="ko-KR" altLang="en-US" b="1" dirty="0">
                <a:solidFill>
                  <a:srgbClr val="166DC4"/>
                </a:solidFill>
              </a:rPr>
              <a:t>이면 </a:t>
            </a:r>
            <a:r>
              <a:rPr lang="en-US" altLang="ko-KR" b="1" dirty="0">
                <a:solidFill>
                  <a:srgbClr val="166DC4"/>
                </a:solidFill>
              </a:rPr>
              <a:t>S1</a:t>
            </a:r>
            <a:r>
              <a:rPr lang="ko-KR" altLang="en-US" b="1" dirty="0">
                <a:solidFill>
                  <a:srgbClr val="166DC4"/>
                </a:solidFill>
              </a:rPr>
              <a:t>이 된다</a:t>
            </a:r>
            <a:r>
              <a:rPr lang="en-US" altLang="ko-KR" b="1" dirty="0">
                <a:solidFill>
                  <a:srgbClr val="166DC4"/>
                </a:solidFill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166DC4"/>
                </a:solidFill>
              </a:rPr>
              <a:t>State</a:t>
            </a:r>
            <a:r>
              <a:rPr lang="ko-KR" altLang="en-US" b="1" dirty="0">
                <a:solidFill>
                  <a:srgbClr val="166DC4"/>
                </a:solidFill>
              </a:rPr>
              <a:t>가 </a:t>
            </a:r>
            <a:r>
              <a:rPr lang="en-US" altLang="ko-KR" b="1" dirty="0">
                <a:solidFill>
                  <a:srgbClr val="166DC4"/>
                </a:solidFill>
              </a:rPr>
              <a:t>S1</a:t>
            </a:r>
            <a:r>
              <a:rPr lang="ko-KR" altLang="en-US" b="1" dirty="0">
                <a:solidFill>
                  <a:srgbClr val="166DC4"/>
                </a:solidFill>
              </a:rPr>
              <a:t>일 때 </a:t>
            </a:r>
            <a:r>
              <a:rPr lang="en-US" altLang="ko-KR" b="1" dirty="0">
                <a:solidFill>
                  <a:srgbClr val="166DC4"/>
                </a:solidFill>
              </a:rPr>
              <a:t>input</a:t>
            </a:r>
            <a:r>
              <a:rPr lang="ko-KR" altLang="en-US" b="1" dirty="0">
                <a:solidFill>
                  <a:srgbClr val="166DC4"/>
                </a:solidFill>
              </a:rPr>
              <a:t>이 </a:t>
            </a:r>
            <a:r>
              <a:rPr lang="en-US" altLang="ko-KR" b="1" dirty="0">
                <a:solidFill>
                  <a:srgbClr val="166DC4"/>
                </a:solidFill>
              </a:rPr>
              <a:t>0</a:t>
            </a:r>
            <a:r>
              <a:rPr lang="ko-KR" altLang="en-US" b="1" dirty="0">
                <a:solidFill>
                  <a:srgbClr val="166DC4"/>
                </a:solidFill>
              </a:rPr>
              <a:t>이면 </a:t>
            </a:r>
            <a:r>
              <a:rPr lang="en-US" altLang="ko-KR" b="1" dirty="0">
                <a:solidFill>
                  <a:srgbClr val="166DC4"/>
                </a:solidFill>
              </a:rPr>
              <a:t>State</a:t>
            </a:r>
            <a:r>
              <a:rPr lang="ko-KR" altLang="en-US" b="1" dirty="0">
                <a:solidFill>
                  <a:srgbClr val="166DC4"/>
                </a:solidFill>
              </a:rPr>
              <a:t>가 </a:t>
            </a:r>
            <a:r>
              <a:rPr lang="en-US" altLang="ko-KR" b="1" dirty="0">
                <a:solidFill>
                  <a:srgbClr val="166DC4"/>
                </a:solidFill>
              </a:rPr>
              <a:t>S2</a:t>
            </a:r>
            <a:r>
              <a:rPr lang="ko-KR" altLang="en-US" b="1" dirty="0">
                <a:solidFill>
                  <a:srgbClr val="166DC4"/>
                </a:solidFill>
              </a:rPr>
              <a:t>가 되고</a:t>
            </a:r>
            <a:r>
              <a:rPr lang="en-US" altLang="ko-KR" b="1" dirty="0">
                <a:solidFill>
                  <a:srgbClr val="166DC4"/>
                </a:solidFill>
              </a:rPr>
              <a:t>, 1</a:t>
            </a:r>
            <a:r>
              <a:rPr lang="ko-KR" altLang="en-US" b="1" dirty="0">
                <a:solidFill>
                  <a:srgbClr val="166DC4"/>
                </a:solidFill>
              </a:rPr>
              <a:t>이면 </a:t>
            </a:r>
            <a:r>
              <a:rPr lang="en-US" altLang="ko-KR" b="1" dirty="0">
                <a:solidFill>
                  <a:srgbClr val="166DC4"/>
                </a:solidFill>
              </a:rPr>
              <a:t>S1</a:t>
            </a:r>
            <a:r>
              <a:rPr lang="ko-KR" altLang="en-US" b="1" dirty="0">
                <a:solidFill>
                  <a:srgbClr val="166DC4"/>
                </a:solidFill>
              </a:rPr>
              <a:t>이 된다</a:t>
            </a:r>
            <a:r>
              <a:rPr lang="en-US" altLang="ko-KR" b="1" dirty="0">
                <a:solidFill>
                  <a:srgbClr val="166DC4"/>
                </a:solidFill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166DC4"/>
                </a:solidFill>
              </a:rPr>
              <a:t>State</a:t>
            </a:r>
            <a:r>
              <a:rPr lang="ko-KR" altLang="en-US" b="1" dirty="0">
                <a:solidFill>
                  <a:srgbClr val="166DC4"/>
                </a:solidFill>
              </a:rPr>
              <a:t>가 </a:t>
            </a:r>
            <a:r>
              <a:rPr lang="en-US" altLang="ko-KR" b="1" dirty="0">
                <a:solidFill>
                  <a:srgbClr val="166DC4"/>
                </a:solidFill>
              </a:rPr>
              <a:t>S2</a:t>
            </a:r>
            <a:r>
              <a:rPr lang="ko-KR" altLang="en-US" b="1" dirty="0">
                <a:solidFill>
                  <a:srgbClr val="166DC4"/>
                </a:solidFill>
              </a:rPr>
              <a:t>일 때 </a:t>
            </a:r>
            <a:r>
              <a:rPr lang="en-US" altLang="ko-KR" b="1" dirty="0">
                <a:solidFill>
                  <a:srgbClr val="166DC4"/>
                </a:solidFill>
              </a:rPr>
              <a:t>input</a:t>
            </a:r>
            <a:r>
              <a:rPr lang="ko-KR" altLang="en-US" b="1" dirty="0">
                <a:solidFill>
                  <a:srgbClr val="166DC4"/>
                </a:solidFill>
              </a:rPr>
              <a:t>이 </a:t>
            </a:r>
            <a:r>
              <a:rPr lang="en-US" altLang="ko-KR" b="1" dirty="0">
                <a:solidFill>
                  <a:srgbClr val="166DC4"/>
                </a:solidFill>
              </a:rPr>
              <a:t>0</a:t>
            </a:r>
            <a:r>
              <a:rPr lang="ko-KR" altLang="en-US" b="1" dirty="0">
                <a:solidFill>
                  <a:srgbClr val="166DC4"/>
                </a:solidFill>
              </a:rPr>
              <a:t>이면 </a:t>
            </a:r>
            <a:r>
              <a:rPr lang="en-US" altLang="ko-KR" b="1" dirty="0">
                <a:solidFill>
                  <a:srgbClr val="166DC4"/>
                </a:solidFill>
              </a:rPr>
              <a:t>State</a:t>
            </a:r>
            <a:r>
              <a:rPr lang="ko-KR" altLang="en-US" b="1" dirty="0">
                <a:solidFill>
                  <a:srgbClr val="166DC4"/>
                </a:solidFill>
              </a:rPr>
              <a:t>가 </a:t>
            </a:r>
            <a:r>
              <a:rPr lang="en-US" altLang="ko-KR" b="1" dirty="0">
                <a:solidFill>
                  <a:srgbClr val="166DC4"/>
                </a:solidFill>
              </a:rPr>
              <a:t>S0</a:t>
            </a:r>
            <a:r>
              <a:rPr lang="ko-KR" altLang="en-US" b="1" dirty="0">
                <a:solidFill>
                  <a:srgbClr val="166DC4"/>
                </a:solidFill>
              </a:rPr>
              <a:t>가 되고</a:t>
            </a:r>
            <a:r>
              <a:rPr lang="en-US" altLang="ko-KR" b="1" dirty="0">
                <a:solidFill>
                  <a:srgbClr val="166DC4"/>
                </a:solidFill>
              </a:rPr>
              <a:t>, 1</a:t>
            </a:r>
            <a:r>
              <a:rPr lang="ko-KR" altLang="en-US" b="1" dirty="0">
                <a:solidFill>
                  <a:srgbClr val="166DC4"/>
                </a:solidFill>
              </a:rPr>
              <a:t>이면 </a:t>
            </a:r>
            <a:r>
              <a:rPr lang="en-US" altLang="ko-KR" b="1" dirty="0">
                <a:solidFill>
                  <a:srgbClr val="166DC4"/>
                </a:solidFill>
              </a:rPr>
              <a:t>S3</a:t>
            </a:r>
            <a:r>
              <a:rPr lang="ko-KR" altLang="en-US" b="1" dirty="0">
                <a:solidFill>
                  <a:srgbClr val="166DC4"/>
                </a:solidFill>
              </a:rPr>
              <a:t>가 된다</a:t>
            </a:r>
            <a:r>
              <a:rPr lang="en-US" altLang="ko-KR" b="1" dirty="0">
                <a:solidFill>
                  <a:srgbClr val="166DC4"/>
                </a:solidFill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166DC4"/>
                </a:solidFill>
              </a:rPr>
              <a:t>State</a:t>
            </a:r>
            <a:r>
              <a:rPr lang="ko-KR" altLang="en-US" b="1" dirty="0">
                <a:solidFill>
                  <a:srgbClr val="166DC4"/>
                </a:solidFill>
              </a:rPr>
              <a:t>가 </a:t>
            </a:r>
            <a:r>
              <a:rPr lang="en-US" altLang="ko-KR" b="1" dirty="0">
                <a:solidFill>
                  <a:srgbClr val="166DC4"/>
                </a:solidFill>
              </a:rPr>
              <a:t>S3</a:t>
            </a:r>
            <a:r>
              <a:rPr lang="ko-KR" altLang="en-US" b="1" dirty="0">
                <a:solidFill>
                  <a:srgbClr val="166DC4"/>
                </a:solidFill>
              </a:rPr>
              <a:t>일 때는 </a:t>
            </a:r>
            <a:r>
              <a:rPr lang="en-US" altLang="ko-KR" b="1" dirty="0">
                <a:solidFill>
                  <a:srgbClr val="166DC4"/>
                </a:solidFill>
              </a:rPr>
              <a:t>input</a:t>
            </a:r>
            <a:r>
              <a:rPr lang="ko-KR" altLang="en-US" b="1" dirty="0">
                <a:solidFill>
                  <a:srgbClr val="166DC4"/>
                </a:solidFill>
              </a:rPr>
              <a:t>이 </a:t>
            </a:r>
            <a:r>
              <a:rPr lang="en-US" altLang="ko-KR" b="1" dirty="0">
                <a:solidFill>
                  <a:srgbClr val="166DC4"/>
                </a:solidFill>
              </a:rPr>
              <a:t>0</a:t>
            </a:r>
            <a:r>
              <a:rPr lang="ko-KR" altLang="en-US" b="1" dirty="0">
                <a:solidFill>
                  <a:srgbClr val="166DC4"/>
                </a:solidFill>
              </a:rPr>
              <a:t>이면 </a:t>
            </a:r>
            <a:r>
              <a:rPr lang="en-US" altLang="ko-KR" b="1" dirty="0">
                <a:solidFill>
                  <a:srgbClr val="166DC4"/>
                </a:solidFill>
              </a:rPr>
              <a:t>State</a:t>
            </a:r>
            <a:r>
              <a:rPr lang="ko-KR" altLang="en-US" b="1" dirty="0">
                <a:solidFill>
                  <a:srgbClr val="166DC4"/>
                </a:solidFill>
              </a:rPr>
              <a:t>가 </a:t>
            </a:r>
            <a:r>
              <a:rPr lang="en-US" altLang="ko-KR" b="1" dirty="0">
                <a:solidFill>
                  <a:srgbClr val="166DC4"/>
                </a:solidFill>
              </a:rPr>
              <a:t>S2</a:t>
            </a:r>
            <a:r>
              <a:rPr lang="ko-KR" altLang="en-US" b="1" dirty="0">
                <a:solidFill>
                  <a:srgbClr val="166DC4"/>
                </a:solidFill>
              </a:rPr>
              <a:t>가 되고</a:t>
            </a:r>
            <a:r>
              <a:rPr lang="en-US" altLang="ko-KR" b="1" dirty="0">
                <a:solidFill>
                  <a:srgbClr val="166DC4"/>
                </a:solidFill>
              </a:rPr>
              <a:t>, 1</a:t>
            </a:r>
            <a:r>
              <a:rPr lang="ko-KR" altLang="en-US" b="1" dirty="0">
                <a:solidFill>
                  <a:srgbClr val="166DC4"/>
                </a:solidFill>
              </a:rPr>
              <a:t>이면 </a:t>
            </a:r>
            <a:r>
              <a:rPr lang="en-US" altLang="ko-KR" b="1" dirty="0">
                <a:solidFill>
                  <a:srgbClr val="166DC4"/>
                </a:solidFill>
              </a:rPr>
              <a:t>S1</a:t>
            </a:r>
            <a:r>
              <a:rPr lang="ko-KR" altLang="en-US" b="1" dirty="0">
                <a:solidFill>
                  <a:srgbClr val="166DC4"/>
                </a:solidFill>
              </a:rPr>
              <a:t>이 된다</a:t>
            </a:r>
            <a:r>
              <a:rPr lang="en-US" altLang="ko-KR" b="1" dirty="0">
                <a:solidFill>
                  <a:srgbClr val="166DC4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753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078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VHDL Code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C96EA8-7030-44B7-A013-EBBC1590E521}"/>
              </a:ext>
            </a:extLst>
          </p:cNvPr>
          <p:cNvSpPr/>
          <p:nvPr/>
        </p:nvSpPr>
        <p:spPr>
          <a:xfrm>
            <a:off x="3903769" y="653223"/>
            <a:ext cx="2026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Sequence Detector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6967CF-215D-46BA-8A23-E0082405F020}"/>
              </a:ext>
            </a:extLst>
          </p:cNvPr>
          <p:cNvSpPr txBox="1"/>
          <p:nvPr/>
        </p:nvSpPr>
        <p:spPr>
          <a:xfrm>
            <a:off x="1763593" y="5756324"/>
            <a:ext cx="898359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다음은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VHDL Code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이다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앞에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State Diagram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을 토대로 코드를 작성하였다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>
                <a:solidFill>
                  <a:srgbClr val="4899EA"/>
                </a:solidFill>
              </a:rPr>
              <a:t>one-bit input X</a:t>
            </a:r>
            <a:r>
              <a:rPr lang="ko-KR" altLang="en-US" dirty="0">
                <a:solidFill>
                  <a:srgbClr val="4899EA"/>
                </a:solidFill>
              </a:rPr>
              <a:t>와</a:t>
            </a:r>
            <a:r>
              <a:rPr lang="en-US" altLang="ko-KR" dirty="0">
                <a:solidFill>
                  <a:srgbClr val="4899EA"/>
                </a:solidFill>
              </a:rPr>
              <a:t> one-bit output Z</a:t>
            </a:r>
            <a:r>
              <a:rPr lang="ko-KR" altLang="en-US" dirty="0">
                <a:solidFill>
                  <a:srgbClr val="4899EA"/>
                </a:solidFill>
              </a:rPr>
              <a:t>를 가지고 있다</a:t>
            </a:r>
            <a:r>
              <a:rPr lang="en-US" altLang="ko-KR" dirty="0">
                <a:solidFill>
                  <a:srgbClr val="4899EA"/>
                </a:solidFill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A914F8-C20A-4413-96C8-6FE298239BF7}"/>
              </a:ext>
            </a:extLst>
          </p:cNvPr>
          <p:cNvGrpSpPr/>
          <p:nvPr/>
        </p:nvGrpSpPr>
        <p:grpSpPr>
          <a:xfrm>
            <a:off x="1604202" y="2158449"/>
            <a:ext cx="8150775" cy="3513985"/>
            <a:chOff x="1604202" y="2074559"/>
            <a:chExt cx="8150775" cy="351398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B05A3E5-7EC5-48A0-8A86-5BA9540032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318" t="12002" r="59724" b="49818"/>
            <a:stretch/>
          </p:blipFill>
          <p:spPr>
            <a:xfrm>
              <a:off x="1604202" y="2074559"/>
              <a:ext cx="3756363" cy="3513985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EF8E43C-4098-4276-A091-027DDBEF6E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202" t="50217" r="60719" b="18591"/>
            <a:stretch/>
          </p:blipFill>
          <p:spPr>
            <a:xfrm>
              <a:off x="5519955" y="2223083"/>
              <a:ext cx="4235022" cy="33654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394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078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VHDL Code – RTL Viewer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C96EA8-7030-44B7-A013-EBBC1590E521}"/>
              </a:ext>
            </a:extLst>
          </p:cNvPr>
          <p:cNvSpPr/>
          <p:nvPr/>
        </p:nvSpPr>
        <p:spPr>
          <a:xfrm>
            <a:off x="3903769" y="653223"/>
            <a:ext cx="2026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Sequence Detector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6967CF-215D-46BA-8A23-E0082405F020}"/>
              </a:ext>
            </a:extLst>
          </p:cNvPr>
          <p:cNvSpPr txBox="1"/>
          <p:nvPr/>
        </p:nvSpPr>
        <p:spPr>
          <a:xfrm>
            <a:off x="1888078" y="5750485"/>
            <a:ext cx="898359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앞에 작성한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VHDL Code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RTL Viewer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로 표현하면 다음과 같이 나온다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5B46DF-5200-490E-AB51-1AC8B31374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15" t="29698" r="11768" b="21610"/>
          <a:stretch/>
        </p:blipFill>
        <p:spPr>
          <a:xfrm>
            <a:off x="2595828" y="2558151"/>
            <a:ext cx="6668916" cy="257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73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078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lang="en-US" altLang="ko-KR" sz="2400" dirty="0">
                <a:solidFill>
                  <a:srgbClr val="70A9F0"/>
                </a:solidFill>
              </a:rPr>
              <a:t>Simulation capture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C96EA8-7030-44B7-A013-EBBC1590E521}"/>
              </a:ext>
            </a:extLst>
          </p:cNvPr>
          <p:cNvSpPr/>
          <p:nvPr/>
        </p:nvSpPr>
        <p:spPr>
          <a:xfrm>
            <a:off x="3903769" y="653223"/>
            <a:ext cx="2026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Sequence Detector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C69DA4-6D9E-4324-8AE0-E93ACAD1EC7E}"/>
              </a:ext>
            </a:extLst>
          </p:cNvPr>
          <p:cNvSpPr txBox="1"/>
          <p:nvPr/>
        </p:nvSpPr>
        <p:spPr>
          <a:xfrm>
            <a:off x="1353968" y="4680909"/>
            <a:ext cx="9774825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Moore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Input 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값의 변함에 따라 변하는 것이 아니라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Clock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rising edge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에서 변한다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해당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Simulation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도 이를 따라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Clock rising edge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에서 값이 변하는 것을 확인할 수 있다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다만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Output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인 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Z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의 값이 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Clock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rising edge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보다 약간의 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delay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있어 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‘101’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완성된 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t4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아닌 다음 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Clock rising edge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인 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t5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Output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‘1’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인 것을 확인할 수 있다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srgbClr val="166DC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12A42C9-BD1E-4BE6-ACB0-28D93F232890}"/>
              </a:ext>
            </a:extLst>
          </p:cNvPr>
          <p:cNvGrpSpPr/>
          <p:nvPr/>
        </p:nvGrpSpPr>
        <p:grpSpPr>
          <a:xfrm>
            <a:off x="998289" y="2259743"/>
            <a:ext cx="10486185" cy="2188493"/>
            <a:chOff x="998289" y="2259743"/>
            <a:chExt cx="10486185" cy="2188493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D1F05C4F-9C05-4465-AA4B-1122D8645B03}"/>
                </a:ext>
              </a:extLst>
            </p:cNvPr>
            <p:cNvGrpSpPr/>
            <p:nvPr/>
          </p:nvGrpSpPr>
          <p:grpSpPr>
            <a:xfrm>
              <a:off x="998289" y="2259743"/>
              <a:ext cx="10486185" cy="1892807"/>
              <a:chOff x="998289" y="2259743"/>
              <a:chExt cx="10486185" cy="1892807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59D6DEFA-7E17-42DF-AF46-9C41E33C23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496" r="1186" b="21810"/>
              <a:stretch/>
            </p:blipFill>
            <p:spPr>
              <a:xfrm>
                <a:off x="998289" y="2259743"/>
                <a:ext cx="10486185" cy="1733418"/>
              </a:xfrm>
              <a:prstGeom prst="rect">
                <a:avLst/>
              </a:prstGeom>
            </p:spPr>
          </p:pic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2727FC0A-DE29-4989-89F8-71DB0BB7B9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0705" y="2835479"/>
                <a:ext cx="0" cy="1317071"/>
              </a:xfrm>
              <a:prstGeom prst="line">
                <a:avLst/>
              </a:prstGeom>
              <a:ln w="19050">
                <a:solidFill>
                  <a:srgbClr val="FB3B6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E23A4B5B-9766-4BB3-A56D-88270FD8BC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2948" y="2835479"/>
                <a:ext cx="0" cy="1317071"/>
              </a:xfrm>
              <a:prstGeom prst="line">
                <a:avLst/>
              </a:prstGeom>
              <a:ln w="19050">
                <a:solidFill>
                  <a:srgbClr val="FB3B6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B595C156-330A-4395-9AA0-062C6CEF59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5403" y="2835479"/>
                <a:ext cx="0" cy="1317071"/>
              </a:xfrm>
              <a:prstGeom prst="line">
                <a:avLst/>
              </a:prstGeom>
              <a:ln w="19050">
                <a:solidFill>
                  <a:srgbClr val="FB3B6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18EA55F-A99F-40BA-A42D-609E12CBBB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6484" y="2835479"/>
                <a:ext cx="0" cy="1317071"/>
              </a:xfrm>
              <a:prstGeom prst="line">
                <a:avLst/>
              </a:prstGeom>
              <a:ln w="19050">
                <a:solidFill>
                  <a:srgbClr val="FB3B6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DBCB18CE-ED48-4EB5-9A7B-126D880085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1711" y="2835479"/>
                <a:ext cx="0" cy="1317071"/>
              </a:xfrm>
              <a:prstGeom prst="line">
                <a:avLst/>
              </a:prstGeom>
              <a:ln w="19050">
                <a:solidFill>
                  <a:srgbClr val="FB3B6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9D7F12F0-4331-41D2-8986-52C521F3C7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04190" y="2835479"/>
                <a:ext cx="0" cy="1317071"/>
              </a:xfrm>
              <a:prstGeom prst="line">
                <a:avLst/>
              </a:prstGeom>
              <a:ln w="19050">
                <a:solidFill>
                  <a:srgbClr val="FB3B6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ABBFC28B-71FC-4169-92A2-BC9EF6278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5271" y="2835479"/>
                <a:ext cx="0" cy="1317071"/>
              </a:xfrm>
              <a:prstGeom prst="line">
                <a:avLst/>
              </a:prstGeom>
              <a:ln w="19050">
                <a:solidFill>
                  <a:srgbClr val="FB3B6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9F469E1E-B33E-4AAB-8E1C-E0D7332F3F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57489" y="2835479"/>
                <a:ext cx="0" cy="1317071"/>
              </a:xfrm>
              <a:prstGeom prst="line">
                <a:avLst/>
              </a:prstGeom>
              <a:ln w="19050">
                <a:solidFill>
                  <a:srgbClr val="FB3B6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0407D626-074D-48B4-9BAD-BAB531F602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39968" y="2835479"/>
                <a:ext cx="0" cy="1317071"/>
              </a:xfrm>
              <a:prstGeom prst="line">
                <a:avLst/>
              </a:prstGeom>
              <a:ln w="19050">
                <a:solidFill>
                  <a:srgbClr val="FB3B6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BCCB1092-D4AF-4BA6-9C50-6A8E00070D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03560" y="2835479"/>
                <a:ext cx="0" cy="1317071"/>
              </a:xfrm>
              <a:prstGeom prst="line">
                <a:avLst/>
              </a:prstGeom>
              <a:ln w="19050">
                <a:solidFill>
                  <a:srgbClr val="FB3B6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AE7399A-3835-4FD9-8C30-C50A96F0657D}"/>
                  </a:ext>
                </a:extLst>
              </p:cNvPr>
              <p:cNvSpPr txBox="1"/>
              <p:nvPr/>
            </p:nvSpPr>
            <p:spPr>
              <a:xfrm>
                <a:off x="3050779" y="3293134"/>
                <a:ext cx="2600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A8CEF5"/>
                    </a:solidFill>
                  </a:rPr>
                  <a:t>0</a:t>
                </a:r>
                <a:endParaRPr lang="ko-KR" altLang="en-US" sz="1600" dirty="0">
                  <a:solidFill>
                    <a:srgbClr val="A8CEF5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BA2A4AE-DC99-41B8-980B-DF3B28D64CFD}"/>
                  </a:ext>
                </a:extLst>
              </p:cNvPr>
              <p:cNvSpPr txBox="1"/>
              <p:nvPr/>
            </p:nvSpPr>
            <p:spPr>
              <a:xfrm>
                <a:off x="4786824" y="3301049"/>
                <a:ext cx="2600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A8CEF5"/>
                    </a:solidFill>
                  </a:rPr>
                  <a:t>1</a:t>
                </a:r>
                <a:endParaRPr lang="ko-KR" altLang="en-US" sz="1600" dirty="0">
                  <a:solidFill>
                    <a:srgbClr val="A8CEF5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58EEF9E-2C1C-44B0-9B51-3DEA6F9CFBF3}"/>
                  </a:ext>
                </a:extLst>
              </p:cNvPr>
              <p:cNvSpPr txBox="1"/>
              <p:nvPr/>
            </p:nvSpPr>
            <p:spPr>
              <a:xfrm>
                <a:off x="5676293" y="3296728"/>
                <a:ext cx="2600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A8CEF5"/>
                    </a:solidFill>
                  </a:rPr>
                  <a:t>0</a:t>
                </a:r>
                <a:endParaRPr lang="ko-KR" altLang="en-US" sz="1600" dirty="0">
                  <a:solidFill>
                    <a:srgbClr val="A8CEF5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68B8F3B-038F-4E22-8E7E-12E3A6CFF432}"/>
                  </a:ext>
                </a:extLst>
              </p:cNvPr>
              <p:cNvSpPr txBox="1"/>
              <p:nvPr/>
            </p:nvSpPr>
            <p:spPr>
              <a:xfrm>
                <a:off x="3929985" y="3292423"/>
                <a:ext cx="2600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A8CEF5"/>
                    </a:solidFill>
                  </a:rPr>
                  <a:t>0</a:t>
                </a:r>
                <a:endParaRPr lang="ko-KR" altLang="en-US" sz="1600" dirty="0">
                  <a:solidFill>
                    <a:srgbClr val="A8CEF5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F53B04E-FE4C-4ACC-B25D-76CDB45EAD6F}"/>
                  </a:ext>
                </a:extLst>
              </p:cNvPr>
              <p:cNvSpPr txBox="1"/>
              <p:nvPr/>
            </p:nvSpPr>
            <p:spPr>
              <a:xfrm>
                <a:off x="8288116" y="3292423"/>
                <a:ext cx="2600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A8CEF5"/>
                    </a:solidFill>
                  </a:rPr>
                  <a:t>0</a:t>
                </a:r>
                <a:endParaRPr lang="ko-KR" altLang="en-US" sz="1600" dirty="0">
                  <a:solidFill>
                    <a:srgbClr val="A8CEF5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FCC4167-875B-4EE1-A82F-624EC2C3F0FA}"/>
                  </a:ext>
                </a:extLst>
              </p:cNvPr>
              <p:cNvSpPr txBox="1"/>
              <p:nvPr/>
            </p:nvSpPr>
            <p:spPr>
              <a:xfrm>
                <a:off x="10042812" y="3294227"/>
                <a:ext cx="2600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A8CEF5"/>
                    </a:solidFill>
                  </a:rPr>
                  <a:t>0</a:t>
                </a:r>
                <a:endParaRPr lang="ko-KR" altLang="en-US" sz="1600" dirty="0">
                  <a:solidFill>
                    <a:srgbClr val="A8CEF5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1500A3D-B53C-4C14-9494-6280803DA56A}"/>
                  </a:ext>
                </a:extLst>
              </p:cNvPr>
              <p:cNvSpPr txBox="1"/>
              <p:nvPr/>
            </p:nvSpPr>
            <p:spPr>
              <a:xfrm>
                <a:off x="6546508" y="3283797"/>
                <a:ext cx="2600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A8CEF5"/>
                    </a:solidFill>
                  </a:rPr>
                  <a:t>1</a:t>
                </a:r>
                <a:endParaRPr lang="ko-KR" altLang="en-US" sz="1600" dirty="0">
                  <a:solidFill>
                    <a:srgbClr val="A8CEF5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881DC7-06A8-4837-81F8-61E5DB10F3C7}"/>
                  </a:ext>
                </a:extLst>
              </p:cNvPr>
              <p:cNvSpPr txBox="1"/>
              <p:nvPr/>
            </p:nvSpPr>
            <p:spPr>
              <a:xfrm>
                <a:off x="7405637" y="3292423"/>
                <a:ext cx="2600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A8CEF5"/>
                    </a:solidFill>
                  </a:rPr>
                  <a:t>1</a:t>
                </a:r>
                <a:endParaRPr lang="ko-KR" altLang="en-US" sz="1600" dirty="0">
                  <a:solidFill>
                    <a:srgbClr val="A8CEF5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187FED-FEAB-4EE3-B55B-61A3041CAEBD}"/>
                  </a:ext>
                </a:extLst>
              </p:cNvPr>
              <p:cNvSpPr txBox="1"/>
              <p:nvPr/>
            </p:nvSpPr>
            <p:spPr>
              <a:xfrm>
                <a:off x="9165569" y="3290554"/>
                <a:ext cx="2600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A8CEF5"/>
                    </a:solidFill>
                  </a:rPr>
                  <a:t>1</a:t>
                </a:r>
                <a:endParaRPr lang="ko-KR" altLang="en-US" sz="1600" dirty="0">
                  <a:solidFill>
                    <a:srgbClr val="A8CEF5"/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D8FCEC-8296-4C40-B0F9-50024E4EFCE1}"/>
                  </a:ext>
                </a:extLst>
              </p:cNvPr>
              <p:cNvSpPr txBox="1"/>
              <p:nvPr/>
            </p:nvSpPr>
            <p:spPr>
              <a:xfrm>
                <a:off x="10931576" y="3301049"/>
                <a:ext cx="2600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A8CEF5"/>
                    </a:solidFill>
                  </a:rPr>
                  <a:t>1</a:t>
                </a:r>
                <a:endParaRPr lang="ko-KR" altLang="en-US" sz="1600" dirty="0">
                  <a:solidFill>
                    <a:srgbClr val="A8CEF5"/>
                  </a:solidFill>
                </a:endParaRP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3C9A95-70CB-48DC-8C84-35429972CDB9}"/>
                </a:ext>
              </a:extLst>
            </p:cNvPr>
            <p:cNvSpPr txBox="1"/>
            <p:nvPr/>
          </p:nvSpPr>
          <p:spPr>
            <a:xfrm>
              <a:off x="3047506" y="3530201"/>
              <a:ext cx="2600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A8CEF5"/>
                  </a:solidFill>
                </a:rPr>
                <a:t>0</a:t>
              </a:r>
              <a:endParaRPr lang="ko-KR" altLang="en-US" sz="1600" dirty="0">
                <a:solidFill>
                  <a:srgbClr val="A8CEF5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74B439B-3A01-47EC-A055-3487ACC91FB4}"/>
                </a:ext>
              </a:extLst>
            </p:cNvPr>
            <p:cNvSpPr txBox="1"/>
            <p:nvPr/>
          </p:nvSpPr>
          <p:spPr>
            <a:xfrm>
              <a:off x="3925552" y="3530521"/>
              <a:ext cx="2600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A8CEF5"/>
                  </a:solidFill>
                </a:rPr>
                <a:t>0</a:t>
              </a:r>
              <a:endParaRPr lang="ko-KR" altLang="en-US" sz="1600" dirty="0">
                <a:solidFill>
                  <a:srgbClr val="A8CEF5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03304F1-7B63-42E2-BD36-D32DFDA0469A}"/>
                </a:ext>
              </a:extLst>
            </p:cNvPr>
            <p:cNvSpPr txBox="1"/>
            <p:nvPr/>
          </p:nvSpPr>
          <p:spPr>
            <a:xfrm>
              <a:off x="4804203" y="3521575"/>
              <a:ext cx="2600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A8CEF5"/>
                  </a:solidFill>
                </a:rPr>
                <a:t>0</a:t>
              </a:r>
              <a:endParaRPr lang="ko-KR" altLang="en-US" sz="1600" dirty="0">
                <a:solidFill>
                  <a:srgbClr val="A8CEF5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8C9FC1D-DD0D-436E-A568-5E5292A73AB3}"/>
                </a:ext>
              </a:extLst>
            </p:cNvPr>
            <p:cNvSpPr txBox="1"/>
            <p:nvPr/>
          </p:nvSpPr>
          <p:spPr>
            <a:xfrm>
              <a:off x="5675979" y="3530059"/>
              <a:ext cx="2600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A8CEF5"/>
                  </a:solidFill>
                </a:rPr>
                <a:t>0</a:t>
              </a:r>
              <a:endParaRPr lang="ko-KR" altLang="en-US" sz="1600" dirty="0">
                <a:solidFill>
                  <a:srgbClr val="A8CEF5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8F34416-32F2-4B37-8BF1-7ECA46ACBD79}"/>
                </a:ext>
              </a:extLst>
            </p:cNvPr>
            <p:cNvSpPr txBox="1"/>
            <p:nvPr/>
          </p:nvSpPr>
          <p:spPr>
            <a:xfrm>
              <a:off x="8294530" y="3534520"/>
              <a:ext cx="2600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A8CEF5"/>
                  </a:solidFill>
                </a:rPr>
                <a:t>0</a:t>
              </a:r>
              <a:endParaRPr lang="ko-KR" altLang="en-US" sz="1600" dirty="0">
                <a:solidFill>
                  <a:srgbClr val="A8CEF5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60B9AB-0001-404F-9B18-A66416B2F545}"/>
                </a:ext>
              </a:extLst>
            </p:cNvPr>
            <p:cNvSpPr txBox="1"/>
            <p:nvPr/>
          </p:nvSpPr>
          <p:spPr>
            <a:xfrm>
              <a:off x="6544341" y="3538116"/>
              <a:ext cx="2600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A8CEF5"/>
                  </a:solidFill>
                </a:rPr>
                <a:t>0</a:t>
              </a:r>
              <a:endParaRPr lang="ko-KR" altLang="en-US" sz="1600" dirty="0">
                <a:solidFill>
                  <a:srgbClr val="A8CEF5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73E80E7-A1AD-48E8-A9BE-3AF675D59920}"/>
                </a:ext>
              </a:extLst>
            </p:cNvPr>
            <p:cNvSpPr txBox="1"/>
            <p:nvPr/>
          </p:nvSpPr>
          <p:spPr>
            <a:xfrm>
              <a:off x="7397480" y="3530059"/>
              <a:ext cx="2600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A8CEF5"/>
                  </a:solidFill>
                </a:rPr>
                <a:t>1</a:t>
              </a:r>
              <a:endParaRPr lang="ko-KR" altLang="en-US" sz="1600" dirty="0">
                <a:solidFill>
                  <a:srgbClr val="A8CEF5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D50A633-98C5-4323-A103-8D8D6ECC5C12}"/>
                </a:ext>
              </a:extLst>
            </p:cNvPr>
            <p:cNvSpPr txBox="1"/>
            <p:nvPr/>
          </p:nvSpPr>
          <p:spPr>
            <a:xfrm>
              <a:off x="10036608" y="3528772"/>
              <a:ext cx="2600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A8CEF5"/>
                  </a:solidFill>
                </a:rPr>
                <a:t>1</a:t>
              </a:r>
              <a:endParaRPr lang="ko-KR" altLang="en-US" sz="1600" dirty="0">
                <a:solidFill>
                  <a:srgbClr val="A8CEF5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971D70-F3E0-4EA3-B2AB-4595D2B22164}"/>
                </a:ext>
              </a:extLst>
            </p:cNvPr>
            <p:cNvSpPr txBox="1"/>
            <p:nvPr/>
          </p:nvSpPr>
          <p:spPr>
            <a:xfrm>
              <a:off x="9181969" y="3530390"/>
              <a:ext cx="2600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A8CEF5"/>
                  </a:solidFill>
                </a:rPr>
                <a:t>0</a:t>
              </a:r>
              <a:endParaRPr lang="ko-KR" altLang="en-US" sz="1600" dirty="0">
                <a:solidFill>
                  <a:srgbClr val="A8CEF5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410B3E2-A87E-4A67-88B9-D7B94EE4AB1F}"/>
                </a:ext>
              </a:extLst>
            </p:cNvPr>
            <p:cNvSpPr txBox="1"/>
            <p:nvPr/>
          </p:nvSpPr>
          <p:spPr>
            <a:xfrm>
              <a:off x="10931575" y="3538116"/>
              <a:ext cx="2600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A8CEF5"/>
                  </a:solidFill>
                </a:rPr>
                <a:t>0</a:t>
              </a:r>
              <a:endParaRPr lang="ko-KR" altLang="en-US" sz="1600" dirty="0">
                <a:solidFill>
                  <a:srgbClr val="A8CEF5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5FF3ABC-3A6F-433D-8F67-4116B88154C1}"/>
                </a:ext>
              </a:extLst>
            </p:cNvPr>
            <p:cNvSpPr txBox="1"/>
            <p:nvPr/>
          </p:nvSpPr>
          <p:spPr>
            <a:xfrm>
              <a:off x="2903171" y="4140459"/>
              <a:ext cx="8581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4899EA"/>
                  </a:solidFill>
                </a:rPr>
                <a:t>t0	t1	t2           t3            t4           t5            t6           t7            t8            t9	</a:t>
              </a:r>
              <a:endParaRPr lang="ko-KR" altLang="en-US" sz="1400" dirty="0">
                <a:solidFill>
                  <a:srgbClr val="4899E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441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078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Simulation capture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C96EA8-7030-44B7-A013-EBBC1590E521}"/>
              </a:ext>
            </a:extLst>
          </p:cNvPr>
          <p:cNvSpPr/>
          <p:nvPr/>
        </p:nvSpPr>
        <p:spPr>
          <a:xfrm>
            <a:off x="3903769" y="653223"/>
            <a:ext cx="2026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Sequence Detector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50A840B-7645-4670-87DF-DA9AFE30E66B}"/>
              </a:ext>
            </a:extLst>
          </p:cNvPr>
          <p:cNvSpPr txBox="1"/>
          <p:nvPr/>
        </p:nvSpPr>
        <p:spPr>
          <a:xfrm>
            <a:off x="1346055" y="4525765"/>
            <a:ext cx="9774825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해당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Simulation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은 앞에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Simulation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과 동일하게 진행하였고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해당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추가적으로 보여주었다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(RTL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Simulation)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여기서는 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delay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확인할 수 없고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166DC4"/>
                </a:solidFill>
                <a:sym typeface="Wingdings" panose="05000000000000000000" pitchFamily="2" charset="2"/>
              </a:rPr>
              <a:t>‘101’</a:t>
            </a:r>
            <a:r>
              <a:rPr lang="ko-KR" altLang="en-US" b="1" dirty="0">
                <a:solidFill>
                  <a:srgbClr val="166DC4"/>
                </a:solidFill>
                <a:sym typeface="Wingdings" panose="05000000000000000000" pitchFamily="2" charset="2"/>
              </a:rPr>
              <a:t>이 완성된 </a:t>
            </a:r>
            <a:r>
              <a:rPr lang="en-US" altLang="ko-KR" b="1" dirty="0">
                <a:solidFill>
                  <a:srgbClr val="166DC4"/>
                </a:solidFill>
                <a:sym typeface="Wingdings" panose="05000000000000000000" pitchFamily="2" charset="2"/>
              </a:rPr>
              <a:t>t4</a:t>
            </a:r>
            <a:r>
              <a:rPr lang="ko-KR" altLang="en-US" b="1" dirty="0">
                <a:solidFill>
                  <a:srgbClr val="166DC4"/>
                </a:solidFill>
                <a:sym typeface="Wingdings" panose="05000000000000000000" pitchFamily="2" charset="2"/>
              </a:rPr>
              <a:t>의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Clock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rising edge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Output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‘1’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인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것과 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S3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인 것을 확인할 수 있다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또한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1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하나일 땐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S1, 10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일 땐 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S2, 101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일 땐 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S3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올바르게 변하는 것을 확인할 수 있다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srgbClr val="166DC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DB16AF-F356-4504-A6D5-60EBCD34DBFD}"/>
              </a:ext>
            </a:extLst>
          </p:cNvPr>
          <p:cNvGrpSpPr/>
          <p:nvPr/>
        </p:nvGrpSpPr>
        <p:grpSpPr>
          <a:xfrm>
            <a:off x="557841" y="2270811"/>
            <a:ext cx="11076317" cy="2137759"/>
            <a:chOff x="557841" y="2270811"/>
            <a:chExt cx="11076317" cy="213775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7B19601-A5E7-48F0-B29A-CDC0E118E945}"/>
                </a:ext>
              </a:extLst>
            </p:cNvPr>
            <p:cNvGrpSpPr/>
            <p:nvPr/>
          </p:nvGrpSpPr>
          <p:grpSpPr>
            <a:xfrm>
              <a:off x="557841" y="2270811"/>
              <a:ext cx="11076317" cy="2137759"/>
              <a:chOff x="557841" y="2270811"/>
              <a:chExt cx="11076317" cy="2137759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E0E70871-0328-484F-B463-4A9FF61EAB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96" r="2399" b="32017"/>
              <a:stretch/>
            </p:blipFill>
            <p:spPr>
              <a:xfrm>
                <a:off x="557841" y="2270811"/>
                <a:ext cx="11076317" cy="1733417"/>
              </a:xfrm>
              <a:prstGeom prst="rect">
                <a:avLst/>
              </a:prstGeom>
            </p:spPr>
          </p:pic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4F011F8E-C5CE-4BEA-83C8-F8E91FC30F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1763" y="2783722"/>
                <a:ext cx="0" cy="1317071"/>
              </a:xfrm>
              <a:prstGeom prst="line">
                <a:avLst/>
              </a:prstGeom>
              <a:ln w="19050">
                <a:solidFill>
                  <a:srgbClr val="FB3B6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736BD6E8-6195-49FD-ACE7-EBA3C3BA3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5380" y="2783722"/>
                <a:ext cx="0" cy="1317071"/>
              </a:xfrm>
              <a:prstGeom prst="line">
                <a:avLst/>
              </a:prstGeom>
              <a:ln w="19050">
                <a:solidFill>
                  <a:srgbClr val="FB3B6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640CD6E7-DB0F-4059-AB14-B6FF9904B5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7835" y="2783722"/>
                <a:ext cx="0" cy="1317071"/>
              </a:xfrm>
              <a:prstGeom prst="line">
                <a:avLst/>
              </a:prstGeom>
              <a:ln w="19050">
                <a:solidFill>
                  <a:srgbClr val="FB3B6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5A86E92B-7562-4394-B8EA-B77358BD4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0290" y="2783722"/>
                <a:ext cx="0" cy="1317071"/>
              </a:xfrm>
              <a:prstGeom prst="line">
                <a:avLst/>
              </a:prstGeom>
              <a:ln w="19050">
                <a:solidFill>
                  <a:srgbClr val="FB3B6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10BEB73C-1348-405E-9F1C-B85852E383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2769" y="2792348"/>
                <a:ext cx="0" cy="1317071"/>
              </a:xfrm>
              <a:prstGeom prst="line">
                <a:avLst/>
              </a:prstGeom>
              <a:ln w="19050">
                <a:solidFill>
                  <a:srgbClr val="FB3B6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7C18CD75-CA5C-4A71-B959-86C7B465C7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6622" y="2783722"/>
                <a:ext cx="0" cy="1317071"/>
              </a:xfrm>
              <a:prstGeom prst="line">
                <a:avLst/>
              </a:prstGeom>
              <a:ln w="19050">
                <a:solidFill>
                  <a:srgbClr val="FB3B6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C4C23ADA-329C-4043-91C0-2B8913F434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7703" y="2792348"/>
                <a:ext cx="0" cy="1317071"/>
              </a:xfrm>
              <a:prstGeom prst="line">
                <a:avLst/>
              </a:prstGeom>
              <a:ln w="19050">
                <a:solidFill>
                  <a:srgbClr val="FB3B6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E7A64D03-0328-4889-95ED-3A0620BF75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89921" y="2792348"/>
                <a:ext cx="0" cy="1317071"/>
              </a:xfrm>
              <a:prstGeom prst="line">
                <a:avLst/>
              </a:prstGeom>
              <a:ln w="19050">
                <a:solidFill>
                  <a:srgbClr val="FB3B6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F4D704FF-DB7B-450E-9BB9-1FB09FFE29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63774" y="2792348"/>
                <a:ext cx="0" cy="1317071"/>
              </a:xfrm>
              <a:prstGeom prst="line">
                <a:avLst/>
              </a:prstGeom>
              <a:ln w="19050">
                <a:solidFill>
                  <a:srgbClr val="FB3B6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DCA961CC-06C2-4DC3-B13B-028DE37E0F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44618" y="2792348"/>
                <a:ext cx="0" cy="1317071"/>
              </a:xfrm>
              <a:prstGeom prst="line">
                <a:avLst/>
              </a:prstGeom>
              <a:ln w="19050">
                <a:solidFill>
                  <a:srgbClr val="FB3B6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1EE1BA1-2834-440C-AC71-CC50C83C39AA}"/>
                  </a:ext>
                </a:extLst>
              </p:cNvPr>
              <p:cNvSpPr txBox="1"/>
              <p:nvPr/>
            </p:nvSpPr>
            <p:spPr>
              <a:xfrm>
                <a:off x="3052855" y="4100793"/>
                <a:ext cx="85813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rgbClr val="4899EA"/>
                    </a:solidFill>
                  </a:rPr>
                  <a:t> t0	t1            t2           t3            t4           t5            t6            t7           t8            t9	</a:t>
                </a:r>
                <a:endParaRPr lang="ko-KR" altLang="en-US" sz="1400" dirty="0">
                  <a:solidFill>
                    <a:srgbClr val="4899EA"/>
                  </a:solidFill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0C5ED42-14CB-4344-9E3E-9D46F60A6481}"/>
                </a:ext>
              </a:extLst>
            </p:cNvPr>
            <p:cNvSpPr txBox="1"/>
            <p:nvPr/>
          </p:nvSpPr>
          <p:spPr>
            <a:xfrm>
              <a:off x="3191010" y="3214954"/>
              <a:ext cx="260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A8CEF5"/>
                  </a:solidFill>
                </a:rPr>
                <a:t>0</a:t>
              </a:r>
              <a:endParaRPr lang="ko-KR" altLang="en-US" sz="1200" dirty="0">
                <a:solidFill>
                  <a:srgbClr val="A8CEF5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BBB1783-D2AF-4AAD-BCC9-3AC640330976}"/>
                </a:ext>
              </a:extLst>
            </p:cNvPr>
            <p:cNvSpPr txBox="1"/>
            <p:nvPr/>
          </p:nvSpPr>
          <p:spPr>
            <a:xfrm>
              <a:off x="3194583" y="3417055"/>
              <a:ext cx="260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A8CEF5"/>
                  </a:solidFill>
                </a:rPr>
                <a:t>0</a:t>
              </a:r>
              <a:endParaRPr lang="ko-KR" altLang="en-US" sz="1200" dirty="0">
                <a:solidFill>
                  <a:srgbClr val="A8CEF5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1F1D5D4-FBD0-4F50-B512-84292479379A}"/>
                </a:ext>
              </a:extLst>
            </p:cNvPr>
            <p:cNvSpPr txBox="1"/>
            <p:nvPr/>
          </p:nvSpPr>
          <p:spPr>
            <a:xfrm>
              <a:off x="4066080" y="3212228"/>
              <a:ext cx="260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A8CEF5"/>
                  </a:solidFill>
                </a:rPr>
                <a:t>0</a:t>
              </a:r>
              <a:endParaRPr lang="ko-KR" altLang="en-US" sz="1200" dirty="0">
                <a:solidFill>
                  <a:srgbClr val="A8CEF5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508837F-9037-4E0E-8404-D609D2048216}"/>
                </a:ext>
              </a:extLst>
            </p:cNvPr>
            <p:cNvSpPr txBox="1"/>
            <p:nvPr/>
          </p:nvSpPr>
          <p:spPr>
            <a:xfrm>
              <a:off x="4055496" y="3424526"/>
              <a:ext cx="260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A8CEF5"/>
                  </a:solidFill>
                </a:rPr>
                <a:t>0</a:t>
              </a:r>
              <a:endParaRPr lang="ko-KR" altLang="en-US" sz="1200" dirty="0">
                <a:solidFill>
                  <a:srgbClr val="A8CEF5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29D6317-E994-4D8C-931F-15F5DB709B07}"/>
                </a:ext>
              </a:extLst>
            </p:cNvPr>
            <p:cNvSpPr txBox="1"/>
            <p:nvPr/>
          </p:nvSpPr>
          <p:spPr>
            <a:xfrm>
              <a:off x="4942728" y="3413174"/>
              <a:ext cx="260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A8CEF5"/>
                  </a:solidFill>
                </a:rPr>
                <a:t>0</a:t>
              </a:r>
              <a:endParaRPr lang="ko-KR" altLang="en-US" sz="1200" dirty="0">
                <a:solidFill>
                  <a:srgbClr val="A8CEF5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47CCA45-83A8-4A8B-8A92-57F8C759DA73}"/>
                </a:ext>
              </a:extLst>
            </p:cNvPr>
            <p:cNvSpPr txBox="1"/>
            <p:nvPr/>
          </p:nvSpPr>
          <p:spPr>
            <a:xfrm>
              <a:off x="5809493" y="3413174"/>
              <a:ext cx="260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A8CEF5"/>
                  </a:solidFill>
                </a:rPr>
                <a:t>0</a:t>
              </a:r>
              <a:endParaRPr lang="ko-KR" altLang="en-US" sz="1200" dirty="0">
                <a:solidFill>
                  <a:srgbClr val="A8CEF5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53554A2-F845-49C6-8F3A-27344061BC58}"/>
                </a:ext>
              </a:extLst>
            </p:cNvPr>
            <p:cNvSpPr txBox="1"/>
            <p:nvPr/>
          </p:nvSpPr>
          <p:spPr>
            <a:xfrm>
              <a:off x="7556501" y="3424525"/>
              <a:ext cx="260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A8CEF5"/>
                  </a:solidFill>
                </a:rPr>
                <a:t>0</a:t>
              </a:r>
              <a:endParaRPr lang="ko-KR" altLang="en-US" sz="1200" dirty="0">
                <a:solidFill>
                  <a:srgbClr val="A8CEF5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07E9588-9FBC-4C4C-BF05-E0F0D5F1153A}"/>
                </a:ext>
              </a:extLst>
            </p:cNvPr>
            <p:cNvSpPr txBox="1"/>
            <p:nvPr/>
          </p:nvSpPr>
          <p:spPr>
            <a:xfrm>
              <a:off x="8436881" y="3424525"/>
              <a:ext cx="260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A8CEF5"/>
                  </a:solidFill>
                </a:rPr>
                <a:t>0</a:t>
              </a:r>
              <a:endParaRPr lang="ko-KR" altLang="en-US" sz="1200" dirty="0">
                <a:solidFill>
                  <a:srgbClr val="A8CEF5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2245A7B-8DF7-41A6-82EA-C23A55362F04}"/>
                </a:ext>
              </a:extLst>
            </p:cNvPr>
            <p:cNvSpPr txBox="1"/>
            <p:nvPr/>
          </p:nvSpPr>
          <p:spPr>
            <a:xfrm>
              <a:off x="5801567" y="3212228"/>
              <a:ext cx="260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A8CEF5"/>
                  </a:solidFill>
                </a:rPr>
                <a:t>0</a:t>
              </a:r>
              <a:endParaRPr lang="ko-KR" altLang="en-US" sz="1200" dirty="0">
                <a:solidFill>
                  <a:srgbClr val="A8CEF5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1C5D3AF-AA3B-4729-832C-9166F82D3D2F}"/>
                </a:ext>
              </a:extLst>
            </p:cNvPr>
            <p:cNvSpPr txBox="1"/>
            <p:nvPr/>
          </p:nvSpPr>
          <p:spPr>
            <a:xfrm>
              <a:off x="8435558" y="3218802"/>
              <a:ext cx="260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A8CEF5"/>
                  </a:solidFill>
                </a:rPr>
                <a:t>0</a:t>
              </a:r>
              <a:endParaRPr lang="ko-KR" altLang="en-US" sz="1200" dirty="0">
                <a:solidFill>
                  <a:srgbClr val="A8CEF5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92EA110-B50B-410F-BA87-65FF0D8F5A6E}"/>
                </a:ext>
              </a:extLst>
            </p:cNvPr>
            <p:cNvSpPr txBox="1"/>
            <p:nvPr/>
          </p:nvSpPr>
          <p:spPr>
            <a:xfrm>
              <a:off x="10188705" y="3423941"/>
              <a:ext cx="260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A8CEF5"/>
                  </a:solidFill>
                </a:rPr>
                <a:t>0</a:t>
              </a:r>
              <a:endParaRPr lang="ko-KR" altLang="en-US" sz="1200" dirty="0">
                <a:solidFill>
                  <a:srgbClr val="A8CEF5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D1A6E3B-67C9-44A2-82A3-C188449D2505}"/>
                </a:ext>
              </a:extLst>
            </p:cNvPr>
            <p:cNvSpPr txBox="1"/>
            <p:nvPr/>
          </p:nvSpPr>
          <p:spPr>
            <a:xfrm>
              <a:off x="10188704" y="3212227"/>
              <a:ext cx="260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A8CEF5"/>
                  </a:solidFill>
                </a:rPr>
                <a:t>0</a:t>
              </a:r>
              <a:endParaRPr lang="ko-KR" altLang="en-US" sz="1200" dirty="0">
                <a:solidFill>
                  <a:srgbClr val="A8CEF5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9888195-423E-43D0-997D-3BD0E4653AC1}"/>
                </a:ext>
              </a:extLst>
            </p:cNvPr>
            <p:cNvSpPr txBox="1"/>
            <p:nvPr/>
          </p:nvSpPr>
          <p:spPr>
            <a:xfrm>
              <a:off x="4934102" y="3223666"/>
              <a:ext cx="260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A8CEF5"/>
                  </a:solidFill>
                </a:rPr>
                <a:t>1</a:t>
              </a:r>
              <a:endParaRPr lang="ko-KR" altLang="en-US" sz="1200" dirty="0">
                <a:solidFill>
                  <a:srgbClr val="A8CEF5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77A84EC-197F-4ACC-B2A4-662B900E5223}"/>
                </a:ext>
              </a:extLst>
            </p:cNvPr>
            <p:cNvSpPr txBox="1"/>
            <p:nvPr/>
          </p:nvSpPr>
          <p:spPr>
            <a:xfrm>
              <a:off x="6673321" y="3218802"/>
              <a:ext cx="260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A8CEF5"/>
                  </a:solidFill>
                </a:rPr>
                <a:t>1</a:t>
              </a:r>
              <a:endParaRPr lang="ko-KR" altLang="en-US" sz="1200" dirty="0">
                <a:solidFill>
                  <a:srgbClr val="A8CEF5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5862CA6-5A4F-4992-8EA3-FC4C5853B83C}"/>
                </a:ext>
              </a:extLst>
            </p:cNvPr>
            <p:cNvSpPr txBox="1"/>
            <p:nvPr/>
          </p:nvSpPr>
          <p:spPr>
            <a:xfrm>
              <a:off x="7561552" y="3212226"/>
              <a:ext cx="260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A8CEF5"/>
                  </a:solidFill>
                </a:rPr>
                <a:t>1</a:t>
              </a:r>
              <a:endParaRPr lang="ko-KR" altLang="en-US" sz="1200" dirty="0">
                <a:solidFill>
                  <a:srgbClr val="A8CEF5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1E4AF7B-3F71-4A87-BA17-8FE67B01032A}"/>
                </a:ext>
              </a:extLst>
            </p:cNvPr>
            <p:cNvSpPr txBox="1"/>
            <p:nvPr/>
          </p:nvSpPr>
          <p:spPr>
            <a:xfrm>
              <a:off x="9303296" y="3212225"/>
              <a:ext cx="260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A8CEF5"/>
                  </a:solidFill>
                </a:rPr>
                <a:t>1</a:t>
              </a:r>
              <a:endParaRPr lang="ko-KR" altLang="en-US" sz="1200" dirty="0">
                <a:solidFill>
                  <a:srgbClr val="A8CEF5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F15960E-68C1-4183-83A2-0DE29F8D73AE}"/>
                </a:ext>
              </a:extLst>
            </p:cNvPr>
            <p:cNvSpPr txBox="1"/>
            <p:nvPr/>
          </p:nvSpPr>
          <p:spPr>
            <a:xfrm>
              <a:off x="6673244" y="3423941"/>
              <a:ext cx="260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A8CEF5"/>
                  </a:solidFill>
                </a:rPr>
                <a:t>1</a:t>
              </a:r>
              <a:endParaRPr lang="ko-KR" altLang="en-US" sz="1200" dirty="0">
                <a:solidFill>
                  <a:srgbClr val="A8CEF5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695200A-5B3D-460C-ACCB-9DF16E5F75DB}"/>
                </a:ext>
              </a:extLst>
            </p:cNvPr>
            <p:cNvSpPr txBox="1"/>
            <p:nvPr/>
          </p:nvSpPr>
          <p:spPr>
            <a:xfrm>
              <a:off x="9306028" y="3417607"/>
              <a:ext cx="260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A8CEF5"/>
                  </a:solidFill>
                </a:rPr>
                <a:t>1</a:t>
              </a:r>
              <a:endParaRPr lang="ko-KR" altLang="en-US" sz="1200" dirty="0">
                <a:solidFill>
                  <a:srgbClr val="A8CEF5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819945B-33A3-4720-8BBF-E980231D4064}"/>
                </a:ext>
              </a:extLst>
            </p:cNvPr>
            <p:cNvSpPr txBox="1"/>
            <p:nvPr/>
          </p:nvSpPr>
          <p:spPr>
            <a:xfrm>
              <a:off x="11066534" y="3212224"/>
              <a:ext cx="260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A8CEF5"/>
                  </a:solidFill>
                </a:rPr>
                <a:t>1</a:t>
              </a:r>
              <a:endParaRPr lang="ko-KR" altLang="en-US" sz="1200" dirty="0">
                <a:solidFill>
                  <a:srgbClr val="A8CEF5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C38D5DA-9AAA-4BBC-A3AD-3584F659F8DE}"/>
                </a:ext>
              </a:extLst>
            </p:cNvPr>
            <p:cNvSpPr txBox="1"/>
            <p:nvPr/>
          </p:nvSpPr>
          <p:spPr>
            <a:xfrm>
              <a:off x="11065486" y="3416886"/>
              <a:ext cx="260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A8CEF5"/>
                  </a:solidFill>
                </a:rPr>
                <a:t>1</a:t>
              </a:r>
              <a:endParaRPr lang="ko-KR" altLang="en-US" sz="1200" dirty="0">
                <a:solidFill>
                  <a:srgbClr val="A8CEF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06923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644</Words>
  <Application>Microsoft Office PowerPoint</Application>
  <PresentationFormat>와이드스크린</PresentationFormat>
  <Paragraphs>100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 혜인</cp:lastModifiedBy>
  <cp:revision>112</cp:revision>
  <dcterms:created xsi:type="dcterms:W3CDTF">2020-02-14T03:17:50Z</dcterms:created>
  <dcterms:modified xsi:type="dcterms:W3CDTF">2020-11-21T07:23:33Z</dcterms:modified>
</cp:coreProperties>
</file>