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07" r:id="rId4"/>
    <p:sldId id="288" r:id="rId5"/>
    <p:sldId id="301" r:id="rId6"/>
    <p:sldId id="302" r:id="rId7"/>
    <p:sldId id="275" r:id="rId8"/>
    <p:sldId id="313" r:id="rId9"/>
    <p:sldId id="314" r:id="rId10"/>
    <p:sldId id="315" r:id="rId11"/>
    <p:sldId id="309" r:id="rId12"/>
    <p:sldId id="318" r:id="rId13"/>
    <p:sldId id="308" r:id="rId14"/>
    <p:sldId id="316" r:id="rId15"/>
    <p:sldId id="317" r:id="rId16"/>
    <p:sldId id="323" r:id="rId17"/>
    <p:sldId id="324" r:id="rId18"/>
    <p:sldId id="310" r:id="rId19"/>
    <p:sldId id="320" r:id="rId20"/>
    <p:sldId id="321" r:id="rId21"/>
    <p:sldId id="322" r:id="rId22"/>
    <p:sldId id="311" r:id="rId23"/>
    <p:sldId id="325" r:id="rId24"/>
    <p:sldId id="312" r:id="rId25"/>
    <p:sldId id="326" r:id="rId26"/>
    <p:sldId id="327" r:id="rId27"/>
    <p:sldId id="328" r:id="rId28"/>
    <p:sldId id="31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C4"/>
    <a:srgbClr val="70A9F0"/>
    <a:srgbClr val="FB3B69"/>
    <a:srgbClr val="FFFFFF"/>
    <a:srgbClr val="A8CEF5"/>
    <a:srgbClr val="4899EA"/>
    <a:srgbClr val="949494"/>
    <a:srgbClr val="DCDCDC"/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1313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Mini-Lab 06.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0A9F0"/>
                </a:solidFill>
              </a:rPr>
              <a:t>RAM</a:t>
            </a:r>
            <a:r>
              <a:rPr lang="ko-KR" altLang="en-US" sz="2400" b="1" kern="0" dirty="0">
                <a:solidFill>
                  <a:srgbClr val="70A9F0"/>
                </a:solidFill>
              </a:rPr>
              <a:t> 분석</a:t>
            </a:r>
            <a:r>
              <a:rPr lang="en-US" altLang="ko-KR" sz="2400" b="1" kern="0" dirty="0">
                <a:solidFill>
                  <a:srgbClr val="70A9F0"/>
                </a:solidFill>
              </a:rPr>
              <a:t>(Simulation</a:t>
            </a:r>
            <a:r>
              <a:rPr lang="ko-KR" altLang="en-US" sz="2400" b="1" kern="0" dirty="0">
                <a:solidFill>
                  <a:srgbClr val="70A9F0"/>
                </a:solidFill>
              </a:rPr>
              <a:t>을 통한 동작 분석</a:t>
            </a:r>
            <a:r>
              <a:rPr lang="en-US" altLang="ko-KR" sz="2400" b="1" kern="0" dirty="0">
                <a:solidFill>
                  <a:srgbClr val="70A9F0"/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Async, Dual-port, Single-address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의미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7228509" y="2014617"/>
            <a:ext cx="4801304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Process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없이 진행되며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인 경우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ram_block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data_in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data 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‘Z’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넣어 이를 끊어준다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아닌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ram_block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지정된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해당되는 내용을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실어서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read-out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6A934-17DB-4FC4-AE0B-9233F876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 t="1394" r="778" b="-1"/>
          <a:stretch/>
        </p:blipFill>
        <p:spPr>
          <a:xfrm>
            <a:off x="575636" y="2166185"/>
            <a:ext cx="6498913" cy="41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3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931613" y="4477969"/>
            <a:ext cx="1083211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나타낸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address,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들어오고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dual-port, Single-address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사용했다는 것을 알 수 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동기화되지 않았으므로 해당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ram_block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Asynchronous 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966FB-BBFC-43E5-B99E-830375836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" t="13504" r="482" b="5509"/>
          <a:stretch/>
        </p:blipFill>
        <p:spPr>
          <a:xfrm>
            <a:off x="931613" y="2166185"/>
            <a:ext cx="10328773" cy="22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864501" y="4688207"/>
            <a:ext cx="1083211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경우에는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를 해주는 것을 알 수 있고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인 경우에는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에서 지정된 내용을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read-out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해주는 것을 알 수 있다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966FB-BBFC-43E5-B99E-830375836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" t="13504" r="482" b="5509"/>
          <a:stretch/>
        </p:blipFill>
        <p:spPr>
          <a:xfrm>
            <a:off x="931613" y="2166185"/>
            <a:ext cx="10328773" cy="22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3. Gate-level Simulation – </a:t>
            </a:r>
            <a:r>
              <a:rPr lang="ko-KR" altLang="en-US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교수님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Simulation </a:t>
            </a:r>
            <a:r>
              <a:rPr lang="ko-KR" altLang="en-US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분석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718249" y="3624813"/>
            <a:ext cx="1093567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이라서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 00000000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바로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propagation delay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이후에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되었을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됨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다시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되었을 때 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97F411-B658-472F-B4AE-10790247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19" y="2248179"/>
            <a:ext cx="9394114" cy="12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Gate-level Simulation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6E9A4-941F-4762-89FF-CC238FBA3917}"/>
              </a:ext>
            </a:extLst>
          </p:cNvPr>
          <p:cNvSpPr txBox="1"/>
          <p:nvPr/>
        </p:nvSpPr>
        <p:spPr>
          <a:xfrm>
            <a:off x="793750" y="3729384"/>
            <a:ext cx="11252841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address,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임의로 설정하였다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00101110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(write)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되었으므로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이 값은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되고 적당한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(read-out)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②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Data_in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101000000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adress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0000001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wr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(write)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되었으므로 해당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그리고 이 값은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되고 적당한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(read-out)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738EA4-9E77-4E28-B68F-AA1A842C6724}"/>
              </a:ext>
            </a:extLst>
          </p:cNvPr>
          <p:cNvGrpSpPr/>
          <p:nvPr/>
        </p:nvGrpSpPr>
        <p:grpSpPr>
          <a:xfrm>
            <a:off x="0" y="2508737"/>
            <a:ext cx="12192000" cy="1108112"/>
            <a:chOff x="0" y="2221618"/>
            <a:chExt cx="12192000" cy="110811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751E31C-B496-4FA6-BAAF-EB28E56E3ABD}"/>
                </a:ext>
              </a:extLst>
            </p:cNvPr>
            <p:cNvGrpSpPr/>
            <p:nvPr/>
          </p:nvGrpSpPr>
          <p:grpSpPr>
            <a:xfrm>
              <a:off x="0" y="2221618"/>
              <a:ext cx="12192000" cy="1108112"/>
              <a:chOff x="0" y="2221618"/>
              <a:chExt cx="12192000" cy="110811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B8DC481-EC49-42C0-A1CA-B73C398C4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834" b="13686"/>
              <a:stretch/>
            </p:blipFill>
            <p:spPr>
              <a:xfrm>
                <a:off x="0" y="2221618"/>
                <a:ext cx="12192000" cy="1108112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832AFF8-A4FD-4459-9407-CA758DFACD51}"/>
                  </a:ext>
                </a:extLst>
              </p:cNvPr>
              <p:cNvSpPr/>
              <p:nvPr/>
            </p:nvSpPr>
            <p:spPr>
              <a:xfrm>
                <a:off x="3565321" y="2468760"/>
                <a:ext cx="1501629" cy="838899"/>
              </a:xfrm>
              <a:prstGeom prst="roundRect">
                <a:avLst/>
              </a:prstGeom>
              <a:noFill/>
              <a:ln w="38100">
                <a:solidFill>
                  <a:srgbClr val="FB3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8F90C1A-8C36-47B1-B62A-7650F5D92D06}"/>
                </a:ext>
              </a:extLst>
            </p:cNvPr>
            <p:cNvSpPr/>
            <p:nvPr/>
          </p:nvSpPr>
          <p:spPr>
            <a:xfrm>
              <a:off x="5528345" y="2468759"/>
              <a:ext cx="1145796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26B406-E326-4A0A-A138-5507AB049DA5}"/>
              </a:ext>
            </a:extLst>
          </p:cNvPr>
          <p:cNvSpPr/>
          <p:nvPr/>
        </p:nvSpPr>
        <p:spPr>
          <a:xfrm>
            <a:off x="2083576" y="2004236"/>
            <a:ext cx="2182329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Binary Number</a:t>
            </a:r>
          </a:p>
        </p:txBody>
      </p:sp>
    </p:spTree>
    <p:extLst>
      <p:ext uri="{BB962C8B-B14F-4D97-AF65-F5344CB8AC3E}">
        <p14:creationId xmlns:p14="http://schemas.microsoft.com/office/powerpoint/2010/main" val="360834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Gate-level Simulation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6EF7C8-B031-457D-9E1B-D133EEECF3C6}"/>
              </a:ext>
            </a:extLst>
          </p:cNvPr>
          <p:cNvSpPr txBox="1"/>
          <p:nvPr/>
        </p:nvSpPr>
        <p:spPr>
          <a:xfrm>
            <a:off x="628165" y="3429000"/>
            <a:ext cx="11371178" cy="333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③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11111111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(write)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되었으므로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이 값은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되고 적당한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(read-out)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④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Data_in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01101001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adress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0000011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wr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(write)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되었으므로 해당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그리고 이 값은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되고 적당한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(read-out)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외에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값이나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Z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안에 값이 없는 경우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출력된 상태이다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A8CEF5"/>
                </a:solidFill>
                <a:sym typeface="Wingdings" panose="05000000000000000000" pitchFamily="2" charset="2"/>
              </a:rPr>
              <a:t>빨간 부분은 값이 없는 상태</a:t>
            </a: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A8CEF5"/>
                </a:solidFill>
                <a:sym typeface="Wingdings" panose="05000000000000000000" pitchFamily="2" charset="2"/>
              </a:rPr>
              <a:t>파란 부분은 </a:t>
            </a: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A8CEF5"/>
                </a:solidFill>
                <a:sym typeface="Wingdings" panose="05000000000000000000" pitchFamily="2" charset="2"/>
              </a:rPr>
              <a:t>하고 있는 상태이다</a:t>
            </a: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BC7712-0B15-4DD1-AC5A-30952A623C76}"/>
              </a:ext>
            </a:extLst>
          </p:cNvPr>
          <p:cNvGrpSpPr/>
          <p:nvPr/>
        </p:nvGrpSpPr>
        <p:grpSpPr>
          <a:xfrm>
            <a:off x="0" y="2454431"/>
            <a:ext cx="12192000" cy="1108112"/>
            <a:chOff x="0" y="2221618"/>
            <a:chExt cx="12192000" cy="11081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B8DC481-EC49-42C0-A1CA-B73C398C4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34" b="13686"/>
            <a:stretch/>
          </p:blipFill>
          <p:spPr>
            <a:xfrm>
              <a:off x="0" y="2221618"/>
              <a:ext cx="12192000" cy="1108112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CBB3FAA-23BF-4254-81FB-46B81F0DB72F}"/>
                </a:ext>
              </a:extLst>
            </p:cNvPr>
            <p:cNvSpPr/>
            <p:nvPr/>
          </p:nvSpPr>
          <p:spPr>
            <a:xfrm>
              <a:off x="9524536" y="2468760"/>
              <a:ext cx="1596344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C935AD0-2A2F-412B-9FA1-955DD07DEC96}"/>
                </a:ext>
              </a:extLst>
            </p:cNvPr>
            <p:cNvSpPr/>
            <p:nvPr/>
          </p:nvSpPr>
          <p:spPr>
            <a:xfrm>
              <a:off x="10670332" y="2468760"/>
              <a:ext cx="1521668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2816E7-B0A1-48DA-8E9F-77FD64995F29}"/>
              </a:ext>
            </a:extLst>
          </p:cNvPr>
          <p:cNvSpPr/>
          <p:nvPr/>
        </p:nvSpPr>
        <p:spPr>
          <a:xfrm>
            <a:off x="2083576" y="2004236"/>
            <a:ext cx="2182329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</a:t>
            </a:r>
            <a:r>
              <a:rPr lang="en-US" altLang="ko-KR" b="1" dirty="0">
                <a:solidFill>
                  <a:srgbClr val="166DC4"/>
                </a:solidFill>
              </a:rPr>
              <a:t>Binary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410073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Gate-level Simulation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C8BBDA-3F55-4898-98BD-18E023D15AB9}"/>
              </a:ext>
            </a:extLst>
          </p:cNvPr>
          <p:cNvSpPr/>
          <p:nvPr/>
        </p:nvSpPr>
        <p:spPr>
          <a:xfrm>
            <a:off x="2083576" y="2004236"/>
            <a:ext cx="288412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Hexadecimal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A8CB5-47B4-4516-96F1-C39B43173814}"/>
              </a:ext>
            </a:extLst>
          </p:cNvPr>
          <p:cNvSpPr txBox="1"/>
          <p:nvPr/>
        </p:nvSpPr>
        <p:spPr>
          <a:xfrm>
            <a:off x="793750" y="3729384"/>
            <a:ext cx="11252841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address,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임의로 설정하였다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– 2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진수와 동일하게 진행하였고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강의자료를 참고하여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16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진수로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돌려보았다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(write)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되었으므로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이 값은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되고 적당한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(read-out)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②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Data_in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AE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adress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0000001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wr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(write)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되었으므로 해당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그리고 이 값은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되고 적당한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(read-out)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2B3B68-8138-4F45-BBFD-99E6C881B55A}"/>
              </a:ext>
            </a:extLst>
          </p:cNvPr>
          <p:cNvGrpSpPr/>
          <p:nvPr/>
        </p:nvGrpSpPr>
        <p:grpSpPr>
          <a:xfrm>
            <a:off x="5593" y="2458820"/>
            <a:ext cx="12192000" cy="1139175"/>
            <a:chOff x="5593" y="2458820"/>
            <a:chExt cx="12192000" cy="11391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CD4830-B18A-4A3B-A5A8-5359609F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3" y="2458820"/>
              <a:ext cx="12192000" cy="1139175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EE6C908-A3DD-4BA2-91A1-27600946A03B}"/>
                </a:ext>
              </a:extLst>
            </p:cNvPr>
            <p:cNvSpPr/>
            <p:nvPr/>
          </p:nvSpPr>
          <p:spPr>
            <a:xfrm>
              <a:off x="2667699" y="2744618"/>
              <a:ext cx="1501629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0CB5231-E89E-4CA4-B96F-82A2DC2E4FA4}"/>
                </a:ext>
              </a:extLst>
            </p:cNvPr>
            <p:cNvSpPr/>
            <p:nvPr/>
          </p:nvSpPr>
          <p:spPr>
            <a:xfrm>
              <a:off x="7432646" y="2759096"/>
              <a:ext cx="1336015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771E31A-9565-46F9-964B-BBAF05E05C97}"/>
                </a:ext>
              </a:extLst>
            </p:cNvPr>
            <p:cNvSpPr/>
            <p:nvPr/>
          </p:nvSpPr>
          <p:spPr>
            <a:xfrm>
              <a:off x="9845373" y="2744617"/>
              <a:ext cx="1275508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49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Gate-level Simulation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C8BBDA-3F55-4898-98BD-18E023D15AB9}"/>
              </a:ext>
            </a:extLst>
          </p:cNvPr>
          <p:cNvSpPr/>
          <p:nvPr/>
        </p:nvSpPr>
        <p:spPr>
          <a:xfrm>
            <a:off x="2083576" y="2004236"/>
            <a:ext cx="288412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Hexadecimal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A8CB5-47B4-4516-96F1-C39B43173814}"/>
              </a:ext>
            </a:extLst>
          </p:cNvPr>
          <p:cNvSpPr txBox="1"/>
          <p:nvPr/>
        </p:nvSpPr>
        <p:spPr>
          <a:xfrm>
            <a:off x="793750" y="3729384"/>
            <a:ext cx="11252841" cy="277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③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Data_in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5A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adress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00000010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wr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(write)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되었으므로 해당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그리고 이 값은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되고 적당한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propagation delay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이후에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(read-out)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외에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값이나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Z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안에 값이 없는 경우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출력된 상태이다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A8CEF5"/>
                </a:solidFill>
                <a:sym typeface="Wingdings" panose="05000000000000000000" pitchFamily="2" charset="2"/>
              </a:rPr>
              <a:t>빨간 부분은 값이 없는 상태</a:t>
            </a: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A8CEF5"/>
                </a:solidFill>
                <a:sym typeface="Wingdings" panose="05000000000000000000" pitchFamily="2" charset="2"/>
              </a:rPr>
              <a:t>파란 부분은 </a:t>
            </a: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A8CEF5"/>
                </a:solidFill>
                <a:sym typeface="Wingdings" panose="05000000000000000000" pitchFamily="2" charset="2"/>
              </a:rPr>
              <a:t>하고 있는 상태이다</a:t>
            </a:r>
            <a:r>
              <a:rPr lang="en-US" altLang="ko-KR" dirty="0">
                <a:solidFill>
                  <a:srgbClr val="A8CEF5"/>
                </a:solidFill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2B3B68-8138-4F45-BBFD-99E6C881B55A}"/>
              </a:ext>
            </a:extLst>
          </p:cNvPr>
          <p:cNvGrpSpPr/>
          <p:nvPr/>
        </p:nvGrpSpPr>
        <p:grpSpPr>
          <a:xfrm>
            <a:off x="5593" y="2458820"/>
            <a:ext cx="12192000" cy="1139175"/>
            <a:chOff x="5593" y="2458820"/>
            <a:chExt cx="12192000" cy="11391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CD4830-B18A-4A3B-A5A8-5359609F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3" y="2458820"/>
              <a:ext cx="12192000" cy="1139175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EE6C908-A3DD-4BA2-91A1-27600946A03B}"/>
                </a:ext>
              </a:extLst>
            </p:cNvPr>
            <p:cNvSpPr/>
            <p:nvPr/>
          </p:nvSpPr>
          <p:spPr>
            <a:xfrm>
              <a:off x="2667699" y="2744618"/>
              <a:ext cx="1501629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0CB5231-E89E-4CA4-B96F-82A2DC2E4FA4}"/>
                </a:ext>
              </a:extLst>
            </p:cNvPr>
            <p:cNvSpPr/>
            <p:nvPr/>
          </p:nvSpPr>
          <p:spPr>
            <a:xfrm>
              <a:off x="7432646" y="2759096"/>
              <a:ext cx="1336015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771E31A-9565-46F9-964B-BBAF05E05C97}"/>
                </a:ext>
              </a:extLst>
            </p:cNvPr>
            <p:cNvSpPr/>
            <p:nvPr/>
          </p:nvSpPr>
          <p:spPr>
            <a:xfrm>
              <a:off x="9845373" y="2744617"/>
              <a:ext cx="1275508" cy="838899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84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1. VHDL Code – dual port, dual address, dual clock</a:t>
            </a:r>
            <a:r>
              <a:rPr lang="ko-KR" altLang="en-US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의 의미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FF56A-06C5-42EF-9069-786CE408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1" y="2166185"/>
            <a:ext cx="4901675" cy="4527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20746" y="2074559"/>
            <a:ext cx="552584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보면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각각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clock1, clock2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data_in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8bit,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write address, read address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각각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8bit,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wr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(write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의미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정의되어 있고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output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8bit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정의되어 있다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Dual-port :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이와 같이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data_in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read bus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write bus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구분되어 있는 것을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Dual-port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라고 한다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54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dual port, dual address, dual clock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의미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FF56A-06C5-42EF-9069-786CE408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1" y="2166185"/>
            <a:ext cx="4901675" cy="4527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20746" y="2074559"/>
            <a:ext cx="552584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Dual address :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다음과 같이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write_address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read_address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각각의 기능이 구분되어 있는 것을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dual address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라고 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Dual clock :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과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같이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영향을 받는 것을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Dual clock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이라고 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영향을 받으므로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Synchronous RAM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53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Mini-Lab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06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3097" y="1444655"/>
            <a:ext cx="10149387" cy="511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600" b="1" dirty="0">
                <a:solidFill>
                  <a:srgbClr val="166DC4"/>
                </a:solidFill>
              </a:rPr>
              <a:t>06-1 Async RAM</a:t>
            </a:r>
          </a:p>
          <a:p>
            <a:pPr>
              <a:lnSpc>
                <a:spcPct val="120000"/>
              </a:lnSpc>
              <a:defRPr/>
            </a:pPr>
            <a:endParaRPr lang="en-US" altLang="ko-KR" sz="2200" b="1" dirty="0">
              <a:solidFill>
                <a:srgbClr val="70A9F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70A9F0"/>
                </a:solidFill>
              </a:rPr>
              <a:t>다음</a:t>
            </a:r>
            <a:r>
              <a:rPr lang="en-US" altLang="ko-KR" sz="2200" b="1" dirty="0">
                <a:solidFill>
                  <a:srgbClr val="70A9F0"/>
                </a:solidFill>
              </a:rPr>
              <a:t> page</a:t>
            </a:r>
            <a:r>
              <a:rPr lang="ko-KR" altLang="en-US" sz="2200" b="1" dirty="0">
                <a:solidFill>
                  <a:srgbClr val="70A9F0"/>
                </a:solidFill>
              </a:rPr>
              <a:t>의 </a:t>
            </a:r>
            <a:r>
              <a:rPr lang="en-US" altLang="ko-KR" sz="2200" b="1" dirty="0">
                <a:solidFill>
                  <a:srgbClr val="70A9F0"/>
                </a:solidFill>
              </a:rPr>
              <a:t>VHDL code</a:t>
            </a:r>
            <a:r>
              <a:rPr lang="ko-KR" altLang="en-US" sz="2200" b="1" dirty="0">
                <a:solidFill>
                  <a:srgbClr val="70A9F0"/>
                </a:solidFill>
              </a:rPr>
              <a:t>를 이용하여 </a:t>
            </a:r>
            <a:r>
              <a:rPr lang="en-US" altLang="ko-KR" sz="2200" b="1" dirty="0">
                <a:solidFill>
                  <a:srgbClr val="70A9F0"/>
                </a:solidFill>
              </a:rPr>
              <a:t>Async, Dual-port, Single-address RAM</a:t>
            </a:r>
            <a:r>
              <a:rPr lang="ko-KR" altLang="en-US" sz="2200" b="1" dirty="0">
                <a:solidFill>
                  <a:srgbClr val="70A9F0"/>
                </a:solidFill>
              </a:rPr>
              <a:t>을 구현하라</a:t>
            </a:r>
            <a:r>
              <a:rPr lang="en-US" altLang="ko-KR" sz="2200" b="1" dirty="0">
                <a:solidFill>
                  <a:srgbClr val="70A9F0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A8CEF5"/>
                </a:solidFill>
              </a:rPr>
              <a:t>Async, Dual-port, Single-address</a:t>
            </a:r>
            <a:r>
              <a:rPr lang="ko-KR" altLang="en-US" sz="2200" b="1" dirty="0">
                <a:solidFill>
                  <a:srgbClr val="A8CEF5"/>
                </a:solidFill>
              </a:rPr>
              <a:t>란 어떤 의미인가</a:t>
            </a:r>
            <a:r>
              <a:rPr lang="en-US" altLang="ko-KR" sz="2200" b="1" dirty="0">
                <a:solidFill>
                  <a:srgbClr val="A8CEF5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70A9F0"/>
                </a:solidFill>
              </a:rPr>
              <a:t>RTL viewer</a:t>
            </a:r>
            <a:r>
              <a:rPr lang="ko-KR" altLang="en-US" sz="2200" b="1" dirty="0">
                <a:solidFill>
                  <a:srgbClr val="70A9F0"/>
                </a:solidFill>
              </a:rPr>
              <a:t>의 </a:t>
            </a:r>
            <a:r>
              <a:rPr lang="en-US" altLang="ko-KR" sz="2200" b="1" dirty="0">
                <a:solidFill>
                  <a:srgbClr val="70A9F0"/>
                </a:solidFill>
              </a:rPr>
              <a:t>block diagram</a:t>
            </a:r>
            <a:r>
              <a:rPr lang="ko-KR" altLang="en-US" sz="2200" b="1" dirty="0">
                <a:solidFill>
                  <a:srgbClr val="70A9F0"/>
                </a:solidFill>
              </a:rPr>
              <a:t>을 분석하고</a:t>
            </a:r>
            <a:r>
              <a:rPr lang="en-US" altLang="ko-KR" sz="2200" b="1" dirty="0">
                <a:solidFill>
                  <a:srgbClr val="70A9F0"/>
                </a:solidFill>
              </a:rPr>
              <a:t> </a:t>
            </a:r>
            <a:r>
              <a:rPr lang="ko-KR" altLang="en-US" sz="2200" b="1" dirty="0">
                <a:solidFill>
                  <a:srgbClr val="70A9F0"/>
                </a:solidFill>
              </a:rPr>
              <a:t>설명하라</a:t>
            </a:r>
            <a:r>
              <a:rPr lang="en-US" altLang="ko-KR" sz="2200" b="1" dirty="0">
                <a:solidFill>
                  <a:srgbClr val="70A9F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70A9F0"/>
                </a:solidFill>
              </a:rPr>
              <a:t>적당한</a:t>
            </a:r>
            <a:r>
              <a:rPr lang="en-US" altLang="ko-KR" sz="2200" b="1" dirty="0">
                <a:solidFill>
                  <a:srgbClr val="70A9F0"/>
                </a:solidFill>
              </a:rPr>
              <a:t> input</a:t>
            </a:r>
            <a:r>
              <a:rPr lang="ko-KR" altLang="en-US" sz="2200" b="1" dirty="0">
                <a:solidFill>
                  <a:srgbClr val="70A9F0"/>
                </a:solidFill>
              </a:rPr>
              <a:t>으로 </a:t>
            </a:r>
            <a:r>
              <a:rPr lang="en-US" altLang="ko-KR" sz="2200" b="1" dirty="0">
                <a:solidFill>
                  <a:srgbClr val="70A9F0"/>
                </a:solidFill>
              </a:rPr>
              <a:t>Gate-level simulation</a:t>
            </a:r>
            <a:r>
              <a:rPr lang="ko-KR" altLang="en-US" sz="2200" b="1" dirty="0">
                <a:solidFill>
                  <a:srgbClr val="70A9F0"/>
                </a:solidFill>
              </a:rPr>
              <a:t>을 통해 </a:t>
            </a:r>
            <a:r>
              <a:rPr lang="en-US" altLang="ko-KR" sz="2200" b="1" dirty="0">
                <a:solidFill>
                  <a:srgbClr val="70A9F0"/>
                </a:solidFill>
              </a:rPr>
              <a:t>timing </a:t>
            </a:r>
            <a:r>
              <a:rPr lang="ko-KR" altLang="en-US" sz="2200" b="1" dirty="0">
                <a:solidFill>
                  <a:srgbClr val="70A9F0"/>
                </a:solidFill>
              </a:rPr>
              <a:t>특성을 분석하고 설명하라</a:t>
            </a:r>
            <a:r>
              <a:rPr lang="en-US" altLang="ko-KR" sz="2200" b="1" dirty="0">
                <a:solidFill>
                  <a:srgbClr val="70A9F0"/>
                </a:solidFill>
              </a:rPr>
              <a:t>. (</a:t>
            </a:r>
            <a:r>
              <a:rPr lang="ko-KR" altLang="en-US" sz="2200" b="1" dirty="0">
                <a:solidFill>
                  <a:srgbClr val="70A9F0"/>
                </a:solidFill>
              </a:rPr>
              <a:t>다음 </a:t>
            </a:r>
            <a:r>
              <a:rPr lang="en-US" altLang="ko-KR" sz="2200" b="1" dirty="0">
                <a:solidFill>
                  <a:srgbClr val="70A9F0"/>
                </a:solidFill>
              </a:rPr>
              <a:t>page</a:t>
            </a:r>
            <a:r>
              <a:rPr lang="ko-KR" altLang="en-US" sz="2200" b="1" dirty="0">
                <a:solidFill>
                  <a:srgbClr val="70A9F0"/>
                </a:solidFill>
              </a:rPr>
              <a:t>의 </a:t>
            </a:r>
            <a:r>
              <a:rPr lang="en-US" altLang="ko-KR" sz="2200" b="1" dirty="0">
                <a:solidFill>
                  <a:srgbClr val="70A9F0"/>
                </a:solidFill>
              </a:rPr>
              <a:t>simulation example</a:t>
            </a:r>
            <a:r>
              <a:rPr lang="ko-KR" altLang="en-US" sz="2200" b="1" dirty="0">
                <a:solidFill>
                  <a:srgbClr val="70A9F0"/>
                </a:solidFill>
              </a:rPr>
              <a:t>을 참고하라</a:t>
            </a:r>
            <a:r>
              <a:rPr lang="en-US" altLang="ko-KR" sz="2200" b="1" dirty="0">
                <a:solidFill>
                  <a:srgbClr val="70A9F0"/>
                </a:solidFill>
              </a:rPr>
              <a:t>.)</a:t>
            </a:r>
            <a:endParaRPr lang="ko-KR" altLang="en-US" sz="2200" b="1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RAM</a:t>
            </a:r>
            <a:r>
              <a:rPr lang="ko-KR" altLang="en-US" sz="1600" b="1" kern="0" dirty="0">
                <a:solidFill>
                  <a:srgbClr val="70A9F0"/>
                </a:solidFill>
              </a:rPr>
              <a:t> 분석</a:t>
            </a:r>
            <a:r>
              <a:rPr lang="en-US" altLang="ko-KR" sz="1600" b="1" kern="0" dirty="0">
                <a:solidFill>
                  <a:srgbClr val="70A9F0"/>
                </a:solidFill>
              </a:rPr>
              <a:t>(Simulation</a:t>
            </a:r>
            <a:r>
              <a:rPr lang="ko-KR" altLang="en-US" sz="1600" b="1" kern="0" dirty="0">
                <a:solidFill>
                  <a:srgbClr val="70A9F0"/>
                </a:solidFill>
              </a:rPr>
              <a:t>을 통한 동작 분석</a:t>
            </a:r>
            <a:r>
              <a:rPr lang="en-US" altLang="ko-KR" sz="1600" b="1" kern="0" dirty="0">
                <a:solidFill>
                  <a:srgbClr val="70A9F0"/>
                </a:solidFill>
              </a:rPr>
              <a:t>)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dual port, dual address, dual clock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의미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FF56A-06C5-42EF-9069-786CE408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1" y="2166185"/>
            <a:ext cx="4901675" cy="4527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350466" y="2765699"/>
            <a:ext cx="552584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Data Type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8bit word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256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개 쌓은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Array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형태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규정하였고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‘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ram_block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’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이라는 이름의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read_address_reg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read_address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일 때 받아서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RAM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 연결해주는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Register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497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dual port, dual address, dual clock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의미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FF56A-06C5-42EF-9069-786CE408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1" y="2166185"/>
            <a:ext cx="4901675" cy="4527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350466" y="2166185"/>
            <a:ext cx="552584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Process(clock1)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ram_block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data_in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Process(clock2)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ram_block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지정된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해당되는 내용을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실어서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read-out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그리고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read_address_reg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read_address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받아온다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38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2. RTL</a:t>
            </a:r>
            <a:r>
              <a:rPr lang="ko-KR" altLang="en-US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Viewer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B4244A-0732-491C-923A-7C018E3F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" t="6113" b="1639"/>
          <a:stretch/>
        </p:blipFill>
        <p:spPr>
          <a:xfrm>
            <a:off x="1310588" y="2166185"/>
            <a:ext cx="9393766" cy="3337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525836" y="4802325"/>
            <a:ext cx="115627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나타낸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clock1, clock2,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read_address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write_address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들어오고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dual-port, dual-address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dual clock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을 사용했다는 것을 알 수 있다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566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B4244A-0732-491C-923A-7C018E3F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" t="6113" b="1639"/>
          <a:stretch/>
        </p:blipFill>
        <p:spPr>
          <a:xfrm>
            <a:off x="1310588" y="2166185"/>
            <a:ext cx="9393766" cy="3337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1071120" y="5364638"/>
            <a:ext cx="1083211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clock1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SYNC_RAM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동기화되고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read_address_reg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동기화되므로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ram_block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Synchronous 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59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3. Gate-level Simulation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FA0A889-8B5B-45A4-B429-C7414B3FC65D}"/>
              </a:ext>
            </a:extLst>
          </p:cNvPr>
          <p:cNvGrpSpPr/>
          <p:nvPr/>
        </p:nvGrpSpPr>
        <p:grpSpPr>
          <a:xfrm>
            <a:off x="0" y="2166185"/>
            <a:ext cx="12192000" cy="1590668"/>
            <a:chOff x="0" y="2166185"/>
            <a:chExt cx="12192000" cy="15906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5268C2-0E36-4DC4-A8CD-C6FCDC519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6185"/>
              <a:ext cx="12192000" cy="159066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D7684D-ECAC-49CA-B728-915ABFF3486F}"/>
                </a:ext>
              </a:extLst>
            </p:cNvPr>
            <p:cNvSpPr/>
            <p:nvPr/>
          </p:nvSpPr>
          <p:spPr>
            <a:xfrm>
              <a:off x="4085439" y="2542069"/>
              <a:ext cx="1748201" cy="1214784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D4BC8F9-3775-41A7-873E-C0F7A83CB5AA}"/>
                </a:ext>
              </a:extLst>
            </p:cNvPr>
            <p:cNvSpPr/>
            <p:nvPr/>
          </p:nvSpPr>
          <p:spPr>
            <a:xfrm>
              <a:off x="6096000" y="2677378"/>
              <a:ext cx="1191236" cy="1079475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793750" y="3848479"/>
            <a:ext cx="11252841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address,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임의로 설정하였다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11010011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write_address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해서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값은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rising edge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되는데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먼저 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⒧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read_address_reg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read_address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받아오고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clock2 rising edge,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즉  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통해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read-out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2A7A6-602F-44A1-872C-0D0E11147764}"/>
              </a:ext>
            </a:extLst>
          </p:cNvPr>
          <p:cNvSpPr/>
          <p:nvPr/>
        </p:nvSpPr>
        <p:spPr>
          <a:xfrm>
            <a:off x="4959539" y="2574644"/>
            <a:ext cx="26593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FB3B69"/>
                </a:solidFill>
                <a:sym typeface="Wingdings" panose="05000000000000000000" pitchFamily="2" charset="2"/>
              </a:rPr>
              <a:t>⒧ </a:t>
            </a:r>
            <a:endParaRPr lang="en-US" altLang="ko-KR" sz="1050" dirty="0">
              <a:solidFill>
                <a:srgbClr val="FB3B69"/>
              </a:solidFill>
              <a:sym typeface="Wingdings" panose="05000000000000000000" pitchFamily="2" charset="2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17CD87-7380-48DB-9939-39B2FE4197A8}"/>
              </a:ext>
            </a:extLst>
          </p:cNvPr>
          <p:cNvSpPr/>
          <p:nvPr/>
        </p:nvSpPr>
        <p:spPr>
          <a:xfrm>
            <a:off x="6344669" y="2575820"/>
            <a:ext cx="26593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endParaRPr lang="en-US" altLang="ko-KR" sz="1050" dirty="0">
              <a:solidFill>
                <a:srgbClr val="FB3B6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729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Gate-level Simulation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3D6325-9CC6-478C-AC02-14E6E0FE4961}"/>
              </a:ext>
            </a:extLst>
          </p:cNvPr>
          <p:cNvGrpSpPr/>
          <p:nvPr/>
        </p:nvGrpSpPr>
        <p:grpSpPr>
          <a:xfrm>
            <a:off x="0" y="2166185"/>
            <a:ext cx="12192000" cy="1590668"/>
            <a:chOff x="0" y="2166185"/>
            <a:chExt cx="12192000" cy="15906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5268C2-0E36-4DC4-A8CD-C6FCDC519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6185"/>
              <a:ext cx="12192000" cy="159066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D7684D-ECAC-49CA-B728-915ABFF3486F}"/>
                </a:ext>
              </a:extLst>
            </p:cNvPr>
            <p:cNvSpPr/>
            <p:nvPr/>
          </p:nvSpPr>
          <p:spPr>
            <a:xfrm>
              <a:off x="5274284" y="2542069"/>
              <a:ext cx="1394963" cy="1214784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D4BC8F9-3775-41A7-873E-C0F7A83CB5AA}"/>
                </a:ext>
              </a:extLst>
            </p:cNvPr>
            <p:cNvSpPr/>
            <p:nvPr/>
          </p:nvSpPr>
          <p:spPr>
            <a:xfrm>
              <a:off x="7643769" y="2667699"/>
              <a:ext cx="1191236" cy="1059537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0569512-CB84-4FBB-9EE3-A7C1348FA363}"/>
              </a:ext>
            </a:extLst>
          </p:cNvPr>
          <p:cNvSpPr txBox="1"/>
          <p:nvPr/>
        </p:nvSpPr>
        <p:spPr>
          <a:xfrm>
            <a:off x="469579" y="4232724"/>
            <a:ext cx="1125284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00010011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write_address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입력했지만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되지 않는다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따라서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값이 없으므로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rising edge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될 값이 없어서 해당 출력 부분인 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00000000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read-out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157AE1-F911-4C35-8A84-B50D838A4982}"/>
              </a:ext>
            </a:extLst>
          </p:cNvPr>
          <p:cNvSpPr/>
          <p:nvPr/>
        </p:nvSpPr>
        <p:spPr>
          <a:xfrm>
            <a:off x="7712048" y="2567715"/>
            <a:ext cx="26593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endParaRPr lang="en-US" altLang="ko-KR" sz="1050" dirty="0">
              <a:solidFill>
                <a:srgbClr val="FB3B6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037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Gate-level Simulation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A1DDF2-E98C-43FF-B124-7C5B875A60C5}"/>
              </a:ext>
            </a:extLst>
          </p:cNvPr>
          <p:cNvGrpSpPr/>
          <p:nvPr/>
        </p:nvGrpSpPr>
        <p:grpSpPr>
          <a:xfrm>
            <a:off x="0" y="2166185"/>
            <a:ext cx="12192000" cy="1590668"/>
            <a:chOff x="0" y="2166185"/>
            <a:chExt cx="12192000" cy="15906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5268C2-0E36-4DC4-A8CD-C6FCDC519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6185"/>
              <a:ext cx="12192000" cy="159066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D7684D-ECAC-49CA-B728-915ABFF3486F}"/>
                </a:ext>
              </a:extLst>
            </p:cNvPr>
            <p:cNvSpPr/>
            <p:nvPr/>
          </p:nvSpPr>
          <p:spPr>
            <a:xfrm>
              <a:off x="6641689" y="2524800"/>
              <a:ext cx="1394963" cy="1214784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D4BC8F9-3775-41A7-873E-C0F7A83CB5AA}"/>
                </a:ext>
              </a:extLst>
            </p:cNvPr>
            <p:cNvSpPr/>
            <p:nvPr/>
          </p:nvSpPr>
          <p:spPr>
            <a:xfrm>
              <a:off x="8986008" y="2694974"/>
              <a:ext cx="1191236" cy="1059537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59D397D-C49D-4EB4-A9F7-9E8D0A47CB53}"/>
              </a:ext>
            </a:extLst>
          </p:cNvPr>
          <p:cNvSpPr txBox="1"/>
          <p:nvPr/>
        </p:nvSpPr>
        <p:spPr>
          <a:xfrm>
            <a:off x="793750" y="4027115"/>
            <a:ext cx="11252841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③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10011101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write_address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해서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값은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의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rising edge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out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 되는데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먼저 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⒧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read_address_reg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read_address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받아오고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clock2 rising edge,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즉  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통해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read-out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FBB3B0-221D-42EA-9113-2F51C7A78631}"/>
              </a:ext>
            </a:extLst>
          </p:cNvPr>
          <p:cNvSpPr/>
          <p:nvPr/>
        </p:nvSpPr>
        <p:spPr>
          <a:xfrm>
            <a:off x="7712048" y="2570342"/>
            <a:ext cx="26593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FB3B69"/>
                </a:solidFill>
                <a:sym typeface="Wingdings" panose="05000000000000000000" pitchFamily="2" charset="2"/>
              </a:rPr>
              <a:t>⒧ </a:t>
            </a:r>
            <a:endParaRPr lang="en-US" altLang="ko-KR" sz="1050" dirty="0">
              <a:solidFill>
                <a:srgbClr val="FB3B69"/>
              </a:solidFill>
              <a:sym typeface="Wingdings" panose="05000000000000000000" pitchFamily="2" charset="2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600CA-40D8-4CA1-BB1A-4AEBC0EAF6AA}"/>
              </a:ext>
            </a:extLst>
          </p:cNvPr>
          <p:cNvSpPr/>
          <p:nvPr/>
        </p:nvSpPr>
        <p:spPr>
          <a:xfrm>
            <a:off x="9056733" y="2567920"/>
            <a:ext cx="26593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endParaRPr lang="en-US" altLang="ko-KR" sz="1050" dirty="0">
              <a:solidFill>
                <a:srgbClr val="FB3B6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70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Gate-level Simulation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55711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D81655-25F1-4A55-862B-27BD7A595CAC}"/>
              </a:ext>
            </a:extLst>
          </p:cNvPr>
          <p:cNvGrpSpPr/>
          <p:nvPr/>
        </p:nvGrpSpPr>
        <p:grpSpPr>
          <a:xfrm>
            <a:off x="0" y="2166185"/>
            <a:ext cx="12192000" cy="1590668"/>
            <a:chOff x="0" y="2166185"/>
            <a:chExt cx="12192000" cy="15906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5268C2-0E36-4DC4-A8CD-C6FCDC519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6185"/>
              <a:ext cx="12192000" cy="159066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D7684D-ECAC-49CA-B728-915ABFF3486F}"/>
                </a:ext>
              </a:extLst>
            </p:cNvPr>
            <p:cNvSpPr/>
            <p:nvPr/>
          </p:nvSpPr>
          <p:spPr>
            <a:xfrm>
              <a:off x="8091380" y="2542069"/>
              <a:ext cx="1394963" cy="1214784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D4BC8F9-3775-41A7-873E-C0F7A83CB5AA}"/>
                </a:ext>
              </a:extLst>
            </p:cNvPr>
            <p:cNvSpPr/>
            <p:nvPr/>
          </p:nvSpPr>
          <p:spPr>
            <a:xfrm>
              <a:off x="10253340" y="2694974"/>
              <a:ext cx="1191236" cy="1059537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55ABDF-DF44-49C9-A46C-DCCD58FB9B22}"/>
              </a:ext>
            </a:extLst>
          </p:cNvPr>
          <p:cNvSpPr txBox="1"/>
          <p:nvPr/>
        </p:nvSpPr>
        <p:spPr>
          <a:xfrm>
            <a:off x="469579" y="4232724"/>
            <a:ext cx="1125284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④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00100010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write_address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입력했지만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되지 않는다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따라서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값이 없으므로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clock2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rising edge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될 값이 없어서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해당 출력 부분인 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00000000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read-out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B490B2-FE89-417B-901F-9628F25A41C6}"/>
              </a:ext>
            </a:extLst>
          </p:cNvPr>
          <p:cNvSpPr/>
          <p:nvPr/>
        </p:nvSpPr>
        <p:spPr>
          <a:xfrm>
            <a:off x="10433188" y="2574929"/>
            <a:ext cx="26593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FB3B69"/>
                </a:solidFill>
                <a:sym typeface="Wingdings" panose="05000000000000000000" pitchFamily="2" charset="2"/>
              </a:rPr>
              <a:t>⑵ </a:t>
            </a:r>
            <a:endParaRPr lang="en-US" altLang="ko-KR" sz="1050" dirty="0">
              <a:solidFill>
                <a:srgbClr val="FB3B6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80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604201" y="2074559"/>
            <a:ext cx="958671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이를 실행해서 나타난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해석하면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어떻게 나오는지 알 수 있어서 편리하였다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실습을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나타내는 법을 알게 되었고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ROM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차이를 확실하게 알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dual-clock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처음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했을 때는 하나의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밀려나와 처음에 당황했지만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보면서 차근차근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해석해보았을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거쳐오느라 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다음에 나오는 것을 알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dual-address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대해서도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통해서 이해하고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무리없이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진행할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5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6"/>
          <p:cNvSpPr txBox="1">
            <a:spLocks/>
          </p:cNvSpPr>
          <p:nvPr/>
        </p:nvSpPr>
        <p:spPr>
          <a:xfrm>
            <a:off x="838200" y="457199"/>
            <a:ext cx="10515600" cy="6155871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LIBRARY </a:t>
            </a:r>
            <a:r>
              <a:rPr lang="en-US" altLang="ko-KR" dirty="0" err="1"/>
              <a:t>ieee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USE ieee.std_logic_1164.all;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use </a:t>
            </a:r>
            <a:r>
              <a:rPr lang="en-US" altLang="ko-KR" dirty="0" err="1"/>
              <a:t>ieee.numeric_std.all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ENTITY </a:t>
            </a:r>
            <a:r>
              <a:rPr lang="en-US" altLang="ko-KR" dirty="0" err="1"/>
              <a:t>asynch_ram</a:t>
            </a:r>
            <a:r>
              <a:rPr lang="en-US" altLang="ko-KR" dirty="0"/>
              <a:t> 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PORT (	</a:t>
            </a:r>
            <a:r>
              <a:rPr lang="en-US" altLang="ko-KR" dirty="0" err="1"/>
              <a:t>data_in</a:t>
            </a:r>
            <a:r>
              <a:rPr lang="en-US" altLang="ko-KR" dirty="0"/>
              <a:t>: IN STD_LOGIC_VECTOR (7 DOWNTO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	address: IN STD_LOGIC_VECTOR (7 DOWNTO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	</a:t>
            </a:r>
            <a:r>
              <a:rPr lang="en-US" altLang="ko-KR" dirty="0" err="1"/>
              <a:t>wr</a:t>
            </a:r>
            <a:r>
              <a:rPr lang="en-US" altLang="ko-KR" dirty="0"/>
              <a:t>: IN STD_LOGIC;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	</a:t>
            </a:r>
            <a:r>
              <a:rPr lang="en-US" altLang="ko-KR" dirty="0" err="1"/>
              <a:t>data_out</a:t>
            </a:r>
            <a:r>
              <a:rPr lang="en-US" altLang="ko-KR" dirty="0"/>
              <a:t>: OUT STD_LOGIC_VECTOR (7 DOWNTO 0) 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END </a:t>
            </a:r>
            <a:r>
              <a:rPr lang="en-US" altLang="ko-KR" dirty="0" err="1"/>
              <a:t>asynch_ram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ARCHITECTURE </a:t>
            </a:r>
            <a:r>
              <a:rPr lang="en-US" altLang="ko-KR" dirty="0" err="1"/>
              <a:t>rtl</a:t>
            </a:r>
            <a:r>
              <a:rPr lang="en-US" altLang="ko-KR" dirty="0"/>
              <a:t> OF </a:t>
            </a:r>
            <a:r>
              <a:rPr lang="en-US" altLang="ko-KR" dirty="0" err="1"/>
              <a:t>asynch_ram</a:t>
            </a:r>
            <a:r>
              <a:rPr lang="en-US" altLang="ko-KR" dirty="0"/>
              <a:t> 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TYPE MEM IS ARRAY(0 TO 255) OF STD_LOGIC_VECTOR(7 DOWNTO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SIGNAL </a:t>
            </a:r>
            <a:r>
              <a:rPr lang="en-US" altLang="ko-KR" dirty="0" err="1"/>
              <a:t>ram_block</a:t>
            </a:r>
            <a:r>
              <a:rPr lang="en-US" altLang="ko-KR" dirty="0"/>
              <a:t>: MEM;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PROCESS (</a:t>
            </a:r>
            <a:r>
              <a:rPr lang="en-US" altLang="ko-KR" dirty="0" err="1"/>
              <a:t>wr</a:t>
            </a:r>
            <a:r>
              <a:rPr lang="en-US" altLang="ko-KR" dirty="0"/>
              <a:t>, </a:t>
            </a:r>
            <a:r>
              <a:rPr lang="en-US" altLang="ko-KR" dirty="0" err="1"/>
              <a:t>data_in</a:t>
            </a:r>
            <a:r>
              <a:rPr lang="en-US" altLang="ko-KR" dirty="0"/>
              <a:t>, address)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IF (</a:t>
            </a:r>
            <a:r>
              <a:rPr lang="en-US" altLang="ko-KR" dirty="0" err="1"/>
              <a:t>wr</a:t>
            </a:r>
            <a:r>
              <a:rPr lang="en-US" altLang="ko-KR" dirty="0"/>
              <a:t> = '1') THEN </a:t>
            </a:r>
            <a:r>
              <a:rPr lang="en-US" altLang="ko-KR" dirty="0" err="1"/>
              <a:t>ram_block</a:t>
            </a:r>
            <a:r>
              <a:rPr lang="en-US" altLang="ko-KR" dirty="0"/>
              <a:t>(</a:t>
            </a:r>
            <a:r>
              <a:rPr lang="en-US" altLang="ko-KR" dirty="0" err="1"/>
              <a:t>to_integer</a:t>
            </a:r>
            <a:r>
              <a:rPr lang="en-US" altLang="ko-KR" dirty="0"/>
              <a:t>(unsigned(address))) &lt;= </a:t>
            </a:r>
            <a:r>
              <a:rPr lang="en-US" altLang="ko-KR" dirty="0" err="1"/>
              <a:t>data_in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	   </a:t>
            </a:r>
            <a:r>
              <a:rPr lang="en-US" altLang="ko-KR" dirty="0" err="1"/>
              <a:t>data_out</a:t>
            </a:r>
            <a:r>
              <a:rPr lang="en-US" altLang="ko-KR" dirty="0"/>
              <a:t> &lt;= (others =&gt; 'Z');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else  </a:t>
            </a:r>
            <a:r>
              <a:rPr lang="en-US" altLang="ko-KR" dirty="0" err="1"/>
              <a:t>data_out</a:t>
            </a:r>
            <a:r>
              <a:rPr lang="en-US" altLang="ko-KR" dirty="0"/>
              <a:t> &lt;= </a:t>
            </a:r>
            <a:r>
              <a:rPr lang="en-US" altLang="ko-KR" dirty="0" err="1"/>
              <a:t>ram_block</a:t>
            </a:r>
            <a:r>
              <a:rPr lang="en-US" altLang="ko-KR" dirty="0"/>
              <a:t>(</a:t>
            </a:r>
            <a:r>
              <a:rPr lang="en-US" altLang="ko-KR" dirty="0" err="1"/>
              <a:t>to_integer</a:t>
            </a:r>
            <a:r>
              <a:rPr lang="en-US" altLang="ko-KR" dirty="0"/>
              <a:t>(unsigned(address)));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END IF;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END PROCESS;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END </a:t>
            </a:r>
            <a:r>
              <a:rPr lang="en-US" altLang="ko-KR" dirty="0" err="1"/>
              <a:t>rtl</a:t>
            </a:r>
            <a:r>
              <a:rPr lang="en-US" altLang="ko-KR" dirty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33" y="224135"/>
            <a:ext cx="9394114" cy="12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3097" y="1444655"/>
            <a:ext cx="10149387" cy="511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06-2 Dual clock RAM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70A9F0"/>
                </a:solidFill>
              </a:rPr>
              <a:t>다음</a:t>
            </a:r>
            <a:r>
              <a:rPr lang="en-US" altLang="ko-KR" sz="2200" b="1" dirty="0">
                <a:solidFill>
                  <a:srgbClr val="70A9F0"/>
                </a:solidFill>
              </a:rPr>
              <a:t> page</a:t>
            </a:r>
            <a:r>
              <a:rPr lang="ko-KR" altLang="en-US" sz="2200" b="1" dirty="0">
                <a:solidFill>
                  <a:srgbClr val="70A9F0"/>
                </a:solidFill>
              </a:rPr>
              <a:t>의 </a:t>
            </a:r>
            <a:r>
              <a:rPr lang="en-US" altLang="ko-KR" sz="2200" b="1" dirty="0">
                <a:solidFill>
                  <a:srgbClr val="70A9F0"/>
                </a:solidFill>
              </a:rPr>
              <a:t>VHDL code</a:t>
            </a:r>
            <a:r>
              <a:rPr lang="ko-KR" altLang="en-US" sz="2200" b="1" dirty="0">
                <a:solidFill>
                  <a:srgbClr val="70A9F0"/>
                </a:solidFill>
              </a:rPr>
              <a:t>를 이용하여 </a:t>
            </a:r>
            <a:r>
              <a:rPr lang="en-US" altLang="ko-KR" sz="2200" b="1" dirty="0">
                <a:solidFill>
                  <a:srgbClr val="70A9F0"/>
                </a:solidFill>
              </a:rPr>
              <a:t>Dual port, dual address, dual clock RAM</a:t>
            </a:r>
            <a:r>
              <a:rPr lang="ko-KR" altLang="en-US" sz="2200" b="1" dirty="0">
                <a:solidFill>
                  <a:srgbClr val="70A9F0"/>
                </a:solidFill>
              </a:rPr>
              <a:t>을 구현하라</a:t>
            </a:r>
            <a:r>
              <a:rPr lang="en-US" altLang="ko-KR" sz="2200" b="1" dirty="0">
                <a:solidFill>
                  <a:srgbClr val="70A9F0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A8CEF5"/>
                </a:solidFill>
              </a:rPr>
              <a:t>dual port, dual address, dual clock</a:t>
            </a:r>
            <a:r>
              <a:rPr lang="ko-KR" altLang="en-US" sz="2200" b="1" dirty="0">
                <a:solidFill>
                  <a:srgbClr val="A8CEF5"/>
                </a:solidFill>
              </a:rPr>
              <a:t>이란 어떤 의미인가</a:t>
            </a:r>
            <a:r>
              <a:rPr lang="en-US" altLang="ko-KR" sz="2200" b="1" dirty="0">
                <a:solidFill>
                  <a:srgbClr val="A8CEF5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70A9F0"/>
                </a:solidFill>
              </a:rPr>
              <a:t>RTL viewer</a:t>
            </a:r>
            <a:r>
              <a:rPr lang="ko-KR" altLang="en-US" sz="2200" b="1" dirty="0">
                <a:solidFill>
                  <a:srgbClr val="70A9F0"/>
                </a:solidFill>
              </a:rPr>
              <a:t>의 </a:t>
            </a:r>
            <a:r>
              <a:rPr lang="en-US" altLang="ko-KR" sz="2200" b="1" dirty="0">
                <a:solidFill>
                  <a:srgbClr val="70A9F0"/>
                </a:solidFill>
              </a:rPr>
              <a:t>block diagram</a:t>
            </a:r>
            <a:r>
              <a:rPr lang="ko-KR" altLang="en-US" sz="2200" b="1" dirty="0">
                <a:solidFill>
                  <a:srgbClr val="70A9F0"/>
                </a:solidFill>
              </a:rPr>
              <a:t>을 분석하고 설명하라</a:t>
            </a:r>
            <a:r>
              <a:rPr lang="en-US" altLang="ko-KR" sz="2200" b="1" dirty="0">
                <a:solidFill>
                  <a:srgbClr val="70A9F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70A9F0"/>
                </a:solidFill>
              </a:rPr>
              <a:t>적당한</a:t>
            </a:r>
            <a:r>
              <a:rPr lang="en-US" altLang="ko-KR" sz="2200" b="1" dirty="0">
                <a:solidFill>
                  <a:srgbClr val="70A9F0"/>
                </a:solidFill>
              </a:rPr>
              <a:t> input</a:t>
            </a:r>
            <a:r>
              <a:rPr lang="ko-KR" altLang="en-US" sz="2200" b="1" dirty="0">
                <a:solidFill>
                  <a:srgbClr val="70A9F0"/>
                </a:solidFill>
              </a:rPr>
              <a:t>으로 </a:t>
            </a:r>
            <a:r>
              <a:rPr lang="en-US" altLang="ko-KR" sz="2200" b="1" dirty="0">
                <a:solidFill>
                  <a:srgbClr val="70A9F0"/>
                </a:solidFill>
              </a:rPr>
              <a:t>Gate-level simulation</a:t>
            </a:r>
            <a:r>
              <a:rPr lang="ko-KR" altLang="en-US" sz="2200" b="1" dirty="0">
                <a:solidFill>
                  <a:srgbClr val="70A9F0"/>
                </a:solidFill>
              </a:rPr>
              <a:t>을 통해 </a:t>
            </a:r>
            <a:r>
              <a:rPr lang="en-US" altLang="ko-KR" sz="2200" b="1" dirty="0">
                <a:solidFill>
                  <a:srgbClr val="70A9F0"/>
                </a:solidFill>
              </a:rPr>
              <a:t>timing </a:t>
            </a:r>
            <a:r>
              <a:rPr lang="ko-KR" altLang="en-US" sz="2200" b="1" dirty="0">
                <a:solidFill>
                  <a:srgbClr val="70A9F0"/>
                </a:solidFill>
              </a:rPr>
              <a:t>특성을 분석하고 설명하라</a:t>
            </a:r>
            <a:r>
              <a:rPr lang="en-US" altLang="ko-KR" sz="2200" b="1" dirty="0">
                <a:solidFill>
                  <a:srgbClr val="70A9F0"/>
                </a:solidFill>
              </a:rPr>
              <a:t>.</a:t>
            </a:r>
            <a:endParaRPr lang="ko-KR" altLang="en-US" sz="2200" b="1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5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LIBRARY </a:t>
            </a:r>
            <a:r>
              <a:rPr lang="en-US" altLang="ko-KR" dirty="0" err="1"/>
              <a:t>ieee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USE ieee.std_logic_1164.all;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USE </a:t>
            </a:r>
            <a:r>
              <a:rPr lang="en-US" altLang="ko-KR" dirty="0" err="1"/>
              <a:t>ieee.numeric_std.all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ENTITY </a:t>
            </a:r>
            <a:r>
              <a:rPr lang="en-US" altLang="ko-KR" dirty="0" err="1"/>
              <a:t>dual_clock_ram</a:t>
            </a:r>
            <a:r>
              <a:rPr lang="en-US" altLang="ko-KR" dirty="0"/>
              <a:t> 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PORT 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clock1, clock2: IN STD_LOGIC;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data_in</a:t>
            </a:r>
            <a:r>
              <a:rPr lang="en-US" altLang="ko-KR" dirty="0"/>
              <a:t>: IN STD_LOGIC_VECTOR (7 DOWNTO 0);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write_address</a:t>
            </a:r>
            <a:r>
              <a:rPr lang="en-US" altLang="ko-KR" dirty="0"/>
              <a:t>: IN STD_LOGIC_VECTOR (7 DOWNTO 0);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read_address</a:t>
            </a:r>
            <a:r>
              <a:rPr lang="en-US" altLang="ko-KR" dirty="0"/>
              <a:t>: IN STD_LOGIC_VECTOR (7 DOWNTO 0);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wr</a:t>
            </a:r>
            <a:r>
              <a:rPr lang="en-US" altLang="ko-KR" dirty="0"/>
              <a:t>: IN STD_LOGIC;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data_out</a:t>
            </a:r>
            <a:r>
              <a:rPr lang="en-US" altLang="ko-KR" dirty="0"/>
              <a:t>: OUT STD_LOGIC_VECTOR (7 DOWNTO 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END </a:t>
            </a:r>
            <a:r>
              <a:rPr lang="en-US" altLang="ko-KR" dirty="0" err="1"/>
              <a:t>dual_clock_ram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28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066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ARCHITECTURE </a:t>
            </a:r>
            <a:r>
              <a:rPr lang="en-US" altLang="ko-KR" dirty="0" err="1"/>
              <a:t>rtl</a:t>
            </a:r>
            <a:r>
              <a:rPr lang="en-US" altLang="ko-KR" dirty="0"/>
              <a:t> OF </a:t>
            </a:r>
            <a:r>
              <a:rPr lang="en-US" altLang="ko-KR" dirty="0" err="1"/>
              <a:t>dual_clock_ram</a:t>
            </a:r>
            <a:r>
              <a:rPr lang="en-US" altLang="ko-KR" dirty="0"/>
              <a:t> IS</a:t>
            </a:r>
          </a:p>
          <a:p>
            <a:pPr marL="0" indent="0">
              <a:buNone/>
            </a:pPr>
            <a:r>
              <a:rPr lang="en-US" altLang="ko-KR" dirty="0"/>
              <a:t> TYPE MEM IS ARRAY(0 TO 255) OF STD_LOGIC_VECTOR(7 DOWNTO 0);</a:t>
            </a:r>
          </a:p>
          <a:p>
            <a:pPr marL="0" indent="0">
              <a:buNone/>
            </a:pPr>
            <a:r>
              <a:rPr lang="en-US" altLang="ko-KR" dirty="0"/>
              <a:t> SIGNAL </a:t>
            </a:r>
            <a:r>
              <a:rPr lang="en-US" altLang="ko-KR" dirty="0" err="1"/>
              <a:t>ram_block</a:t>
            </a:r>
            <a:r>
              <a:rPr lang="en-US" altLang="ko-KR" dirty="0"/>
              <a:t>: MEM;</a:t>
            </a:r>
          </a:p>
          <a:p>
            <a:pPr marL="0" indent="0">
              <a:buNone/>
            </a:pPr>
            <a:r>
              <a:rPr lang="en-US" altLang="ko-KR" dirty="0"/>
              <a:t> SIGNAL </a:t>
            </a:r>
            <a:r>
              <a:rPr lang="en-US" altLang="ko-KR" dirty="0" err="1"/>
              <a:t>read_address_reg</a:t>
            </a:r>
            <a:r>
              <a:rPr lang="en-US" altLang="ko-KR" dirty="0"/>
              <a:t> : STD_LOGIC_VECTOR (7 DOWNTO 0);</a:t>
            </a:r>
          </a:p>
          <a:p>
            <a:pPr marL="0" indent="0">
              <a:buNone/>
            </a:pPr>
            <a:r>
              <a:rPr lang="en-US" altLang="ko-KR" dirty="0"/>
              <a:t>BEGIN</a:t>
            </a:r>
          </a:p>
          <a:p>
            <a:pPr marL="0" indent="0">
              <a:buNone/>
            </a:pPr>
            <a:r>
              <a:rPr lang="en-US" altLang="ko-KR" dirty="0"/>
              <a:t> PROCESS (clock1)</a:t>
            </a:r>
          </a:p>
          <a:p>
            <a:pPr marL="0" indent="0">
              <a:buNone/>
            </a:pPr>
            <a:r>
              <a:rPr lang="en-US" altLang="ko-KR" dirty="0"/>
              <a:t> BEGIN</a:t>
            </a:r>
          </a:p>
          <a:p>
            <a:pPr marL="0" indent="0">
              <a:buNone/>
            </a:pPr>
            <a:r>
              <a:rPr lang="en-US" altLang="ko-KR" dirty="0"/>
              <a:t>   IF (clock1'event AND clock1 = '1') THEN</a:t>
            </a:r>
          </a:p>
          <a:p>
            <a:pPr marL="0" indent="0">
              <a:buNone/>
            </a:pPr>
            <a:r>
              <a:rPr lang="en-US" altLang="ko-KR" dirty="0"/>
              <a:t>     IF (</a:t>
            </a:r>
            <a:r>
              <a:rPr lang="en-US" altLang="ko-KR" dirty="0" err="1"/>
              <a:t>wr</a:t>
            </a:r>
            <a:r>
              <a:rPr lang="en-US" altLang="ko-KR" dirty="0"/>
              <a:t> = '1') THEN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ram_block</a:t>
            </a:r>
            <a:r>
              <a:rPr lang="en-US" altLang="ko-KR" dirty="0"/>
              <a:t>(</a:t>
            </a:r>
            <a:r>
              <a:rPr lang="en-US" altLang="ko-KR" dirty="0" err="1"/>
              <a:t>to_integer</a:t>
            </a:r>
            <a:r>
              <a:rPr lang="en-US" altLang="ko-KR" dirty="0"/>
              <a:t>(unsigned(</a:t>
            </a:r>
            <a:r>
              <a:rPr lang="en-US" altLang="ko-KR" dirty="0" err="1"/>
              <a:t>write_address</a:t>
            </a:r>
            <a:r>
              <a:rPr lang="en-US" altLang="ko-KR" dirty="0"/>
              <a:t>))) &lt;= </a:t>
            </a:r>
            <a:r>
              <a:rPr lang="en-US" altLang="ko-KR" dirty="0" err="1"/>
              <a:t>data_in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END IF;</a:t>
            </a:r>
          </a:p>
          <a:p>
            <a:pPr marL="0" indent="0">
              <a:buNone/>
            </a:pPr>
            <a:r>
              <a:rPr lang="en-US" altLang="ko-KR" dirty="0"/>
              <a:t>   END IF;</a:t>
            </a:r>
          </a:p>
          <a:p>
            <a:pPr marL="0" indent="0">
              <a:buNone/>
            </a:pPr>
            <a:r>
              <a:rPr lang="en-US" altLang="ko-KR" dirty="0"/>
              <a:t> END PROCESS;</a:t>
            </a:r>
          </a:p>
          <a:p>
            <a:pPr marL="0" indent="0">
              <a:buNone/>
            </a:pPr>
            <a:r>
              <a:rPr lang="en-US" altLang="ko-KR" dirty="0"/>
              <a:t> PROCESS (clock2)</a:t>
            </a:r>
          </a:p>
          <a:p>
            <a:pPr marL="0" indent="0">
              <a:buNone/>
            </a:pPr>
            <a:r>
              <a:rPr lang="en-US" altLang="ko-KR" dirty="0"/>
              <a:t> BEGIN</a:t>
            </a:r>
          </a:p>
          <a:p>
            <a:pPr marL="0" indent="0">
              <a:buNone/>
            </a:pPr>
            <a:r>
              <a:rPr lang="en-US" altLang="ko-KR" dirty="0"/>
              <a:t> IF (clock2'event AND clock2 = '1') THEN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data_out</a:t>
            </a:r>
            <a:r>
              <a:rPr lang="en-US" altLang="ko-KR" dirty="0"/>
              <a:t> &lt;= </a:t>
            </a:r>
            <a:r>
              <a:rPr lang="en-US" altLang="ko-KR" dirty="0" err="1"/>
              <a:t>ram_block</a:t>
            </a:r>
            <a:r>
              <a:rPr lang="en-US" altLang="ko-KR" dirty="0"/>
              <a:t>(</a:t>
            </a:r>
            <a:r>
              <a:rPr lang="en-US" altLang="ko-KR" dirty="0" err="1"/>
              <a:t>to_integer</a:t>
            </a:r>
            <a:r>
              <a:rPr lang="en-US" altLang="ko-KR" dirty="0"/>
              <a:t>(unsigned(</a:t>
            </a:r>
            <a:r>
              <a:rPr lang="en-US" altLang="ko-KR" dirty="0" err="1"/>
              <a:t>read_address_reg</a:t>
            </a:r>
            <a:r>
              <a:rPr lang="en-US" altLang="ko-KR" dirty="0"/>
              <a:t>)));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read_address_reg</a:t>
            </a:r>
            <a:r>
              <a:rPr lang="en-US" altLang="ko-KR" dirty="0"/>
              <a:t> &lt;= </a:t>
            </a:r>
            <a:r>
              <a:rPr lang="en-US" altLang="ko-KR" dirty="0" err="1"/>
              <a:t>read_address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END IF;</a:t>
            </a:r>
          </a:p>
          <a:p>
            <a:pPr marL="0" indent="0">
              <a:buNone/>
            </a:pPr>
            <a:r>
              <a:rPr lang="en-US" altLang="ko-KR" dirty="0"/>
              <a:t> END PROCESS;</a:t>
            </a:r>
          </a:p>
          <a:p>
            <a:pPr marL="0" indent="0">
              <a:buNone/>
            </a:pPr>
            <a:r>
              <a:rPr lang="en-US" altLang="ko-KR" dirty="0"/>
              <a:t>END </a:t>
            </a:r>
            <a:r>
              <a:rPr lang="en-US" altLang="ko-KR" dirty="0" err="1"/>
              <a:t>rtl</a:t>
            </a:r>
            <a:r>
              <a:rPr lang="en-US" altLang="ko-KR" dirty="0"/>
              <a:t>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0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Async, Dual-port, Single-address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의미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7471789" y="2014617"/>
            <a:ext cx="422246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보면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각각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data_in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8bit,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8bit,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wr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(write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의미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정의되어 있고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output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data_out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8bit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정의되어 있다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Async :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코드는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없어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영향을 받지 않으므로 이는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Asynchronous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RAM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Mini-Lab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06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RAM</a:t>
            </a:r>
            <a:r>
              <a:rPr lang="ko-KR" altLang="en-US" sz="1600" b="1" kern="0" dirty="0">
                <a:solidFill>
                  <a:srgbClr val="70A9F0"/>
                </a:solidFill>
              </a:rPr>
              <a:t> 분석</a:t>
            </a:r>
            <a:r>
              <a:rPr lang="en-US" altLang="ko-KR" sz="1600" b="1" kern="0" dirty="0">
                <a:solidFill>
                  <a:srgbClr val="70A9F0"/>
                </a:solidFill>
              </a:rPr>
              <a:t>(Simulation</a:t>
            </a:r>
            <a:r>
              <a:rPr lang="ko-KR" altLang="en-US" sz="1600" b="1" kern="0" dirty="0">
                <a:solidFill>
                  <a:srgbClr val="70A9F0"/>
                </a:solidFill>
              </a:rPr>
              <a:t>을 통한 동작 분석</a:t>
            </a:r>
            <a:r>
              <a:rPr lang="en-US" altLang="ko-KR" sz="1600" b="1" kern="0" dirty="0">
                <a:solidFill>
                  <a:srgbClr val="70A9F0"/>
                </a:solidFill>
              </a:rPr>
              <a:t>)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06-1 Async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6A934-17DB-4FC4-AE0B-9233F876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 t="1394" r="778" b="-1"/>
          <a:stretch/>
        </p:blipFill>
        <p:spPr>
          <a:xfrm>
            <a:off x="575636" y="2166185"/>
            <a:ext cx="6498913" cy="41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4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Async, Dual-port, Single-address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의미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7471790" y="2014617"/>
            <a:ext cx="463352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Dual-port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이와 같이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read bus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 bus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구분되어 있는 것을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Dual-port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라고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Single-address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다음과 같이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이루어져서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하나의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 line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지시하는 것을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Single-address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라고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6A934-17DB-4FC4-AE0B-9233F876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 t="1394" r="778" b="-1"/>
          <a:stretch/>
        </p:blipFill>
        <p:spPr>
          <a:xfrm>
            <a:off x="575636" y="2166185"/>
            <a:ext cx="6498913" cy="41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5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Async, Dual-port, Single-address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의미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7471790" y="3122613"/>
            <a:ext cx="46335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 Type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8bit word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256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개 쌓은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Array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형태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규정하였고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‘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ram_block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’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이라는 이름의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43D10-FAB4-4CCC-BA9B-DE1AF1F18C1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DC19D4-8684-4908-9F83-A0F16CEA1DCD}"/>
              </a:ext>
            </a:extLst>
          </p:cNvPr>
          <p:cNvSpPr/>
          <p:nvPr/>
        </p:nvSpPr>
        <p:spPr>
          <a:xfrm>
            <a:off x="3878012" y="648900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(Simulation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동작 분석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E0A4-94BD-45B3-A2C5-0CD9B8BCCC9D}"/>
              </a:ext>
            </a:extLst>
          </p:cNvPr>
          <p:cNvSpPr/>
          <p:nvPr/>
        </p:nvSpPr>
        <p:spPr>
          <a:xfrm>
            <a:off x="1071120" y="1016000"/>
            <a:ext cx="2024913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06-1 Async 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6A934-17DB-4FC4-AE0B-9233F876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 t="1394" r="778" b="-1"/>
          <a:stretch/>
        </p:blipFill>
        <p:spPr>
          <a:xfrm>
            <a:off x="575636" y="2166185"/>
            <a:ext cx="6498913" cy="41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34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2585</Words>
  <Application>Microsoft Office PowerPoint</Application>
  <PresentationFormat>와이드스크린</PresentationFormat>
  <Paragraphs>235</Paragraphs>
  <Slides>28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672</cp:revision>
  <dcterms:created xsi:type="dcterms:W3CDTF">2020-02-14T03:17:50Z</dcterms:created>
  <dcterms:modified xsi:type="dcterms:W3CDTF">2020-04-29T11:21:24Z</dcterms:modified>
</cp:coreProperties>
</file>