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9" r:id="rId4"/>
    <p:sldId id="290" r:id="rId5"/>
    <p:sldId id="269" r:id="rId6"/>
    <p:sldId id="292" r:id="rId7"/>
    <p:sldId id="283" r:id="rId8"/>
    <p:sldId id="294" r:id="rId9"/>
    <p:sldId id="295" r:id="rId10"/>
    <p:sldId id="293" r:id="rId11"/>
    <p:sldId id="296" r:id="rId12"/>
    <p:sldId id="284" r:id="rId13"/>
    <p:sldId id="277" r:id="rId14"/>
    <p:sldId id="297" r:id="rId15"/>
    <p:sldId id="287" r:id="rId16"/>
    <p:sldId id="298" r:id="rId17"/>
    <p:sldId id="299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B69"/>
    <a:srgbClr val="166DC4"/>
    <a:srgbClr val="4899EA"/>
    <a:srgbClr val="70A9F0"/>
    <a:srgbClr val="A8CEF5"/>
    <a:srgbClr val="949494"/>
    <a:srgbClr val="DCDCDC"/>
    <a:srgbClr val="E8ED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13136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</a:t>
            </a:r>
            <a:r>
              <a:rPr lang="ko-KR" altLang="en-US" sz="3200" b="1" kern="0" dirty="0">
                <a:solidFill>
                  <a:srgbClr val="70A9F0"/>
                </a:solidFill>
              </a:rPr>
              <a:t> </a:t>
            </a:r>
            <a:r>
              <a:rPr lang="en-US" altLang="ko-KR" sz="3200" b="1" kern="0" dirty="0">
                <a:solidFill>
                  <a:srgbClr val="70A9F0"/>
                </a:solidFill>
              </a:rPr>
              <a:t>05.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0A9F0"/>
                </a:solidFill>
              </a:rPr>
              <a:t>Microprogramming Logic Design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B0286-B270-4701-970D-3E65BF89D01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BC5534-CFCD-4AC9-B343-10A90F4BC7AA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3BED1E-FED0-4D3A-97F4-052C240FD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" t="40395" r="5190" b="31697"/>
          <a:stretch/>
        </p:blipFill>
        <p:spPr>
          <a:xfrm>
            <a:off x="6096000" y="1787076"/>
            <a:ext cx="5472450" cy="202367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76F0A4-F60C-4E53-8984-8623196ECAC2}"/>
              </a:ext>
            </a:extLst>
          </p:cNvPr>
          <p:cNvSpPr/>
          <p:nvPr/>
        </p:nvSpPr>
        <p:spPr>
          <a:xfrm>
            <a:off x="903367" y="2074559"/>
            <a:ext cx="5192633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Condition_sel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00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일 때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id_inc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w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가 들어오고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, 01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일 때는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x, 10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일 때는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y, 11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일 때는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z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가 들어오게 된다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이 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id_inc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이 되어 각각 </a:t>
            </a:r>
            <a:r>
              <a:rPr lang="ko-KR" altLang="en-US" dirty="0">
                <a:solidFill>
                  <a:srgbClr val="166DC4"/>
                </a:solidFill>
              </a:rPr>
              <a:t>현재 </a:t>
            </a:r>
            <a:r>
              <a:rPr lang="en-US" altLang="ko-KR" dirty="0">
                <a:solidFill>
                  <a:srgbClr val="166DC4"/>
                </a:solidFill>
              </a:rPr>
              <a:t>address</a:t>
            </a:r>
            <a:r>
              <a:rPr lang="ko-KR" altLang="en-US" dirty="0">
                <a:solidFill>
                  <a:srgbClr val="166DC4"/>
                </a:solidFill>
              </a:rPr>
              <a:t>에 </a:t>
            </a:r>
            <a:r>
              <a:rPr lang="en-US" altLang="ko-KR" dirty="0">
                <a:solidFill>
                  <a:srgbClr val="166DC4"/>
                </a:solidFill>
              </a:rPr>
              <a:t>+1</a:t>
            </a:r>
            <a:r>
              <a:rPr lang="ko-KR" altLang="en-US" dirty="0">
                <a:solidFill>
                  <a:srgbClr val="166DC4"/>
                </a:solidFill>
              </a:rPr>
              <a:t>을</a:t>
            </a:r>
            <a:r>
              <a:rPr lang="en-US" altLang="ko-KR" dirty="0">
                <a:solidFill>
                  <a:srgbClr val="166DC4"/>
                </a:solidFill>
              </a:rPr>
              <a:t> </a:t>
            </a:r>
            <a:r>
              <a:rPr lang="ko-KR" altLang="en-US" dirty="0">
                <a:solidFill>
                  <a:srgbClr val="166DC4"/>
                </a:solidFill>
              </a:rPr>
              <a:t>시켜 다음 </a:t>
            </a:r>
            <a:r>
              <a:rPr lang="en-US" altLang="ko-KR" dirty="0">
                <a:solidFill>
                  <a:srgbClr val="166DC4"/>
                </a:solidFill>
              </a:rPr>
              <a:t>address</a:t>
            </a:r>
            <a:r>
              <a:rPr lang="ko-KR" altLang="en-US" dirty="0">
                <a:solidFill>
                  <a:srgbClr val="166DC4"/>
                </a:solidFill>
              </a:rPr>
              <a:t>로 넘어가게 한다</a:t>
            </a:r>
            <a:r>
              <a:rPr lang="en-US" altLang="ko-KR" dirty="0">
                <a:solidFill>
                  <a:srgbClr val="166DC4"/>
                </a:solidFill>
              </a:rPr>
              <a:t>. </a:t>
            </a:r>
            <a:endParaRPr lang="en-US" altLang="ko-KR" dirty="0">
              <a:solidFill>
                <a:srgbClr val="166DC4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나머지 경우에는 </a:t>
            </a:r>
            <a:r>
              <a:rPr lang="en-US" altLang="ko-KR" dirty="0" err="1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id_inc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이므로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Load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이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</a:rPr>
              <a:t>되어 </a:t>
            </a:r>
            <a:r>
              <a:rPr lang="en-US" altLang="ko-KR" dirty="0" err="1">
                <a:solidFill>
                  <a:srgbClr val="166DC4"/>
                </a:solidFill>
              </a:rPr>
              <a:t>next_address</a:t>
            </a:r>
            <a:r>
              <a:rPr lang="ko-KR" altLang="en-US" dirty="0">
                <a:solidFill>
                  <a:srgbClr val="166DC4"/>
                </a:solidFill>
              </a:rPr>
              <a:t>를 현재 </a:t>
            </a:r>
            <a:r>
              <a:rPr lang="en-US" altLang="ko-KR" dirty="0">
                <a:solidFill>
                  <a:srgbClr val="166DC4"/>
                </a:solidFill>
              </a:rPr>
              <a:t>address</a:t>
            </a:r>
            <a:r>
              <a:rPr lang="ko-KR" altLang="en-US" dirty="0">
                <a:solidFill>
                  <a:srgbClr val="166DC4"/>
                </a:solidFill>
              </a:rPr>
              <a:t>에 </a:t>
            </a:r>
            <a:r>
              <a:rPr lang="en-US" altLang="ko-KR" dirty="0">
                <a:solidFill>
                  <a:srgbClr val="166DC4"/>
                </a:solidFill>
              </a:rPr>
              <a:t>Load</a:t>
            </a:r>
            <a:r>
              <a:rPr lang="ko-KR" altLang="en-US" dirty="0">
                <a:solidFill>
                  <a:srgbClr val="4899EA"/>
                </a:solidFill>
              </a:rPr>
              <a:t>한다</a:t>
            </a:r>
            <a:r>
              <a:rPr lang="en-US" altLang="ko-KR" dirty="0">
                <a:solidFill>
                  <a:srgbClr val="4899EA"/>
                </a:solidFill>
              </a:rPr>
              <a:t>.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6D3FEFA-10CF-40F5-BC94-1F6340FE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80492" y="3408862"/>
            <a:ext cx="3176606" cy="35629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4DC486D-6065-4428-B21E-FDBAC8629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75" y="4000998"/>
            <a:ext cx="1705059" cy="271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B0286-B270-4701-970D-3E65BF89D01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BC5534-CFCD-4AC9-B343-10A90F4BC7AA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76F0A4-F60C-4E53-8984-8623196ECAC2}"/>
              </a:ext>
            </a:extLst>
          </p:cNvPr>
          <p:cNvSpPr/>
          <p:nvPr/>
        </p:nvSpPr>
        <p:spPr>
          <a:xfrm>
            <a:off x="1032862" y="2959101"/>
            <a:ext cx="4837033" cy="204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rom_7*4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integer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형태로 받는다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각각 내부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을 외부로 출력할 수 있도록 외부 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과 연결한다</a:t>
            </a:r>
            <a:r>
              <a:rPr lang="en-US" altLang="ko-KR" dirty="0">
                <a:solidFill>
                  <a:srgbClr val="4899EA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7AA926-9237-43C0-A23A-F820123C4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66" r="3862"/>
          <a:stretch/>
        </p:blipFill>
        <p:spPr>
          <a:xfrm>
            <a:off x="5994259" y="1932513"/>
            <a:ext cx="5975353" cy="22433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F30C6B-BE4E-4AD3-9315-9256DD51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40343" y="2439694"/>
            <a:ext cx="1883185" cy="60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rgbClr val="70A9F0"/>
                </a:solidFill>
              </a:rPr>
              <a:t>1. VHDL Code -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RLT Viewer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FC4D6F-7324-4BB9-BFE0-E330E843FA19}"/>
              </a:ext>
            </a:extLst>
          </p:cNvPr>
          <p:cNvSpPr/>
          <p:nvPr/>
        </p:nvSpPr>
        <p:spPr>
          <a:xfrm>
            <a:off x="7970664" y="2965922"/>
            <a:ext cx="3693271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앞선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를 통해 나타내면 다음과 같다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w, x, y, z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각각의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input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으로 받고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ea typeface="맑은 고딕" panose="020B0503020000020004" pitchFamily="50" charset="-127"/>
              </a:rPr>
              <a:t>control_data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4899EA"/>
                </a:solidFill>
                <a:ea typeface="맑은 고딕" panose="020B0503020000020004" pitchFamily="50" charset="-127"/>
              </a:rPr>
              <a:t>condition_sel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, q, </a:t>
            </a:r>
            <a:r>
              <a:rPr lang="en-US" altLang="ko-KR" dirty="0" err="1">
                <a:solidFill>
                  <a:srgbClr val="4899EA"/>
                </a:solidFill>
                <a:ea typeface="맑은 고딕" panose="020B0503020000020004" pitchFamily="50" charset="-127"/>
              </a:rPr>
              <a:t>next_address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각각 외부로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output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을 만들어서 이를 출력한다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590253-E2B5-44ED-968D-007AE7CBA4D7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05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1D091-8C9A-473A-A5C1-DEE76BD55751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Microprogramming Logic Design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1A7405-43D6-4CE4-BDBF-92B598928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1330" r="4896"/>
          <a:stretch/>
        </p:blipFill>
        <p:spPr>
          <a:xfrm>
            <a:off x="528065" y="2259251"/>
            <a:ext cx="7392781" cy="43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en-US" altLang="ko-KR" sz="2400" dirty="0">
                <a:solidFill>
                  <a:srgbClr val="70A9F0"/>
                </a:solidFill>
              </a:rPr>
              <a:t>Simulation capture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6497FE-5046-4920-AFB0-B793AD5F339A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05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DB9377-71F7-470B-9D6B-E0F9745ADE6E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Microprogramming Logic Design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A3AD35-0A73-4258-97B4-D8C02A17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176462"/>
            <a:ext cx="12153900" cy="2505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6D9774-95B9-4A34-B586-70F4662D6814}"/>
              </a:ext>
            </a:extLst>
          </p:cNvPr>
          <p:cNvSpPr txBox="1"/>
          <p:nvPr/>
        </p:nvSpPr>
        <p:spPr>
          <a:xfrm>
            <a:off x="547838" y="4917099"/>
            <a:ext cx="1140647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앞에 주어진 자료인 </a:t>
            </a:r>
            <a:r>
              <a:rPr lang="en-US" altLang="ko-KR" dirty="0">
                <a:solidFill>
                  <a:srgbClr val="70A9F0"/>
                </a:solidFill>
              </a:rPr>
              <a:t>Simulation Example</a:t>
            </a:r>
            <a:r>
              <a:rPr lang="ko-KR" altLang="en-US" dirty="0">
                <a:solidFill>
                  <a:srgbClr val="70A9F0"/>
                </a:solidFill>
              </a:rPr>
              <a:t>과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 동일하게 진행한 것으로 결과가 동일하게 나왔음을 확인할 수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w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 되면</a:t>
            </a:r>
            <a:r>
              <a:rPr lang="en-US" altLang="ko-KR" b="1" dirty="0">
                <a:solidFill>
                  <a:srgbClr val="166DC4"/>
                </a:solidFill>
              </a:rPr>
              <a:t> 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01</a:t>
            </a:r>
            <a:r>
              <a:rPr lang="ko-KR" altLang="en-US" b="1" dirty="0">
                <a:solidFill>
                  <a:srgbClr val="166DC4"/>
                </a:solidFill>
              </a:rPr>
              <a:t>이</a:t>
            </a:r>
            <a:r>
              <a:rPr lang="en-US" altLang="ko-KR" b="1" dirty="0">
                <a:solidFill>
                  <a:srgbClr val="166DC4"/>
                </a:solidFill>
              </a:rPr>
              <a:t> </a:t>
            </a:r>
            <a:r>
              <a:rPr lang="ko-KR" altLang="en-US" b="1" dirty="0">
                <a:solidFill>
                  <a:srgbClr val="166DC4"/>
                </a:solidFill>
              </a:rPr>
              <a:t>되고</a:t>
            </a:r>
            <a:r>
              <a:rPr lang="en-US" altLang="ko-KR" b="1" dirty="0">
                <a:solidFill>
                  <a:srgbClr val="166DC4"/>
                </a:solidFill>
              </a:rPr>
              <a:t>, 01</a:t>
            </a:r>
            <a:r>
              <a:rPr lang="ko-KR" altLang="en-US" b="1" dirty="0">
                <a:solidFill>
                  <a:srgbClr val="166DC4"/>
                </a:solidFill>
              </a:rPr>
              <a:t>일</a:t>
            </a:r>
            <a:r>
              <a:rPr lang="en-US" altLang="ko-KR" b="1" dirty="0">
                <a:solidFill>
                  <a:srgbClr val="166DC4"/>
                </a:solidFill>
              </a:rPr>
              <a:t> </a:t>
            </a:r>
            <a:r>
              <a:rPr lang="ko-KR" altLang="en-US" b="1" dirty="0">
                <a:solidFill>
                  <a:srgbClr val="166DC4"/>
                </a:solidFill>
              </a:rPr>
              <a:t>때</a:t>
            </a:r>
            <a:r>
              <a:rPr lang="en-US" altLang="ko-KR" b="1" dirty="0">
                <a:solidFill>
                  <a:srgbClr val="166DC4"/>
                </a:solidFill>
              </a:rPr>
              <a:t>, x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 되면 </a:t>
            </a:r>
            <a:r>
              <a:rPr lang="en-US" altLang="ko-KR" b="1" dirty="0">
                <a:solidFill>
                  <a:srgbClr val="166DC4"/>
                </a:solidFill>
              </a:rPr>
              <a:t>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10</a:t>
            </a:r>
            <a:r>
              <a:rPr lang="ko-KR" altLang="en-US" b="1" dirty="0">
                <a:solidFill>
                  <a:srgbClr val="166DC4"/>
                </a:solidFill>
              </a:rPr>
              <a:t>이 된다</a:t>
            </a:r>
            <a:r>
              <a:rPr lang="en-US" altLang="ko-KR" b="1" dirty="0">
                <a:solidFill>
                  <a:srgbClr val="166DC4"/>
                </a:solidFill>
              </a:rPr>
              <a:t>. 10</a:t>
            </a:r>
            <a:r>
              <a:rPr lang="ko-KR" altLang="en-US" b="1" dirty="0">
                <a:solidFill>
                  <a:srgbClr val="166DC4"/>
                </a:solidFill>
              </a:rPr>
              <a:t>일 때 </a:t>
            </a:r>
            <a:r>
              <a:rPr lang="en-US" altLang="ko-KR" b="1" dirty="0">
                <a:solidFill>
                  <a:srgbClr val="166DC4"/>
                </a:solidFill>
              </a:rPr>
              <a:t>y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</a:t>
            </a:r>
            <a:r>
              <a:rPr lang="ko-KR" altLang="en-US" b="1" dirty="0">
                <a:solidFill>
                  <a:srgbClr val="166DC4"/>
                </a:solidFill>
              </a:rPr>
              <a:t>이면 다시 </a:t>
            </a:r>
            <a:r>
              <a:rPr lang="en-US" altLang="ko-KR" b="1" dirty="0">
                <a:solidFill>
                  <a:srgbClr val="166DC4"/>
                </a:solidFill>
              </a:rPr>
              <a:t>01</a:t>
            </a:r>
            <a:r>
              <a:rPr lang="ko-KR" altLang="en-US" b="1" dirty="0">
                <a:solidFill>
                  <a:srgbClr val="166DC4"/>
                </a:solidFill>
              </a:rPr>
              <a:t>이 되고</a:t>
            </a:r>
            <a:r>
              <a:rPr lang="en-US" altLang="ko-KR" b="1" dirty="0">
                <a:solidFill>
                  <a:srgbClr val="166DC4"/>
                </a:solidFill>
              </a:rPr>
              <a:t>, y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11</a:t>
            </a:r>
            <a:r>
              <a:rPr lang="ko-KR" altLang="en-US" b="1" dirty="0">
                <a:solidFill>
                  <a:srgbClr val="166DC4"/>
                </a:solidFill>
              </a:rPr>
              <a:t>이</a:t>
            </a:r>
            <a:r>
              <a:rPr lang="en-US" altLang="ko-KR" b="1" dirty="0">
                <a:solidFill>
                  <a:srgbClr val="166DC4"/>
                </a:solidFill>
              </a:rPr>
              <a:t> </a:t>
            </a:r>
            <a:r>
              <a:rPr lang="ko-KR" altLang="en-US" b="1" dirty="0">
                <a:solidFill>
                  <a:srgbClr val="166DC4"/>
                </a:solidFill>
              </a:rPr>
              <a:t>되는데</a:t>
            </a:r>
            <a:r>
              <a:rPr lang="en-US" altLang="ko-KR" b="1" dirty="0">
                <a:solidFill>
                  <a:srgbClr val="166DC4"/>
                </a:solidFill>
              </a:rPr>
              <a:t>, </a:t>
            </a:r>
            <a:r>
              <a:rPr lang="ko-KR" altLang="en-US" b="1" dirty="0">
                <a:solidFill>
                  <a:srgbClr val="166DC4"/>
                </a:solidFill>
              </a:rPr>
              <a:t>모두 올바르게 변하는 것을 확인할 수 있다</a:t>
            </a:r>
            <a:r>
              <a:rPr lang="en-US" altLang="ko-KR" b="1" dirty="0">
                <a:solidFill>
                  <a:srgbClr val="166DC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41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 capture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6497FE-5046-4920-AFB0-B793AD5F339A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DB9377-71F7-470B-9D6B-E0F9745ADE6E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705A7-0D67-4DEE-8E04-FA3AC6F8ABCB}"/>
              </a:ext>
            </a:extLst>
          </p:cNvPr>
          <p:cNvSpPr txBox="1"/>
          <p:nvPr/>
        </p:nvSpPr>
        <p:spPr>
          <a:xfrm>
            <a:off x="253242" y="4662662"/>
            <a:ext cx="11684467" cy="21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t0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00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w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01,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0001010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t1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x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10,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0110100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t2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y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01,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0001010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t3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x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10,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0110100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t4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y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11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111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11,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1011111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t5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11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z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10,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0110100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t6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y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01,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0001010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0C3134-1B08-417C-B85B-4268ABE1793E}"/>
              </a:ext>
            </a:extLst>
          </p:cNvPr>
          <p:cNvGrpSpPr/>
          <p:nvPr/>
        </p:nvGrpSpPr>
        <p:grpSpPr>
          <a:xfrm>
            <a:off x="18526" y="2165976"/>
            <a:ext cx="12153900" cy="2536534"/>
            <a:chOff x="18526" y="2165976"/>
            <a:chExt cx="12153900" cy="253653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A9ADE41-5130-41FA-B8A5-306B0858B558}"/>
                </a:ext>
              </a:extLst>
            </p:cNvPr>
            <p:cNvGrpSpPr/>
            <p:nvPr/>
          </p:nvGrpSpPr>
          <p:grpSpPr>
            <a:xfrm>
              <a:off x="18526" y="2165976"/>
              <a:ext cx="12153900" cy="2219369"/>
              <a:chOff x="18526" y="2165976"/>
              <a:chExt cx="12153900" cy="221936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DAA3AD35-0A73-4258-97B4-D8C02A17F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26" y="2165976"/>
                <a:ext cx="12153900" cy="2059978"/>
              </a:xfrm>
              <a:prstGeom prst="rect">
                <a:avLst/>
              </a:prstGeom>
            </p:spPr>
          </p:pic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9F140939-FCAE-47DA-85B0-4C29BDB0FC7B}"/>
                  </a:ext>
                </a:extLst>
              </p:cNvPr>
              <p:cNvCxnSpPr/>
              <p:nvPr/>
            </p:nvCxnSpPr>
            <p:spPr>
              <a:xfrm>
                <a:off x="4932727" y="2474752"/>
                <a:ext cx="0" cy="1879134"/>
              </a:xfrm>
              <a:prstGeom prst="line">
                <a:avLst/>
              </a:prstGeom>
              <a:ln w="9525">
                <a:solidFill>
                  <a:srgbClr val="FB3B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3BF1136-EC5E-4C7C-B55A-798808FC6682}"/>
                  </a:ext>
                </a:extLst>
              </p:cNvPr>
              <p:cNvCxnSpPr/>
              <p:nvPr/>
            </p:nvCxnSpPr>
            <p:spPr>
              <a:xfrm>
                <a:off x="7828327" y="2491530"/>
                <a:ext cx="0" cy="1879134"/>
              </a:xfrm>
              <a:prstGeom prst="line">
                <a:avLst/>
              </a:prstGeom>
              <a:ln w="9525">
                <a:solidFill>
                  <a:srgbClr val="FB3B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3140EE43-5C4E-4A79-9AB7-23699AFA49A5}"/>
                  </a:ext>
                </a:extLst>
              </p:cNvPr>
              <p:cNvCxnSpPr/>
              <p:nvPr/>
            </p:nvCxnSpPr>
            <p:spPr>
              <a:xfrm>
                <a:off x="5897859" y="2497822"/>
                <a:ext cx="0" cy="1879134"/>
              </a:xfrm>
              <a:prstGeom prst="line">
                <a:avLst/>
              </a:prstGeom>
              <a:ln w="9525">
                <a:solidFill>
                  <a:srgbClr val="FB3B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2FEF46F-7CFF-4DD2-B63E-2D43650B3EFE}"/>
                  </a:ext>
                </a:extLst>
              </p:cNvPr>
              <p:cNvCxnSpPr/>
              <p:nvPr/>
            </p:nvCxnSpPr>
            <p:spPr>
              <a:xfrm>
                <a:off x="6866390" y="2506211"/>
                <a:ext cx="0" cy="1879134"/>
              </a:xfrm>
              <a:prstGeom prst="line">
                <a:avLst/>
              </a:prstGeom>
              <a:ln w="9525">
                <a:solidFill>
                  <a:srgbClr val="FB3B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2AF8664-0D19-40F4-B84C-65B60241536B}"/>
                  </a:ext>
                </a:extLst>
              </p:cNvPr>
              <p:cNvCxnSpPr/>
              <p:nvPr/>
            </p:nvCxnSpPr>
            <p:spPr>
              <a:xfrm>
                <a:off x="8794459" y="2497822"/>
                <a:ext cx="0" cy="1879134"/>
              </a:xfrm>
              <a:prstGeom prst="line">
                <a:avLst/>
              </a:prstGeom>
              <a:ln w="9525">
                <a:solidFill>
                  <a:srgbClr val="FB3B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78E7F3E-1972-43F6-8C11-D9AC6580D24E}"/>
                  </a:ext>
                </a:extLst>
              </p:cNvPr>
              <p:cNvCxnSpPr/>
              <p:nvPr/>
            </p:nvCxnSpPr>
            <p:spPr>
              <a:xfrm>
                <a:off x="9760591" y="2506211"/>
                <a:ext cx="0" cy="1879134"/>
              </a:xfrm>
              <a:prstGeom prst="line">
                <a:avLst/>
              </a:prstGeom>
              <a:ln w="9525">
                <a:solidFill>
                  <a:srgbClr val="FB3B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606C923-414A-4E1C-B44F-008F2B46261E}"/>
                  </a:ext>
                </a:extLst>
              </p:cNvPr>
              <p:cNvCxnSpPr/>
              <p:nvPr/>
            </p:nvCxnSpPr>
            <p:spPr>
              <a:xfrm>
                <a:off x="10726723" y="2499919"/>
                <a:ext cx="0" cy="1879134"/>
              </a:xfrm>
              <a:prstGeom prst="line">
                <a:avLst/>
              </a:prstGeom>
              <a:ln w="9525">
                <a:solidFill>
                  <a:srgbClr val="FB3B6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598E79-6B8E-4EB1-A63C-C2BEFE834E8D}"/>
                </a:ext>
              </a:extLst>
            </p:cNvPr>
            <p:cNvSpPr txBox="1"/>
            <p:nvPr/>
          </p:nvSpPr>
          <p:spPr>
            <a:xfrm>
              <a:off x="4757139" y="4394733"/>
              <a:ext cx="7356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899EA"/>
                  </a:solidFill>
                </a:rPr>
                <a:t>t0	 t1	  t2             t3             t4             t5             t6         </a:t>
              </a:r>
              <a:endParaRPr lang="ko-KR" altLang="en-US" sz="1400" dirty="0">
                <a:solidFill>
                  <a:srgbClr val="4899EA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E588433-932D-486D-8140-D4F3A3388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2" t="8416" r="4975" b="2805"/>
          <a:stretch/>
        </p:blipFill>
        <p:spPr>
          <a:xfrm>
            <a:off x="6095476" y="1078871"/>
            <a:ext cx="2124986" cy="105855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D7A3A25-A680-4703-AE84-7175564AC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719399" y="-47198"/>
            <a:ext cx="1004370" cy="325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 capture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66BAB-9927-496C-8448-983F8DE2A46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05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43C2A-1663-4810-A378-D083CD71C169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Microprogramming Logic Design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980A1C-4121-41F2-8B4E-BBFCE5E9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165"/>
            <a:ext cx="12192000" cy="24776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CE4668-CC63-4400-B74F-DF63AA35677F}"/>
              </a:ext>
            </a:extLst>
          </p:cNvPr>
          <p:cNvSpPr txBox="1"/>
          <p:nvPr/>
        </p:nvSpPr>
        <p:spPr>
          <a:xfrm>
            <a:off x="518360" y="4893563"/>
            <a:ext cx="1136884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해당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임의로 진행한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Simulation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결과가 올바르게 나온 것을 확인할 수 있다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b="1" dirty="0">
                <a:solidFill>
                  <a:srgbClr val="166DC4"/>
                </a:solidFill>
              </a:rPr>
              <a:t>W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 되면</a:t>
            </a:r>
            <a:r>
              <a:rPr lang="en-US" altLang="ko-KR" b="1" dirty="0">
                <a:solidFill>
                  <a:srgbClr val="166DC4"/>
                </a:solidFill>
              </a:rPr>
              <a:t> 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01</a:t>
            </a:r>
            <a:r>
              <a:rPr lang="ko-KR" altLang="en-US" b="1" dirty="0">
                <a:solidFill>
                  <a:srgbClr val="166DC4"/>
                </a:solidFill>
              </a:rPr>
              <a:t>이</a:t>
            </a:r>
            <a:r>
              <a:rPr lang="en-US" altLang="ko-KR" b="1" dirty="0">
                <a:solidFill>
                  <a:srgbClr val="166DC4"/>
                </a:solidFill>
              </a:rPr>
              <a:t> </a:t>
            </a:r>
            <a:r>
              <a:rPr lang="ko-KR" altLang="en-US" b="1" dirty="0">
                <a:solidFill>
                  <a:srgbClr val="166DC4"/>
                </a:solidFill>
              </a:rPr>
              <a:t>되고</a:t>
            </a:r>
            <a:r>
              <a:rPr lang="en-US" altLang="ko-KR" b="1" dirty="0">
                <a:solidFill>
                  <a:srgbClr val="166DC4"/>
                </a:solidFill>
              </a:rPr>
              <a:t>, 01</a:t>
            </a:r>
            <a:r>
              <a:rPr lang="ko-KR" altLang="en-US" b="1" dirty="0">
                <a:solidFill>
                  <a:srgbClr val="166DC4"/>
                </a:solidFill>
              </a:rPr>
              <a:t>일</a:t>
            </a:r>
            <a:r>
              <a:rPr lang="en-US" altLang="ko-KR" b="1" dirty="0">
                <a:solidFill>
                  <a:srgbClr val="166DC4"/>
                </a:solidFill>
              </a:rPr>
              <a:t> </a:t>
            </a:r>
            <a:r>
              <a:rPr lang="ko-KR" altLang="en-US" b="1" dirty="0">
                <a:solidFill>
                  <a:srgbClr val="166DC4"/>
                </a:solidFill>
              </a:rPr>
              <a:t>때</a:t>
            </a:r>
            <a:r>
              <a:rPr lang="en-US" altLang="ko-KR" b="1" dirty="0">
                <a:solidFill>
                  <a:srgbClr val="166DC4"/>
                </a:solidFill>
              </a:rPr>
              <a:t>, X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</a:t>
            </a:r>
            <a:r>
              <a:rPr lang="ko-KR" altLang="en-US" b="1" dirty="0">
                <a:solidFill>
                  <a:srgbClr val="166DC4"/>
                </a:solidFill>
              </a:rPr>
              <a:t>이 되면 </a:t>
            </a:r>
            <a:r>
              <a:rPr lang="en-US" altLang="ko-KR" b="1" dirty="0">
                <a:solidFill>
                  <a:srgbClr val="166DC4"/>
                </a:solidFill>
              </a:rPr>
              <a:t>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00</a:t>
            </a:r>
            <a:r>
              <a:rPr lang="ko-KR" altLang="en-US" b="1" dirty="0">
                <a:solidFill>
                  <a:srgbClr val="166DC4"/>
                </a:solidFill>
              </a:rPr>
              <a:t>이 되고</a:t>
            </a:r>
            <a:r>
              <a:rPr lang="en-US" altLang="ko-KR" b="1" dirty="0">
                <a:solidFill>
                  <a:srgbClr val="166DC4"/>
                </a:solidFill>
              </a:rPr>
              <a:t>, X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 되면 </a:t>
            </a:r>
            <a:r>
              <a:rPr lang="en-US" altLang="ko-KR" b="1" dirty="0">
                <a:solidFill>
                  <a:srgbClr val="166DC4"/>
                </a:solidFill>
              </a:rPr>
              <a:t>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10</a:t>
            </a:r>
            <a:r>
              <a:rPr lang="ko-KR" altLang="en-US" b="1" dirty="0">
                <a:solidFill>
                  <a:srgbClr val="166DC4"/>
                </a:solidFill>
              </a:rPr>
              <a:t>이 된다</a:t>
            </a:r>
            <a:r>
              <a:rPr lang="en-US" altLang="ko-KR" b="1" dirty="0">
                <a:solidFill>
                  <a:srgbClr val="166DC4"/>
                </a:solidFill>
              </a:rPr>
              <a:t>. 10</a:t>
            </a:r>
            <a:r>
              <a:rPr lang="ko-KR" altLang="en-US" b="1" dirty="0">
                <a:solidFill>
                  <a:srgbClr val="166DC4"/>
                </a:solidFill>
              </a:rPr>
              <a:t>일 때 </a:t>
            </a:r>
            <a:r>
              <a:rPr lang="en-US" altLang="ko-KR" b="1" dirty="0">
                <a:solidFill>
                  <a:srgbClr val="166DC4"/>
                </a:solidFill>
              </a:rPr>
              <a:t>Y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</a:t>
            </a:r>
            <a:r>
              <a:rPr lang="ko-KR" altLang="en-US" b="1" dirty="0">
                <a:solidFill>
                  <a:srgbClr val="166DC4"/>
                </a:solidFill>
              </a:rPr>
              <a:t>이면 다시 </a:t>
            </a:r>
            <a:r>
              <a:rPr lang="en-US" altLang="ko-KR" b="1" dirty="0">
                <a:solidFill>
                  <a:srgbClr val="166DC4"/>
                </a:solidFill>
              </a:rPr>
              <a:t>01</a:t>
            </a:r>
            <a:r>
              <a:rPr lang="ko-KR" altLang="en-US" b="1" dirty="0">
                <a:solidFill>
                  <a:srgbClr val="166DC4"/>
                </a:solidFill>
              </a:rPr>
              <a:t>이 되고</a:t>
            </a:r>
            <a:r>
              <a:rPr lang="en-US" altLang="ko-KR" b="1" dirty="0">
                <a:solidFill>
                  <a:srgbClr val="166DC4"/>
                </a:solidFill>
              </a:rPr>
              <a:t>, Y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이면 </a:t>
            </a:r>
            <a:r>
              <a:rPr lang="en-US" altLang="ko-KR" b="1" dirty="0">
                <a:solidFill>
                  <a:srgbClr val="166DC4"/>
                </a:solidFill>
              </a:rPr>
              <a:t>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11</a:t>
            </a:r>
            <a:r>
              <a:rPr lang="ko-KR" altLang="en-US" b="1" dirty="0">
                <a:solidFill>
                  <a:srgbClr val="166DC4"/>
                </a:solidFill>
              </a:rPr>
              <a:t>이</a:t>
            </a:r>
            <a:r>
              <a:rPr lang="en-US" altLang="ko-KR" b="1" dirty="0">
                <a:solidFill>
                  <a:srgbClr val="166DC4"/>
                </a:solidFill>
              </a:rPr>
              <a:t> </a:t>
            </a:r>
            <a:r>
              <a:rPr lang="ko-KR" altLang="en-US" b="1" dirty="0">
                <a:solidFill>
                  <a:srgbClr val="166DC4"/>
                </a:solidFill>
              </a:rPr>
              <a:t>된다</a:t>
            </a:r>
            <a:r>
              <a:rPr lang="en-US" altLang="ko-KR" b="1" dirty="0">
                <a:solidFill>
                  <a:srgbClr val="166DC4"/>
                </a:solidFill>
              </a:rPr>
              <a:t>. </a:t>
            </a:r>
            <a:r>
              <a:rPr lang="ko-KR" altLang="en-US" b="1" dirty="0">
                <a:solidFill>
                  <a:srgbClr val="166DC4"/>
                </a:solidFill>
              </a:rPr>
              <a:t>또한 </a:t>
            </a:r>
            <a:r>
              <a:rPr lang="en-US" altLang="ko-KR" b="1" dirty="0">
                <a:solidFill>
                  <a:srgbClr val="166DC4"/>
                </a:solidFill>
              </a:rPr>
              <a:t>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11</a:t>
            </a:r>
            <a:r>
              <a:rPr lang="ko-KR" altLang="en-US" b="1" dirty="0">
                <a:solidFill>
                  <a:srgbClr val="166DC4"/>
                </a:solidFill>
              </a:rPr>
              <a:t>일 때 </a:t>
            </a:r>
            <a:r>
              <a:rPr lang="en-US" altLang="ko-KR" b="1" dirty="0">
                <a:solidFill>
                  <a:srgbClr val="166DC4"/>
                </a:solidFill>
              </a:rPr>
              <a:t>z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</a:t>
            </a:r>
            <a:r>
              <a:rPr lang="ko-KR" altLang="en-US" b="1" dirty="0">
                <a:solidFill>
                  <a:srgbClr val="166DC4"/>
                </a:solidFill>
              </a:rPr>
              <a:t>이 되면 </a:t>
            </a:r>
            <a:r>
              <a:rPr lang="en-US" altLang="ko-KR" b="1" dirty="0">
                <a:solidFill>
                  <a:srgbClr val="166DC4"/>
                </a:solidFill>
              </a:rPr>
              <a:t>address</a:t>
            </a:r>
            <a:r>
              <a:rPr lang="ko-KR" altLang="en-US" b="1" dirty="0">
                <a:solidFill>
                  <a:srgbClr val="166DC4"/>
                </a:solidFill>
              </a:rPr>
              <a:t>가 </a:t>
            </a:r>
            <a:r>
              <a:rPr lang="en-US" altLang="ko-KR" b="1" dirty="0">
                <a:solidFill>
                  <a:srgbClr val="166DC4"/>
                </a:solidFill>
              </a:rPr>
              <a:t>00</a:t>
            </a:r>
            <a:r>
              <a:rPr lang="ko-KR" altLang="en-US" b="1" dirty="0">
                <a:solidFill>
                  <a:srgbClr val="166DC4"/>
                </a:solidFill>
              </a:rPr>
              <a:t>이 된다</a:t>
            </a:r>
            <a:r>
              <a:rPr lang="en-US" altLang="ko-KR" b="1" dirty="0">
                <a:solidFill>
                  <a:srgbClr val="166DC4"/>
                </a:solidFill>
              </a:rPr>
              <a:t>. </a:t>
            </a:r>
            <a:r>
              <a:rPr lang="ko-KR" altLang="en-US" b="1" dirty="0">
                <a:solidFill>
                  <a:srgbClr val="166DC4"/>
                </a:solidFill>
              </a:rPr>
              <a:t>다음 </a:t>
            </a:r>
            <a:r>
              <a:rPr lang="en-US" altLang="ko-KR" b="1" dirty="0">
                <a:solidFill>
                  <a:srgbClr val="166DC4"/>
                </a:solidFill>
              </a:rPr>
              <a:t>Simulation</a:t>
            </a:r>
            <a:r>
              <a:rPr lang="ko-KR" altLang="en-US" b="1" dirty="0">
                <a:solidFill>
                  <a:srgbClr val="166DC4"/>
                </a:solidFill>
              </a:rPr>
              <a:t>은</a:t>
            </a:r>
            <a:r>
              <a:rPr lang="en-US" altLang="ko-KR" b="1" dirty="0">
                <a:solidFill>
                  <a:srgbClr val="166DC4"/>
                </a:solidFill>
              </a:rPr>
              <a:t> </a:t>
            </a:r>
            <a:r>
              <a:rPr lang="ko-KR" altLang="en-US" b="1" dirty="0">
                <a:solidFill>
                  <a:srgbClr val="166DC4"/>
                </a:solidFill>
              </a:rPr>
              <a:t>모두 올바르게 변하는 것을 확인할 수 있다</a:t>
            </a:r>
            <a:r>
              <a:rPr lang="en-US" altLang="ko-KR" b="1" dirty="0">
                <a:solidFill>
                  <a:srgbClr val="166DC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57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 capture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066BAB-9927-496C-8448-983F8DE2A46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43C2A-1663-4810-A378-D083CD71C169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3F5C2F-A32D-4417-AB17-A3D3113DC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2" t="8416" r="4975" b="2805"/>
          <a:stretch/>
        </p:blipFill>
        <p:spPr>
          <a:xfrm>
            <a:off x="6095476" y="1078871"/>
            <a:ext cx="2124986" cy="1058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CF1A2B-D6D1-410A-8D6A-00242620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719399" y="-47198"/>
            <a:ext cx="1004370" cy="325319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8737A70-91B9-46C9-B7C8-582B72CD6154}"/>
              </a:ext>
            </a:extLst>
          </p:cNvPr>
          <p:cNvGrpSpPr/>
          <p:nvPr/>
        </p:nvGrpSpPr>
        <p:grpSpPr>
          <a:xfrm>
            <a:off x="0" y="2190165"/>
            <a:ext cx="12192000" cy="2525598"/>
            <a:chOff x="0" y="2190165"/>
            <a:chExt cx="12192000" cy="25255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7980A1C-4121-41F2-8B4E-BBFCE5E9C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90165"/>
              <a:ext cx="12192000" cy="2035789"/>
            </a:xfrm>
            <a:prstGeom prst="rect">
              <a:avLst/>
            </a:prstGeom>
          </p:spPr>
        </p:pic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0F839A5-ADA0-46C5-9B12-1B4246BFBD93}"/>
                </a:ext>
              </a:extLst>
            </p:cNvPr>
            <p:cNvCxnSpPr/>
            <p:nvPr/>
          </p:nvCxnSpPr>
          <p:spPr>
            <a:xfrm>
              <a:off x="4882393" y="2488005"/>
              <a:ext cx="0" cy="1879134"/>
            </a:xfrm>
            <a:prstGeom prst="line">
              <a:avLst/>
            </a:prstGeom>
            <a:ln w="9525">
              <a:solidFill>
                <a:srgbClr val="FB3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EF1CFA6-5D1C-4349-BB8E-69D23C8E9E2C}"/>
                </a:ext>
              </a:extLst>
            </p:cNvPr>
            <p:cNvCxnSpPr/>
            <p:nvPr/>
          </p:nvCxnSpPr>
          <p:spPr>
            <a:xfrm>
              <a:off x="7744437" y="2504783"/>
              <a:ext cx="0" cy="1879134"/>
            </a:xfrm>
            <a:prstGeom prst="line">
              <a:avLst/>
            </a:prstGeom>
            <a:ln w="9525">
              <a:solidFill>
                <a:srgbClr val="FB3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955490A-CB03-4ABA-84EB-1AD63132281E}"/>
                </a:ext>
              </a:extLst>
            </p:cNvPr>
            <p:cNvCxnSpPr/>
            <p:nvPr/>
          </p:nvCxnSpPr>
          <p:spPr>
            <a:xfrm>
              <a:off x="6782500" y="2519464"/>
              <a:ext cx="0" cy="1879134"/>
            </a:xfrm>
            <a:prstGeom prst="line">
              <a:avLst/>
            </a:prstGeom>
            <a:ln w="9525">
              <a:solidFill>
                <a:srgbClr val="FB3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D5887BC-5A5B-489E-9E90-703C5680DE2A}"/>
                </a:ext>
              </a:extLst>
            </p:cNvPr>
            <p:cNvCxnSpPr/>
            <p:nvPr/>
          </p:nvCxnSpPr>
          <p:spPr>
            <a:xfrm>
              <a:off x="8702180" y="2511075"/>
              <a:ext cx="0" cy="1879134"/>
            </a:xfrm>
            <a:prstGeom prst="line">
              <a:avLst/>
            </a:prstGeom>
            <a:ln w="9525">
              <a:solidFill>
                <a:srgbClr val="FB3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3E4ED7A-F8AD-4251-ABC7-2F6D27C1D09B}"/>
                </a:ext>
              </a:extLst>
            </p:cNvPr>
            <p:cNvCxnSpPr/>
            <p:nvPr/>
          </p:nvCxnSpPr>
          <p:spPr>
            <a:xfrm>
              <a:off x="9643145" y="2519464"/>
              <a:ext cx="0" cy="1879134"/>
            </a:xfrm>
            <a:prstGeom prst="line">
              <a:avLst/>
            </a:prstGeom>
            <a:ln w="9525">
              <a:solidFill>
                <a:srgbClr val="FB3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3CB0011-B30D-44DC-9203-FD0806FFE555}"/>
                </a:ext>
              </a:extLst>
            </p:cNvPr>
            <p:cNvCxnSpPr/>
            <p:nvPr/>
          </p:nvCxnSpPr>
          <p:spPr>
            <a:xfrm>
              <a:off x="10604576" y="2519464"/>
              <a:ext cx="0" cy="1879134"/>
            </a:xfrm>
            <a:prstGeom prst="line">
              <a:avLst/>
            </a:prstGeom>
            <a:ln w="9525">
              <a:solidFill>
                <a:srgbClr val="FB3B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394945-0858-4BC6-80E6-ADDA99E573E8}"/>
                </a:ext>
              </a:extLst>
            </p:cNvPr>
            <p:cNvSpPr txBox="1"/>
            <p:nvPr/>
          </p:nvSpPr>
          <p:spPr>
            <a:xfrm>
              <a:off x="3758274" y="4407986"/>
              <a:ext cx="8305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899EA"/>
                  </a:solidFill>
                </a:rPr>
                <a:t>t0	 t1	                 t2             t3             t4             t5            t6         </a:t>
              </a:r>
              <a:endParaRPr lang="ko-KR" altLang="en-US" sz="1400" dirty="0">
                <a:solidFill>
                  <a:srgbClr val="4899EA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469D36C-D2C3-4B5A-9CD7-33A1E86B095C}"/>
              </a:ext>
            </a:extLst>
          </p:cNvPr>
          <p:cNvSpPr txBox="1"/>
          <p:nvPr/>
        </p:nvSpPr>
        <p:spPr>
          <a:xfrm>
            <a:off x="253242" y="4662662"/>
            <a:ext cx="11684467" cy="21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t0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00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w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01,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0001010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t1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x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001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00,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0000001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t2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x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10,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0110100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t3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y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01,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0001010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t4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01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x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100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10,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0110100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t5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10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y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11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111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11,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1011111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300" dirty="0">
                <a:solidFill>
                  <a:srgbClr val="166DC4"/>
                </a:solidFill>
              </a:rPr>
              <a:t>t6 : address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11</a:t>
            </a:r>
            <a:r>
              <a:rPr lang="ko-KR" altLang="en-US" sz="1300" dirty="0">
                <a:solidFill>
                  <a:srgbClr val="166DC4"/>
                </a:solidFill>
              </a:rPr>
              <a:t>일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때</a:t>
            </a:r>
            <a:r>
              <a:rPr lang="en-US" altLang="ko-KR" sz="1300" dirty="0">
                <a:solidFill>
                  <a:srgbClr val="166DC4"/>
                </a:solidFill>
              </a:rPr>
              <a:t>, z</a:t>
            </a:r>
            <a:r>
              <a:rPr lang="ko-KR" altLang="en-US" sz="1300" dirty="0">
                <a:solidFill>
                  <a:srgbClr val="166DC4"/>
                </a:solidFill>
              </a:rPr>
              <a:t>가 </a:t>
            </a:r>
            <a:r>
              <a:rPr lang="en-US" altLang="ko-KR" sz="1300" dirty="0">
                <a:solidFill>
                  <a:srgbClr val="166DC4"/>
                </a:solidFill>
              </a:rPr>
              <a:t>0</a:t>
            </a:r>
            <a:r>
              <a:rPr lang="ko-KR" altLang="en-US" sz="1300" dirty="0">
                <a:solidFill>
                  <a:srgbClr val="166DC4"/>
                </a:solidFill>
              </a:rPr>
              <a:t>이므로 다음</a:t>
            </a:r>
            <a:r>
              <a:rPr lang="en-US" altLang="ko-KR" sz="1300" dirty="0">
                <a:solidFill>
                  <a:srgbClr val="166DC4"/>
                </a:solidFill>
              </a:rPr>
              <a:t> address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</a:t>
            </a:r>
            <a:r>
              <a:rPr lang="ko-KR" altLang="en-US" sz="1300" dirty="0">
                <a:solidFill>
                  <a:srgbClr val="166DC4"/>
                </a:solidFill>
              </a:rPr>
              <a:t>이</a:t>
            </a:r>
            <a:r>
              <a:rPr lang="en-US" altLang="ko-KR" sz="1300" dirty="0">
                <a:solidFill>
                  <a:srgbClr val="166DC4"/>
                </a:solidFill>
              </a:rPr>
              <a:t> </a:t>
            </a:r>
            <a:r>
              <a:rPr lang="ko-KR" altLang="en-US" sz="1300" dirty="0">
                <a:solidFill>
                  <a:srgbClr val="166DC4"/>
                </a:solidFill>
              </a:rPr>
              <a:t>된다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  <a:r>
              <a:rPr lang="ko-KR" altLang="en-US" sz="1300" dirty="0">
                <a:solidFill>
                  <a:srgbClr val="166DC4"/>
                </a:solidFill>
              </a:rPr>
              <a:t>이 때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control_data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001</a:t>
            </a:r>
            <a:r>
              <a:rPr lang="ko-KR" altLang="en-US" sz="1300" dirty="0">
                <a:solidFill>
                  <a:srgbClr val="166DC4"/>
                </a:solidFill>
              </a:rPr>
              <a:t>이고</a:t>
            </a:r>
            <a:r>
              <a:rPr lang="en-US" altLang="ko-KR" sz="1300" dirty="0">
                <a:solidFill>
                  <a:srgbClr val="166DC4"/>
                </a:solidFill>
              </a:rPr>
              <a:t>, </a:t>
            </a:r>
            <a:r>
              <a:rPr lang="en-US" altLang="ko-KR" sz="1300" dirty="0" err="1">
                <a:solidFill>
                  <a:srgbClr val="166DC4"/>
                </a:solidFill>
              </a:rPr>
              <a:t>conditional_sel</a:t>
            </a:r>
            <a:r>
              <a:rPr lang="ko-KR" altLang="en-US" sz="1300" dirty="0">
                <a:solidFill>
                  <a:srgbClr val="166DC4"/>
                </a:solidFill>
              </a:rPr>
              <a:t>은 </a:t>
            </a:r>
            <a:r>
              <a:rPr lang="en-US" altLang="ko-KR" sz="1300" dirty="0">
                <a:solidFill>
                  <a:srgbClr val="166DC4"/>
                </a:solidFill>
              </a:rPr>
              <a:t>00, </a:t>
            </a:r>
            <a:r>
              <a:rPr lang="ko-KR" altLang="en-US" sz="1300" dirty="0">
                <a:solidFill>
                  <a:srgbClr val="166DC4"/>
                </a:solidFill>
              </a:rPr>
              <a:t>이 모두를 합친 </a:t>
            </a:r>
            <a:r>
              <a:rPr lang="en-US" altLang="ko-KR" sz="1300" dirty="0">
                <a:solidFill>
                  <a:srgbClr val="166DC4"/>
                </a:solidFill>
              </a:rPr>
              <a:t>q</a:t>
            </a:r>
            <a:r>
              <a:rPr lang="ko-KR" altLang="en-US" sz="1300" dirty="0">
                <a:solidFill>
                  <a:srgbClr val="166DC4"/>
                </a:solidFill>
              </a:rPr>
              <a:t>는 </a:t>
            </a:r>
            <a:r>
              <a:rPr lang="en-US" altLang="ko-KR" sz="1300" dirty="0">
                <a:solidFill>
                  <a:srgbClr val="166DC4"/>
                </a:solidFill>
              </a:rPr>
              <a:t>0000001</a:t>
            </a:r>
            <a:r>
              <a:rPr lang="ko-KR" altLang="en-US" sz="1300" dirty="0">
                <a:solidFill>
                  <a:srgbClr val="166DC4"/>
                </a:solidFill>
              </a:rPr>
              <a:t>이다</a:t>
            </a:r>
            <a:r>
              <a:rPr lang="en-US" altLang="ko-KR" sz="1300" dirty="0">
                <a:solidFill>
                  <a:srgbClr val="166DC4"/>
                </a:solidFill>
              </a:rPr>
              <a:t>. 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66F56C7-9165-4868-AFC0-7965286514C7}"/>
              </a:ext>
            </a:extLst>
          </p:cNvPr>
          <p:cNvCxnSpPr/>
          <p:nvPr/>
        </p:nvCxnSpPr>
        <p:spPr>
          <a:xfrm>
            <a:off x="3927447" y="2528852"/>
            <a:ext cx="0" cy="1879134"/>
          </a:xfrm>
          <a:prstGeom prst="line">
            <a:avLst/>
          </a:prstGeom>
          <a:ln w="9525">
            <a:solidFill>
              <a:srgbClr val="FB3B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8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40633-B871-46FC-92C3-DF8C8C21B363}"/>
              </a:ext>
            </a:extLst>
          </p:cNvPr>
          <p:cNvSpPr txBox="1"/>
          <p:nvPr/>
        </p:nvSpPr>
        <p:spPr>
          <a:xfrm>
            <a:off x="1604202" y="2074559"/>
            <a:ext cx="898359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Lab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진행하기 위해서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강을 이해하는 데 많은 시간이 소요되었다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이해를 했다고 생각이 되다가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어느 때에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되는지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어느때에 일어나는지 등 헷갈리는 부분이 종종 있어서 시간이 오래 걸린 것 같았다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한번 이해한 다음부터는 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Lab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맞게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수정하는 데는 시간이 많이 소요되지 않았다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처음에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 것만 먼저 보고 많은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개수에 당황하였다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각각의 기능과 필요한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Input,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무엇인지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어느때에 어떤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가지는지 이해한 다음 차근차근 진행해보니 생각보다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Lab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수월하게 진행되었다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AAA7A-F692-4B49-AF7A-F5B4B252DDD6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BC815-B3C5-4542-AC54-5D0E74EAAED9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</p:spTree>
    <p:extLst>
      <p:ext uri="{BB962C8B-B14F-4D97-AF65-F5344CB8AC3E}">
        <p14:creationId xmlns:p14="http://schemas.microsoft.com/office/powerpoint/2010/main" val="156175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Discussion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40633-B871-46FC-92C3-DF8C8C21B363}"/>
              </a:ext>
            </a:extLst>
          </p:cNvPr>
          <p:cNvSpPr txBox="1"/>
          <p:nvPr/>
        </p:nvSpPr>
        <p:spPr>
          <a:xfrm>
            <a:off x="1604202" y="2074559"/>
            <a:ext cx="898359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처음 보는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Logic Design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이어서 다소 생소함을 느끼기도 했지만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하나하나 천천히 보고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00001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다음에는 어떤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나오는지 꼼꼼히 살펴보니까 생각했던 것만큼 어렵지 않았다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이해했다고 생각하지 말고 다시 보라는 교수님의 말씀이 너무나 공감되었다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이해됐다고 생각하고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Lab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진행하다 보니 헷갈리는 부분이 나오게 되었고 이로 인해 다시 한번 강의자료를 복습하게 되었다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이번 실습을 통해서는 하나하나 정확하게 이해하는 것의 중요성을 배우게 된 것 같다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또한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Microprogramming Logic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무엇인지에 대해서도 자세하게 알 수 있던 실습이었다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AAA7A-F692-4B49-AF7A-F5B4B252DDD6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05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BC815-B3C5-4542-AC54-5D0E74EAAED9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Microprogramming Logic Design </a:t>
            </a:r>
          </a:p>
        </p:txBody>
      </p:sp>
    </p:spTree>
    <p:extLst>
      <p:ext uri="{BB962C8B-B14F-4D97-AF65-F5344CB8AC3E}">
        <p14:creationId xmlns:p14="http://schemas.microsoft.com/office/powerpoint/2010/main" val="217609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05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2007" y="1201274"/>
            <a:ext cx="1038798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70A9F0"/>
                </a:solidFill>
              </a:rPr>
              <a:t>▶</a:t>
            </a:r>
            <a:r>
              <a:rPr lang="ko-KR" altLang="en-US" sz="2400" b="1" dirty="0">
                <a:solidFill>
                  <a:srgbClr val="70A9F0"/>
                </a:solidFill>
              </a:rPr>
              <a:t>오른쪽 아래의</a:t>
            </a:r>
            <a:r>
              <a:rPr lang="en-US" altLang="ko-KR" sz="2400" b="1" dirty="0">
                <a:solidFill>
                  <a:srgbClr val="70A9F0"/>
                </a:solidFill>
              </a:rPr>
              <a:t> Moore machine</a:t>
            </a:r>
            <a:r>
              <a:rPr lang="ko-KR" altLang="en-US" sz="2400" b="1" dirty="0">
                <a:solidFill>
                  <a:srgbClr val="70A9F0"/>
                </a:solidFill>
              </a:rPr>
              <a:t>은 적당한 조건에서 적절한 </a:t>
            </a:r>
            <a:r>
              <a:rPr lang="en-US" altLang="ko-KR" sz="2400" b="1" dirty="0">
                <a:solidFill>
                  <a:srgbClr val="70A9F0"/>
                </a:solidFill>
              </a:rPr>
              <a:t>control data</a:t>
            </a:r>
            <a:r>
              <a:rPr lang="ko-KR" altLang="en-US" sz="2400" b="1" dirty="0">
                <a:solidFill>
                  <a:srgbClr val="70A9F0"/>
                </a:solidFill>
              </a:rPr>
              <a:t>를 내보내기 위한 </a:t>
            </a:r>
            <a:r>
              <a:rPr lang="en-US" altLang="ko-KR" sz="2400" b="1" dirty="0">
                <a:solidFill>
                  <a:srgbClr val="70A9F0"/>
                </a:solidFill>
              </a:rPr>
              <a:t>state machine</a:t>
            </a:r>
            <a:r>
              <a:rPr lang="ko-KR" altLang="en-US" sz="2400" b="1" dirty="0">
                <a:solidFill>
                  <a:srgbClr val="70A9F0"/>
                </a:solidFill>
              </a:rPr>
              <a:t>이다</a:t>
            </a:r>
            <a:r>
              <a:rPr lang="en-US" altLang="ko-KR" sz="2400" b="1" dirty="0">
                <a:solidFill>
                  <a:srgbClr val="70A9F0"/>
                </a:solidFill>
              </a:rPr>
              <a:t>. </a:t>
            </a:r>
            <a:r>
              <a:rPr lang="ko-KR" altLang="en-US" sz="2400" b="1" dirty="0">
                <a:solidFill>
                  <a:srgbClr val="70A9F0"/>
                </a:solidFill>
              </a:rPr>
              <a:t>이것과 동일한 동작을 수행하는 </a:t>
            </a:r>
            <a:r>
              <a:rPr lang="en-US" altLang="ko-KR" sz="2400" b="1" dirty="0">
                <a:solidFill>
                  <a:srgbClr val="70A9F0"/>
                </a:solidFill>
              </a:rPr>
              <a:t>Microprogramming logic</a:t>
            </a:r>
            <a:r>
              <a:rPr lang="ko-KR" altLang="en-US" sz="2400" b="1" dirty="0">
                <a:solidFill>
                  <a:srgbClr val="70A9F0"/>
                </a:solidFill>
              </a:rPr>
              <a:t>을 설계하라</a:t>
            </a:r>
            <a:r>
              <a:rPr lang="en-US" altLang="ko-KR" sz="2400" b="1" dirty="0">
                <a:solidFill>
                  <a:srgbClr val="70A9F0"/>
                </a:solidFill>
              </a:rPr>
              <a:t>.</a:t>
            </a:r>
          </a:p>
          <a:p>
            <a:pPr>
              <a:defRPr/>
            </a:pPr>
            <a:endParaRPr lang="en-US" altLang="ko-KR" sz="2200" b="1" dirty="0">
              <a:solidFill>
                <a:srgbClr val="70A9F0"/>
              </a:solidFill>
            </a:endParaRPr>
          </a:p>
          <a:p>
            <a:pPr>
              <a:defRPr/>
            </a:pPr>
            <a:r>
              <a:rPr lang="ko-KR" altLang="en-US" sz="2400" b="1" dirty="0">
                <a:solidFill>
                  <a:srgbClr val="70A9F0"/>
                </a:solidFill>
              </a:rPr>
              <a:t>▶아래의 기본 회로를 이용하라</a:t>
            </a:r>
            <a:r>
              <a:rPr lang="en-US" altLang="ko-KR" sz="2400" b="1" dirty="0">
                <a:solidFill>
                  <a:srgbClr val="70A9F0"/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Microprogramming Logic Design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8FE16B-874C-462D-B8E1-12D2A98F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14548" y="3084576"/>
            <a:ext cx="3456385" cy="3876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4D79DB-D28F-4963-8D90-4175BEF6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90" y="2421440"/>
            <a:ext cx="2378865" cy="37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2007" y="1201274"/>
            <a:ext cx="1038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 content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8FE16B-874C-462D-B8E1-12D2A98F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4507" y="3126707"/>
            <a:ext cx="3456385" cy="3876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523F2A-5D24-4A2B-851C-7DFD4B60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769" y="3508183"/>
            <a:ext cx="1902724" cy="30295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B468A6-5147-416A-A682-3DD496E6D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119245" y="-1231729"/>
            <a:ext cx="2135618" cy="69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3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2007" y="1201274"/>
            <a:ext cx="1038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Simulation example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F3F1AE-A0B1-4231-A085-5B33A0F74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8"/>
          <a:stretch/>
        </p:blipFill>
        <p:spPr>
          <a:xfrm>
            <a:off x="466737" y="1755879"/>
            <a:ext cx="11258525" cy="31971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79B310D-33B0-4ED2-A52E-717301C9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2" t="8416" r="4975" b="2805"/>
          <a:stretch/>
        </p:blipFill>
        <p:spPr>
          <a:xfrm>
            <a:off x="7921126" y="4962976"/>
            <a:ext cx="3804136" cy="189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7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3298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Index</a:t>
            </a:r>
          </a:p>
          <a:p>
            <a:pPr lvl="0">
              <a:lnSpc>
                <a:spcPct val="150000"/>
              </a:lnSpc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VHDL code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Simulation capture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3E627D-00DA-456F-96DC-A2BB2BE1B450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05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74A528-38A6-4F82-8B27-BAE55B703053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Microprogramming Logic Design </a:t>
            </a:r>
          </a:p>
        </p:txBody>
      </p:sp>
    </p:spTree>
    <p:extLst>
      <p:ext uri="{BB962C8B-B14F-4D97-AF65-F5344CB8AC3E}">
        <p14:creationId xmlns:p14="http://schemas.microsoft.com/office/powerpoint/2010/main" val="266140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B0286-B270-4701-970D-3E65BF89D01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BC5534-CFCD-4AC9-B343-10A90F4BC7AA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EAB593-63E0-4A7F-BA3F-56ACECC24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" b="657"/>
          <a:stretch/>
        </p:blipFill>
        <p:spPr>
          <a:xfrm>
            <a:off x="1135970" y="1981203"/>
            <a:ext cx="5712505" cy="46082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11C62A-4E66-4307-8310-4206C4EE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233" y="1226836"/>
            <a:ext cx="4343400" cy="53625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4806EB-F632-4B4F-B711-46DADD5D005B}"/>
              </a:ext>
            </a:extLst>
          </p:cNvPr>
          <p:cNvSpPr/>
          <p:nvPr/>
        </p:nvSpPr>
        <p:spPr>
          <a:xfrm>
            <a:off x="1289878" y="6401849"/>
            <a:ext cx="10587798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주어진 코드를 이용하여 앞에 명시된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Rom Content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  <a:sym typeface="Wingdings" panose="05000000000000000000" pitchFamily="2" charset="2"/>
              </a:rPr>
              <a:t>에 맞게 작성한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VHDL Code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이다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79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srgbClr val="70A9F0"/>
                </a:solidFill>
              </a:rPr>
              <a:t>1. VHDL</a:t>
            </a:r>
            <a:r>
              <a:rPr lang="ko-KR" altLang="en-US" sz="2400" dirty="0">
                <a:solidFill>
                  <a:srgbClr val="70A9F0"/>
                </a:solidFill>
              </a:rPr>
              <a:t> </a:t>
            </a:r>
            <a:r>
              <a:rPr lang="en-US" altLang="ko-KR" sz="2400" dirty="0">
                <a:solidFill>
                  <a:srgbClr val="70A9F0"/>
                </a:solidFill>
              </a:rPr>
              <a:t>Code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B0286-B270-4701-970D-3E65BF89D01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05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BC5534-CFCD-4AC9-B343-10A90F4BC7AA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Microprogramming Logic Design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3FA073-B94A-43F6-BEEC-48C6B9E7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541" b="27195"/>
          <a:stretch/>
        </p:blipFill>
        <p:spPr>
          <a:xfrm>
            <a:off x="706049" y="2209228"/>
            <a:ext cx="6765741" cy="399987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A04A87-D01D-4E84-9452-445D47B7D378}"/>
              </a:ext>
            </a:extLst>
          </p:cNvPr>
          <p:cNvSpPr/>
          <p:nvPr/>
        </p:nvSpPr>
        <p:spPr>
          <a:xfrm>
            <a:off x="7614122" y="2080475"/>
            <a:ext cx="4577877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다음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VHDL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은 </a:t>
            </a:r>
            <a:r>
              <a:rPr lang="en-US" altLang="ko-KR" dirty="0" err="1">
                <a:solidFill>
                  <a:srgbClr val="166DC4"/>
                </a:solidFill>
                <a:ea typeface="맑은 고딕" panose="020B0503020000020004" pitchFamily="50" charset="-127"/>
              </a:rPr>
              <a:t>clk</a:t>
            </a:r>
            <a:r>
              <a:rPr lang="en-US" altLang="ko-KR" dirty="0">
                <a:solidFill>
                  <a:srgbClr val="166DC4"/>
                </a:solidFill>
                <a:ea typeface="맑은 고딕" panose="020B0503020000020004" pitchFamily="50" charset="-127"/>
              </a:rPr>
              <a:t>(Clock)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rgbClr val="166DC4"/>
                </a:solidFill>
                <a:ea typeface="맑은 고딕" panose="020B0503020000020004" pitchFamily="50" charset="-127"/>
              </a:rPr>
              <a:t>reset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을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input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으로 정의하였고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, address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바꿔 줄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input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인 </a:t>
            </a:r>
            <a:r>
              <a:rPr lang="en-US" altLang="ko-KR" dirty="0">
                <a:solidFill>
                  <a:srgbClr val="166DC4"/>
                </a:solidFill>
                <a:ea typeface="맑은 고딕" panose="020B0503020000020004" pitchFamily="50" charset="-127"/>
              </a:rPr>
              <a:t>w, x, y, z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정의했다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또한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, ROM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주소와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 Data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내부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Signal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로 </a:t>
            </a:r>
            <a:r>
              <a:rPr lang="ko-KR" altLang="en-US" dirty="0">
                <a:solidFill>
                  <a:srgbClr val="166DC4"/>
                </a:solidFill>
                <a:ea typeface="맑은 고딕" panose="020B0503020000020004" pitchFamily="50" charset="-127"/>
              </a:rPr>
              <a:t>각각 </a:t>
            </a:r>
            <a:r>
              <a:rPr lang="en-US" altLang="ko-KR" dirty="0">
                <a:solidFill>
                  <a:srgbClr val="166DC4"/>
                </a:solidFill>
                <a:ea typeface="맑은 고딕" panose="020B0503020000020004" pitchFamily="50" charset="-127"/>
              </a:rPr>
              <a:t>address,  </a:t>
            </a:r>
            <a:r>
              <a:rPr lang="en-US" altLang="ko-KR" dirty="0" err="1">
                <a:solidFill>
                  <a:srgbClr val="166DC4"/>
                </a:solidFill>
                <a:ea typeface="맑은 고딕" panose="020B0503020000020004" pitchFamily="50" charset="-127"/>
              </a:rPr>
              <a:t>next_address</a:t>
            </a:r>
            <a:r>
              <a:rPr lang="en-US" altLang="ko-KR" dirty="0">
                <a:solidFill>
                  <a:srgbClr val="166DC4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ea typeface="맑은 고딕" panose="020B0503020000020004" pitchFamily="50" charset="-127"/>
              </a:rPr>
              <a:t>condition_sel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정의하였고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, address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씩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up-count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시킬 </a:t>
            </a:r>
            <a:r>
              <a:rPr lang="en-US" altLang="ko-KR" dirty="0" err="1">
                <a:solidFill>
                  <a:srgbClr val="166DC4"/>
                </a:solidFill>
                <a:ea typeface="맑은 고딕" panose="020B0503020000020004" pitchFamily="50" charset="-127"/>
              </a:rPr>
              <a:t>id_inc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ROM Data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한번에 나타낸 </a:t>
            </a:r>
            <a:r>
              <a:rPr lang="en-US" altLang="ko-KR" dirty="0">
                <a:solidFill>
                  <a:srgbClr val="166DC4"/>
                </a:solidFill>
                <a:ea typeface="맑은 고딕" panose="020B0503020000020004" pitchFamily="50" charset="-127"/>
              </a:rPr>
              <a:t>q</a:t>
            </a:r>
            <a:r>
              <a:rPr lang="ko-KR" altLang="en-US" dirty="0">
                <a:solidFill>
                  <a:srgbClr val="4899EA"/>
                </a:solidFill>
                <a:ea typeface="맑은 고딕" panose="020B0503020000020004" pitchFamily="50" charset="-127"/>
              </a:rPr>
              <a:t>를 정의하였다</a:t>
            </a:r>
            <a:r>
              <a:rPr lang="en-US" altLang="ko-KR" dirty="0">
                <a:solidFill>
                  <a:srgbClr val="4899EA"/>
                </a:solidFill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72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B0286-B270-4701-970D-3E65BF89D01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BC5534-CFCD-4AC9-B343-10A90F4BC7AA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3FA073-B94A-43F6-BEEC-48C6B9E7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26" r="541" b="658"/>
          <a:stretch/>
        </p:blipFill>
        <p:spPr>
          <a:xfrm>
            <a:off x="666629" y="2074559"/>
            <a:ext cx="6820274" cy="45920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A04A87-D01D-4E84-9452-445D47B7D378}"/>
              </a:ext>
            </a:extLst>
          </p:cNvPr>
          <p:cNvSpPr/>
          <p:nvPr/>
        </p:nvSpPr>
        <p:spPr>
          <a:xfrm>
            <a:off x="7649866" y="2074559"/>
            <a:ext cx="3693271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모든 것을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외부로 출력해줄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std_logic_vector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들을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PORT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정의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7*4 ROM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(7 bits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constant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다음과 같이 정의하였다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정의할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ROM Data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899E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3298135-6966-4ADD-8687-99BB7280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748516" y="3495882"/>
            <a:ext cx="1495972" cy="48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5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FB0286-B270-4701-970D-3E65BF89D01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BC5534-CFCD-4AC9-B343-10A90F4BC7AA}"/>
              </a:ext>
            </a:extLst>
          </p:cNvPr>
          <p:cNvSpPr/>
          <p:nvPr/>
        </p:nvSpPr>
        <p:spPr>
          <a:xfrm>
            <a:off x="4125668" y="648900"/>
            <a:ext cx="34884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Microprogramming Logic Design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3BED1E-FED0-4D3A-97F4-052C240FD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98"/>
          <a:stretch/>
        </p:blipFill>
        <p:spPr>
          <a:xfrm>
            <a:off x="6414749" y="1544056"/>
            <a:ext cx="5716478" cy="26467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28BD4-58AA-47DD-8FA5-9FC06C79E8B6}"/>
              </a:ext>
            </a:extLst>
          </p:cNvPr>
          <p:cNvSpPr/>
          <p:nvPr/>
        </p:nvSpPr>
        <p:spPr>
          <a:xfrm>
            <a:off x="903367" y="2074559"/>
            <a:ext cx="5511383" cy="443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“00”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초기화한다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reset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아니고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rising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edge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인데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id_inc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회로도를 참고해보면 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시키는 경우이다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8CEF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next_address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현재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899E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 err="1">
                <a:solidFill>
                  <a:srgbClr val="4899EA"/>
                </a:solidFill>
              </a:rPr>
              <a:t>id_inc</a:t>
            </a:r>
            <a:r>
              <a:rPr lang="ko-KR" altLang="en-US" dirty="0">
                <a:solidFill>
                  <a:srgbClr val="4899EA"/>
                </a:solidFill>
              </a:rPr>
              <a:t>가 </a:t>
            </a:r>
            <a:r>
              <a:rPr lang="en-US" altLang="ko-KR" dirty="0">
                <a:solidFill>
                  <a:srgbClr val="4899EA"/>
                </a:solidFill>
              </a:rPr>
              <a:t>1</a:t>
            </a:r>
            <a:r>
              <a:rPr lang="ko-KR" altLang="en-US" dirty="0">
                <a:solidFill>
                  <a:srgbClr val="4899EA"/>
                </a:solidFill>
              </a:rPr>
              <a:t>이 아닌 경우</a:t>
            </a:r>
            <a:r>
              <a:rPr lang="en-US" altLang="ko-KR" dirty="0">
                <a:solidFill>
                  <a:srgbClr val="A8CEF5"/>
                </a:solidFill>
              </a:rPr>
              <a:t>(</a:t>
            </a:r>
            <a:r>
              <a:rPr lang="ko-KR" altLang="en-US" dirty="0">
                <a:solidFill>
                  <a:srgbClr val="A8CEF5"/>
                </a:solidFill>
              </a:rPr>
              <a:t>회로도를 참고하면 이는 </a:t>
            </a:r>
            <a:r>
              <a:rPr lang="en-US" altLang="ko-KR" dirty="0">
                <a:solidFill>
                  <a:srgbClr val="A8CEF5"/>
                </a:solidFill>
              </a:rPr>
              <a:t>INC+1</a:t>
            </a:r>
            <a:r>
              <a:rPr lang="ko-KR" altLang="en-US" dirty="0">
                <a:solidFill>
                  <a:srgbClr val="A8CEF5"/>
                </a:solidFill>
              </a:rPr>
              <a:t>을 시킨다</a:t>
            </a:r>
            <a:r>
              <a:rPr lang="en-US" altLang="ko-KR" dirty="0">
                <a:solidFill>
                  <a:srgbClr val="A8CEF5"/>
                </a:solidFill>
              </a:rPr>
              <a:t>.)</a:t>
            </a:r>
            <a:r>
              <a:rPr lang="en-US" altLang="ko-KR" dirty="0">
                <a:solidFill>
                  <a:srgbClr val="4899EA"/>
                </a:solidFill>
              </a:rPr>
              <a:t> </a:t>
            </a:r>
            <a:r>
              <a:rPr lang="ko-KR" altLang="en-US" dirty="0">
                <a:solidFill>
                  <a:srgbClr val="4899EA"/>
                </a:solidFill>
              </a:rPr>
              <a:t>현재 </a:t>
            </a:r>
            <a:r>
              <a:rPr lang="en-US" altLang="ko-KR" dirty="0">
                <a:solidFill>
                  <a:srgbClr val="4899EA"/>
                </a:solidFill>
              </a:rPr>
              <a:t>address</a:t>
            </a:r>
            <a:r>
              <a:rPr lang="ko-KR" altLang="en-US" dirty="0">
                <a:solidFill>
                  <a:srgbClr val="4899EA"/>
                </a:solidFill>
              </a:rPr>
              <a:t>에 </a:t>
            </a:r>
            <a:r>
              <a:rPr lang="en-US" altLang="ko-KR" dirty="0">
                <a:solidFill>
                  <a:srgbClr val="4899EA"/>
                </a:solidFill>
              </a:rPr>
              <a:t>+1</a:t>
            </a:r>
            <a:r>
              <a:rPr lang="ko-KR" altLang="en-US" dirty="0">
                <a:solidFill>
                  <a:srgbClr val="4899EA"/>
                </a:solidFill>
              </a:rPr>
              <a:t>을</a:t>
            </a:r>
            <a:r>
              <a:rPr lang="en-US" altLang="ko-KR" dirty="0">
                <a:solidFill>
                  <a:srgbClr val="4899EA"/>
                </a:solidFill>
              </a:rPr>
              <a:t> </a:t>
            </a:r>
            <a:r>
              <a:rPr lang="ko-KR" altLang="en-US" dirty="0">
                <a:solidFill>
                  <a:srgbClr val="4899EA"/>
                </a:solidFill>
              </a:rPr>
              <a:t>시켜 다음 </a:t>
            </a:r>
            <a:r>
              <a:rPr lang="en-US" altLang="ko-KR" dirty="0">
                <a:solidFill>
                  <a:srgbClr val="4899EA"/>
                </a:solidFill>
              </a:rPr>
              <a:t>address</a:t>
            </a:r>
            <a:r>
              <a:rPr lang="ko-KR" altLang="en-US" dirty="0">
                <a:solidFill>
                  <a:srgbClr val="4899EA"/>
                </a:solidFill>
              </a:rPr>
              <a:t>로 넘어가게 한다</a:t>
            </a:r>
            <a:r>
              <a:rPr lang="en-US" altLang="ko-KR" dirty="0">
                <a:solidFill>
                  <a:srgbClr val="4899EA"/>
                </a:solidFill>
              </a:rPr>
              <a:t>.</a:t>
            </a:r>
            <a:endParaRPr lang="ko-KR" altLang="en-US" dirty="0">
              <a:solidFill>
                <a:srgbClr val="4899EA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F40B3C-0D93-4D88-9F56-6CE316C5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938401" y="3626016"/>
            <a:ext cx="3009797" cy="33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082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1517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565</cp:revision>
  <dcterms:created xsi:type="dcterms:W3CDTF">2020-02-14T03:17:50Z</dcterms:created>
  <dcterms:modified xsi:type="dcterms:W3CDTF">2020-04-22T12:00:53Z</dcterms:modified>
</cp:coreProperties>
</file>