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7" r:id="rId2"/>
    <p:sldId id="258" r:id="rId3"/>
    <p:sldId id="380" r:id="rId4"/>
    <p:sldId id="381" r:id="rId5"/>
    <p:sldId id="388" r:id="rId6"/>
    <p:sldId id="379" r:id="rId7"/>
    <p:sldId id="390" r:id="rId8"/>
    <p:sldId id="391" r:id="rId9"/>
    <p:sldId id="387" r:id="rId10"/>
    <p:sldId id="395" r:id="rId11"/>
    <p:sldId id="392" r:id="rId12"/>
    <p:sldId id="396" r:id="rId13"/>
    <p:sldId id="394" r:id="rId14"/>
    <p:sldId id="393" r:id="rId15"/>
    <p:sldId id="397" r:id="rId16"/>
    <p:sldId id="398" r:id="rId17"/>
    <p:sldId id="401" r:id="rId18"/>
    <p:sldId id="402" r:id="rId19"/>
    <p:sldId id="403" r:id="rId20"/>
    <p:sldId id="399" r:id="rId21"/>
    <p:sldId id="400" r:id="rId22"/>
    <p:sldId id="358" r:id="rId23"/>
    <p:sldId id="384" r:id="rId24"/>
    <p:sldId id="407" r:id="rId25"/>
    <p:sldId id="406" r:id="rId26"/>
    <p:sldId id="385" r:id="rId27"/>
    <p:sldId id="408" r:id="rId28"/>
    <p:sldId id="405" r:id="rId29"/>
    <p:sldId id="359" r:id="rId30"/>
    <p:sldId id="410" r:id="rId31"/>
    <p:sldId id="413" r:id="rId32"/>
    <p:sldId id="411" r:id="rId33"/>
    <p:sldId id="412" r:id="rId34"/>
    <p:sldId id="382" r:id="rId35"/>
    <p:sldId id="416" r:id="rId36"/>
    <p:sldId id="417" r:id="rId37"/>
    <p:sldId id="418" r:id="rId38"/>
    <p:sldId id="419" r:id="rId39"/>
    <p:sldId id="420" r:id="rId40"/>
    <p:sldId id="389" r:id="rId41"/>
    <p:sldId id="319" r:id="rId42"/>
    <p:sldId id="383" r:id="rId43"/>
    <p:sldId id="414" r:id="rId44"/>
    <p:sldId id="409" r:id="rId45"/>
    <p:sldId id="415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6DC4"/>
    <a:srgbClr val="FB3B69"/>
    <a:srgbClr val="FFFFFF"/>
    <a:srgbClr val="70A9F0"/>
    <a:srgbClr val="A8CEF5"/>
    <a:srgbClr val="4899EA"/>
    <a:srgbClr val="949494"/>
    <a:srgbClr val="DCDCDC"/>
    <a:srgbClr val="E8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9" autoAdjust="0"/>
    <p:restoredTop sz="96353" autoAdjust="0"/>
  </p:normalViewPr>
  <p:slideViewPr>
    <p:cSldViewPr snapToGrid="0">
      <p:cViewPr>
        <p:scale>
          <a:sx n="114" d="100"/>
          <a:sy n="114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045A3-41CC-4907-A3D8-7CD892DA6660}" type="datetimeFigureOut">
              <a:rPr lang="ko-KR" altLang="en-US" smtClean="0"/>
              <a:t>2020-05-27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E785-78F1-4C1A-A09F-30F920CDF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04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089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285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84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33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64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50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5E785-78F1-4C1A-A09F-30F920CDF00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633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492340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</a:rPr>
              <a:t>Lab 09. </a:t>
            </a:r>
            <a:r>
              <a:rPr lang="en-US" altLang="ko-KR" sz="2800" b="1" kern="0" dirty="0">
                <a:solidFill>
                  <a:srgbClr val="70A9F0"/>
                </a:solidFill>
              </a:rPr>
              <a:t>General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CPU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design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753596" y="2296525"/>
            <a:ext cx="2313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0" dirty="0">
                <a:solidFill>
                  <a:srgbClr val="70A9F0"/>
                </a:solidFill>
              </a:rPr>
              <a:t>201810800 </a:t>
            </a:r>
            <a:r>
              <a:rPr lang="ko-KR" altLang="en-US" sz="2000" kern="0" dirty="0">
                <a:solidFill>
                  <a:srgbClr val="70A9F0"/>
                </a:solidFill>
              </a:rPr>
              <a:t>이혜인</a:t>
            </a:r>
            <a:endParaRPr lang="ko-KR" altLang="en-US" sz="2000" dirty="0">
              <a:solidFill>
                <a:srgbClr val="70A9F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dp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(Datapath)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90478-0E39-4921-92C3-A180AEEA3CB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1D06-44E2-418A-A030-11DBDA8855C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65835A-CE25-415F-AEF7-ADE3C981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7" y="2074559"/>
            <a:ext cx="6207371" cy="4506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399886" y="2594185"/>
            <a:ext cx="6420202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Clear, Input,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IRload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PCload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INmux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Aload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JNZmux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가지고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PCload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각각의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값이 각각의 단계에서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중 값을 가져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여부를 결정해주는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PCload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fetch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단계에서만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값을 가진다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JNZ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PCload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갖기도 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.) </a:t>
            </a:r>
          </a:p>
        </p:txBody>
      </p:sp>
    </p:spTree>
    <p:extLst>
      <p:ext uri="{BB962C8B-B14F-4D97-AF65-F5344CB8AC3E}">
        <p14:creationId xmlns:p14="http://schemas.microsoft.com/office/powerpoint/2010/main" val="14611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dp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(Datapath)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90478-0E39-4921-92C3-A180AEEA3CB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1D06-44E2-418A-A030-11DBDA8855C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65835A-CE25-415F-AEF7-ADE3C981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7" y="2074559"/>
            <a:ext cx="6207371" cy="4506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349552" y="2985579"/>
            <a:ext cx="6420202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INmux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는 외부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받을지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Decrement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값을 받을지 결정하는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Aload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값이 저장되는 여부를 결정하는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JNZmux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있는 값이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인지 아닌지 판단해서 해당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address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로 이동하라고 해주는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7181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dp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(Datapath)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90478-0E39-4921-92C3-A180AEEA3CB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1D06-44E2-418A-A030-11DBDA8855C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65835A-CE25-415F-AEF7-ADE3C981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7" y="2074559"/>
            <a:ext cx="6207371" cy="4506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968295-B62A-4B1C-84E9-EC3D9F0FB8CD}"/>
              </a:ext>
            </a:extLst>
          </p:cNvPr>
          <p:cNvSpPr txBox="1"/>
          <p:nvPr/>
        </p:nvSpPr>
        <p:spPr>
          <a:xfrm>
            <a:off x="5487232" y="2486673"/>
            <a:ext cx="6420202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으로는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과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Xneq0, Output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가지고 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Instruction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나타내는 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8bit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중에서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MSB 3bit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Status Signal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형태로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Control Unit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제공해주는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(MSB 3bit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Instruction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가리킨다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.),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Xneq0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같은 지 아닌지를 판단해 출력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해주는 것이고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외부로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값을 출력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해주는 것이다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035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dp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(Datapath)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90478-0E39-4921-92C3-A180AEEA3CB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1D06-44E2-418A-A030-11DBDA8855C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65835A-CE25-415F-AEF7-ADE3C981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7" y="2074559"/>
            <a:ext cx="6207371" cy="4506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5483776" y="2940892"/>
            <a:ext cx="6420202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Generic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이용하여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size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ROM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생성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Rom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word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갖는다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reg(Register), increment, decrement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각각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Component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056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dp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(Datapath)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90478-0E39-4921-92C3-A180AEEA3CB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1D06-44E2-418A-A030-11DBDA8855C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82EAF1A-2061-48DE-B495-5CBA3E85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7" y="2379928"/>
            <a:ext cx="5624535" cy="38291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097E37-11C9-4E81-8E82-CD6E1B56FD2A}"/>
              </a:ext>
            </a:extLst>
          </p:cNvPr>
          <p:cNvSpPr txBox="1"/>
          <p:nvPr/>
        </p:nvSpPr>
        <p:spPr>
          <a:xfrm>
            <a:off x="5228228" y="2326947"/>
            <a:ext cx="6783725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다음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Code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mux2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Component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하였다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그 후 내부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Signal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들을 이용하여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Component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한 값들을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DP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와 연결하였다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그리고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Altera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에서 제공된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ROM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이용하여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ROM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만들었다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Xneq0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통해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아니면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1, 0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내보냈고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은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dp_IR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값 중에서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MSB 3bit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만을 출력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하였다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그리고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dp_A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 있는 값을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통해 출력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하였다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608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CU(Control Unit)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90478-0E39-4921-92C3-A180AEEA3CB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1D06-44E2-418A-A030-11DBDA8855C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2815900" y="6209100"/>
            <a:ext cx="4942756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Control Unit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대한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5FE56C-614C-4132-8BA3-619B17F8C01D}"/>
              </a:ext>
            </a:extLst>
          </p:cNvPr>
          <p:cNvGrpSpPr/>
          <p:nvPr/>
        </p:nvGrpSpPr>
        <p:grpSpPr>
          <a:xfrm>
            <a:off x="1505241" y="2127994"/>
            <a:ext cx="9181517" cy="4522155"/>
            <a:chOff x="323210" y="2172259"/>
            <a:chExt cx="9181517" cy="452215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4F9CE70-9DDE-493D-9966-531A4BD1987D}"/>
                </a:ext>
              </a:extLst>
            </p:cNvPr>
            <p:cNvGrpSpPr/>
            <p:nvPr/>
          </p:nvGrpSpPr>
          <p:grpSpPr>
            <a:xfrm>
              <a:off x="323210" y="2172259"/>
              <a:ext cx="9181517" cy="4522155"/>
              <a:chOff x="323210" y="2172259"/>
              <a:chExt cx="9181517" cy="4522155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C1A32677-5528-448D-9F32-2D1865110B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3210" y="2183188"/>
                <a:ext cx="3850296" cy="4262564"/>
              </a:xfrm>
              <a:prstGeom prst="rect">
                <a:avLst/>
              </a:prstGeom>
            </p:spPr>
          </p:pic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392B5838-99C9-4D95-B862-8C6E83BBBA1C}"/>
                  </a:ext>
                </a:extLst>
              </p:cNvPr>
              <p:cNvGrpSpPr/>
              <p:nvPr/>
            </p:nvGrpSpPr>
            <p:grpSpPr>
              <a:xfrm>
                <a:off x="4081549" y="2172259"/>
                <a:ext cx="2784702" cy="4183391"/>
                <a:chOff x="4039534" y="2255824"/>
                <a:chExt cx="2501173" cy="3650026"/>
              </a:xfrm>
            </p:grpSpPr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39F31279-3DF3-4910-9994-0882CDBEE7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60819" y="2255824"/>
                  <a:ext cx="2479888" cy="1697501"/>
                </a:xfrm>
                <a:prstGeom prst="rect">
                  <a:avLst/>
                </a:prstGeom>
              </p:spPr>
            </p:pic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D255011F-FA54-4672-989E-9AF6F499E8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59970"/>
                <a:stretch/>
              </p:blipFill>
              <p:spPr>
                <a:xfrm>
                  <a:off x="4039534" y="3953325"/>
                  <a:ext cx="2341253" cy="1952525"/>
                </a:xfrm>
                <a:prstGeom prst="rect">
                  <a:avLst/>
                </a:prstGeom>
              </p:spPr>
            </p:pic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309545A-A409-4698-B537-A2999C968950}"/>
                  </a:ext>
                </a:extLst>
              </p:cNvPr>
              <p:cNvGrpSpPr/>
              <p:nvPr/>
            </p:nvGrpSpPr>
            <p:grpSpPr>
              <a:xfrm>
                <a:off x="6837287" y="2183187"/>
                <a:ext cx="2667440" cy="4511227"/>
                <a:chOff x="7315238" y="648900"/>
                <a:chExt cx="3086100" cy="5164554"/>
              </a:xfrm>
            </p:grpSpPr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66F60B8F-EF2F-4659-BFF0-1EC821107F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5238" y="4467200"/>
                  <a:ext cx="2195166" cy="1346254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5F5D083C-DEC2-472C-B598-5F16C7A741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40612"/>
                <a:stretch/>
              </p:blipFill>
              <p:spPr>
                <a:xfrm>
                  <a:off x="7315238" y="648900"/>
                  <a:ext cx="3086100" cy="3818299"/>
                </a:xfrm>
                <a:prstGeom prst="rect">
                  <a:avLst/>
                </a:prstGeom>
              </p:spPr>
            </p:pic>
          </p:grp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C1EB49-1FB1-4CB1-8DEE-D64034EE1C7A}"/>
                </a:ext>
              </a:extLst>
            </p:cNvPr>
            <p:cNvSpPr/>
            <p:nvPr/>
          </p:nvSpPr>
          <p:spPr>
            <a:xfrm>
              <a:off x="6635692" y="2936147"/>
              <a:ext cx="92279" cy="1593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4987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CU(Control Unit)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90478-0E39-4921-92C3-A180AEEA3CB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1D06-44E2-418A-A030-11DBDA8855C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4393029" y="2118982"/>
            <a:ext cx="7552893" cy="4436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reset, Input,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IRload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PCload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INmux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Aload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JNZmux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IR, Aneq0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를 가지고 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대부분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Datapath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동일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다른 것은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IR, Aneq0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Datapath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내보낸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 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받는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Aneq0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Datapath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에서 내보낸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Xneq0 Output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받는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ko-KR" sz="180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으로는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halt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가지고 있다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Halt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해당 프로그램의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111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 프로그램이 종료되었음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알리는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A32677-5528-448D-9F32-2D186511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7" y="2138922"/>
            <a:ext cx="3850296" cy="42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CU(Control Unit)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90478-0E39-4921-92C3-A180AEEA3CB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1D06-44E2-418A-A030-11DBDA8855C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4409807" y="2558151"/>
            <a:ext cx="7552893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7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개로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3bit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구성되어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Reset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초기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Initialized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State 001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가고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001(fetch : MSB 3 bit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를 받는다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.)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010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으로 간다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A32677-5528-448D-9F32-2D186511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7" y="2138922"/>
            <a:ext cx="3850296" cy="42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15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CU(Control Unit)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90478-0E39-4921-92C3-A180AEEA3CB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1D06-44E2-418A-A030-11DBDA8855C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4376251" y="2606126"/>
            <a:ext cx="7552893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경우에 따라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이동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받는 경우는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011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내보내는 경우는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100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하는 경우는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101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JNZ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하는 경우는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110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프로그램이 종료되어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halt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경우는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111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이동한다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다른 경우는 모두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이동한다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A32677-5528-448D-9F32-2D186511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7" y="2138922"/>
            <a:ext cx="3850296" cy="42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CU(Control Unit)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90478-0E39-4921-92C3-A180AEEA3CB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1D06-44E2-418A-A030-11DBDA8855C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3624622" y="2795521"/>
            <a:ext cx="8447136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011, 100, 101, 110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경우에는 다시 초기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가고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경우에는 프로그램이 종료된 상태이므로 계속해서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111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머무른다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다른 경우는 모두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이동한다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089488-7540-4777-8303-9F0811EDF4C7}"/>
              </a:ext>
            </a:extLst>
          </p:cNvPr>
          <p:cNvGrpSpPr/>
          <p:nvPr/>
        </p:nvGrpSpPr>
        <p:grpSpPr>
          <a:xfrm>
            <a:off x="495728" y="2138922"/>
            <a:ext cx="2784702" cy="4183391"/>
            <a:chOff x="5263580" y="2127994"/>
            <a:chExt cx="2784702" cy="41833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92B5838-99C9-4D95-B862-8C6E83BBBA1C}"/>
                </a:ext>
              </a:extLst>
            </p:cNvPr>
            <p:cNvGrpSpPr/>
            <p:nvPr/>
          </p:nvGrpSpPr>
          <p:grpSpPr>
            <a:xfrm>
              <a:off x="5263580" y="2127994"/>
              <a:ext cx="2784702" cy="4183391"/>
              <a:chOff x="4039534" y="2255824"/>
              <a:chExt cx="2501173" cy="365002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9F31279-3DF3-4910-9994-0882CDBEE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60819" y="2255824"/>
                <a:ext cx="2479888" cy="1697501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255011F-FA54-4672-989E-9AF6F499E8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59970"/>
              <a:stretch/>
            </p:blipFill>
            <p:spPr>
              <a:xfrm>
                <a:off x="4039534" y="3953325"/>
                <a:ext cx="2341253" cy="1952525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C1EB49-1FB1-4CB1-8DEE-D64034EE1C7A}"/>
                </a:ext>
              </a:extLst>
            </p:cNvPr>
            <p:cNvSpPr/>
            <p:nvPr/>
          </p:nvSpPr>
          <p:spPr>
            <a:xfrm>
              <a:off x="7817723" y="2891882"/>
              <a:ext cx="92279" cy="1593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19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09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General CPU design 1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43" name="내용 개체 틀 2">
            <a:extLst>
              <a:ext uri="{FF2B5EF4-FFF2-40B4-BE49-F238E27FC236}">
                <a16:creationId xmlns:a16="http://schemas.microsoft.com/office/drawing/2014/main" id="{5583757F-7A9A-486C-9E56-E603E92B0CDE}"/>
              </a:ext>
            </a:extLst>
          </p:cNvPr>
          <p:cNvSpPr>
            <a:spLocks noGrp="1"/>
          </p:cNvSpPr>
          <p:nvPr/>
        </p:nvSpPr>
        <p:spPr>
          <a:xfrm>
            <a:off x="979126" y="1825051"/>
            <a:ext cx="10683222" cy="401694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Clr>
                <a:srgbClr val="166DC4"/>
              </a:buClr>
            </a:pPr>
            <a:r>
              <a:rPr lang="ko-KR" altLang="en-US" sz="2400" dirty="0">
                <a:solidFill>
                  <a:srgbClr val="166DC4"/>
                </a:solidFill>
              </a:rPr>
              <a:t>주어진 </a:t>
            </a:r>
            <a:r>
              <a:rPr lang="en-US" altLang="ko-KR" sz="2400" dirty="0">
                <a:solidFill>
                  <a:srgbClr val="166DC4"/>
                </a:solidFill>
              </a:rPr>
              <a:t>VHDL code</a:t>
            </a:r>
            <a:r>
              <a:rPr lang="ko-KR" altLang="en-US" sz="2400" dirty="0">
                <a:solidFill>
                  <a:srgbClr val="166DC4"/>
                </a:solidFill>
              </a:rPr>
              <a:t>들을 사용해서 </a:t>
            </a:r>
            <a:r>
              <a:rPr lang="en-US" altLang="ko-KR" sz="2400" dirty="0">
                <a:solidFill>
                  <a:srgbClr val="166DC4"/>
                </a:solidFill>
              </a:rPr>
              <a:t>EC-1 microprocessor</a:t>
            </a:r>
            <a:r>
              <a:rPr lang="ko-KR" altLang="en-US" sz="2400" dirty="0">
                <a:solidFill>
                  <a:srgbClr val="166DC4"/>
                </a:solidFill>
              </a:rPr>
              <a:t>를 구현하고 </a:t>
            </a:r>
            <a:r>
              <a:rPr lang="en-US" altLang="ko-KR" sz="2400" dirty="0">
                <a:solidFill>
                  <a:srgbClr val="166DC4"/>
                </a:solidFill>
              </a:rPr>
              <a:t>“RTL viewer”</a:t>
            </a:r>
            <a:r>
              <a:rPr lang="ko-KR" altLang="en-US" sz="2400" dirty="0">
                <a:solidFill>
                  <a:srgbClr val="166DC4"/>
                </a:solidFill>
              </a:rPr>
              <a:t>와</a:t>
            </a:r>
            <a:r>
              <a:rPr lang="en-US" altLang="ko-KR" sz="2400" dirty="0">
                <a:solidFill>
                  <a:srgbClr val="166DC4"/>
                </a:solidFill>
              </a:rPr>
              <a:t> “RTL simulation” </a:t>
            </a:r>
            <a:r>
              <a:rPr lang="ko-KR" altLang="en-US" sz="2400" dirty="0">
                <a:solidFill>
                  <a:srgbClr val="166DC4"/>
                </a:solidFill>
              </a:rPr>
              <a:t>기능을</a:t>
            </a:r>
            <a:r>
              <a:rPr lang="en-US" altLang="ko-KR" sz="2400" dirty="0">
                <a:solidFill>
                  <a:srgbClr val="166DC4"/>
                </a:solidFill>
              </a:rPr>
              <a:t> </a:t>
            </a:r>
            <a:r>
              <a:rPr lang="ko-KR" altLang="en-US" sz="2400" dirty="0">
                <a:solidFill>
                  <a:srgbClr val="166DC4"/>
                </a:solidFill>
              </a:rPr>
              <a:t>이용해서 구현된 결과를 분석하라</a:t>
            </a:r>
            <a:r>
              <a:rPr lang="en-US" altLang="ko-KR" sz="2400" dirty="0">
                <a:solidFill>
                  <a:srgbClr val="166DC4"/>
                </a:solidFill>
              </a:rPr>
              <a:t>.</a:t>
            </a:r>
          </a:p>
          <a:p>
            <a:pPr lvl="1">
              <a:lnSpc>
                <a:spcPct val="200000"/>
              </a:lnSpc>
              <a:buClr>
                <a:srgbClr val="70A9F0"/>
              </a:buClr>
            </a:pPr>
            <a:r>
              <a:rPr lang="en-US" altLang="ko-KR" sz="2000" dirty="0">
                <a:solidFill>
                  <a:srgbClr val="70A9F0"/>
                </a:solidFill>
              </a:rPr>
              <a:t>You have to only perform “</a:t>
            </a:r>
            <a:r>
              <a:rPr lang="en-US" altLang="ko-KR" sz="2000" u="sng" dirty="0">
                <a:solidFill>
                  <a:srgbClr val="70A9F0"/>
                </a:solidFill>
              </a:rPr>
              <a:t>RTL simulation</a:t>
            </a:r>
            <a:r>
              <a:rPr lang="en-US" altLang="ko-KR" sz="2000" dirty="0">
                <a:solidFill>
                  <a:srgbClr val="70A9F0"/>
                </a:solidFill>
              </a:rPr>
              <a:t>” since it is much easier for verification. (SDO </a:t>
            </a:r>
            <a:r>
              <a:rPr lang="ko-KR" altLang="en-US" sz="2000" dirty="0">
                <a:solidFill>
                  <a:srgbClr val="70A9F0"/>
                </a:solidFill>
              </a:rPr>
              <a:t>파일 없이</a:t>
            </a:r>
            <a:r>
              <a:rPr lang="en-US" altLang="ko-KR" sz="2000" dirty="0">
                <a:solidFill>
                  <a:srgbClr val="70A9F0"/>
                </a:solidFill>
              </a:rPr>
              <a:t>, “</a:t>
            </a:r>
            <a:r>
              <a:rPr lang="en-US" altLang="ko-KR" sz="2000" dirty="0" err="1">
                <a:solidFill>
                  <a:srgbClr val="70A9F0"/>
                </a:solidFill>
              </a:rPr>
              <a:t>gate_work</a:t>
            </a:r>
            <a:r>
              <a:rPr lang="en-US" altLang="ko-KR" sz="2000" dirty="0">
                <a:solidFill>
                  <a:srgbClr val="70A9F0"/>
                </a:solidFill>
              </a:rPr>
              <a:t>” </a:t>
            </a:r>
            <a:r>
              <a:rPr lang="ko-KR" altLang="en-US" sz="2000" dirty="0">
                <a:solidFill>
                  <a:srgbClr val="70A9F0"/>
                </a:solidFill>
              </a:rPr>
              <a:t>대신 </a:t>
            </a:r>
            <a:r>
              <a:rPr lang="en-US" altLang="ko-KR" sz="2000" dirty="0">
                <a:solidFill>
                  <a:srgbClr val="70A9F0"/>
                </a:solidFill>
              </a:rPr>
              <a:t>“work” library</a:t>
            </a:r>
            <a:r>
              <a:rPr lang="ko-KR" altLang="en-US" sz="2000" dirty="0">
                <a:solidFill>
                  <a:srgbClr val="70A9F0"/>
                </a:solidFill>
              </a:rPr>
              <a:t>에서 </a:t>
            </a:r>
            <a:r>
              <a:rPr lang="en-US" altLang="ko-KR" sz="2000" dirty="0">
                <a:solidFill>
                  <a:srgbClr val="70A9F0"/>
                </a:solidFill>
              </a:rPr>
              <a:t>entity load)</a:t>
            </a:r>
          </a:p>
          <a:p>
            <a:pPr lvl="1">
              <a:lnSpc>
                <a:spcPct val="200000"/>
              </a:lnSpc>
              <a:buClr>
                <a:srgbClr val="70A9F0"/>
              </a:buClr>
            </a:pPr>
            <a:r>
              <a:rPr lang="en-US" altLang="ko-KR" sz="2000" dirty="0">
                <a:solidFill>
                  <a:srgbClr val="70A9F0"/>
                </a:solidFill>
              </a:rPr>
              <a:t>Use the Countdown program in “</a:t>
            </a:r>
            <a:r>
              <a:rPr lang="en-US" altLang="ko-KR" sz="2000" dirty="0" err="1">
                <a:solidFill>
                  <a:srgbClr val="70A9F0"/>
                </a:solidFill>
              </a:rPr>
              <a:t>program.mif</a:t>
            </a:r>
            <a:r>
              <a:rPr lang="en-US" altLang="ko-KR" sz="2000" dirty="0">
                <a:solidFill>
                  <a:srgbClr val="70A9F0"/>
                </a:solidFill>
              </a:rPr>
              <a:t>” &amp; Verify with simulation the following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34694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CU(Control Unit)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90478-0E39-4921-92C3-A180AEEA3CB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1D06-44E2-418A-A030-11DBDA8855C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3616233" y="2099455"/>
            <a:ext cx="8447136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각각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별로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Input, 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값을 나타낸 것이다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endParaRPr lang="en-US" altLang="ko-KR" dirty="0">
              <a:solidFill>
                <a:srgbClr val="70A9F0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이는 해당 표를 참고하면 동일하다는 것을 알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089488-7540-4777-8303-9F0811EDF4C7}"/>
              </a:ext>
            </a:extLst>
          </p:cNvPr>
          <p:cNvGrpSpPr/>
          <p:nvPr/>
        </p:nvGrpSpPr>
        <p:grpSpPr>
          <a:xfrm>
            <a:off x="495728" y="2138922"/>
            <a:ext cx="2784702" cy="4183391"/>
            <a:chOff x="5263580" y="2127994"/>
            <a:chExt cx="2784702" cy="41833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92B5838-99C9-4D95-B862-8C6E83BBBA1C}"/>
                </a:ext>
              </a:extLst>
            </p:cNvPr>
            <p:cNvGrpSpPr/>
            <p:nvPr/>
          </p:nvGrpSpPr>
          <p:grpSpPr>
            <a:xfrm>
              <a:off x="5263580" y="2127994"/>
              <a:ext cx="2784702" cy="4183391"/>
              <a:chOff x="4039534" y="2255824"/>
              <a:chExt cx="2501173" cy="365002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9F31279-3DF3-4910-9994-0882CDBEE7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60819" y="2255824"/>
                <a:ext cx="2479888" cy="1697501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D255011F-FA54-4672-989E-9AF6F499E8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59970"/>
              <a:stretch/>
            </p:blipFill>
            <p:spPr>
              <a:xfrm>
                <a:off x="4039534" y="3953325"/>
                <a:ext cx="2341253" cy="1952525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7C1EB49-1FB1-4CB1-8DEE-D64034EE1C7A}"/>
                </a:ext>
              </a:extLst>
            </p:cNvPr>
            <p:cNvSpPr/>
            <p:nvPr/>
          </p:nvSpPr>
          <p:spPr>
            <a:xfrm>
              <a:off x="7817723" y="2891882"/>
              <a:ext cx="92279" cy="1593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F1207D1D-AA13-4A0B-8679-FF66E4546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700" y="3236515"/>
            <a:ext cx="7642060" cy="33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53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CU(Control Unit)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90478-0E39-4921-92C3-A180AEEA3CB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1D06-44E2-418A-A030-11DBDA8855C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3398545" y="2034788"/>
            <a:ext cx="8239096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각각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State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별로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Input, Output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값을 나타낸 것이다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이는 해당 표를 참고하면 동일하다는 것을 알 수 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09545A-A409-4698-B537-A2999C968950}"/>
              </a:ext>
            </a:extLst>
          </p:cNvPr>
          <p:cNvGrpSpPr/>
          <p:nvPr/>
        </p:nvGrpSpPr>
        <p:grpSpPr>
          <a:xfrm>
            <a:off x="554359" y="2074559"/>
            <a:ext cx="2667440" cy="4511227"/>
            <a:chOff x="7315238" y="648900"/>
            <a:chExt cx="3086100" cy="516455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F60B8F-EF2F-4659-BFF0-1EC821107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5238" y="4467200"/>
              <a:ext cx="2195166" cy="134625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F5D083C-DEC2-472C-B598-5F16C7A741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0612"/>
            <a:stretch/>
          </p:blipFill>
          <p:spPr>
            <a:xfrm>
              <a:off x="7315238" y="648900"/>
              <a:ext cx="3086100" cy="3818299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45B3EC85-ADE9-4ECD-ADF8-5F90557B0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700" y="3236515"/>
            <a:ext cx="7642060" cy="330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40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647969-3F2A-4CFC-934C-58C838676E1C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09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5845E8-0FA6-4569-A4D5-3E9B72DFB65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General CPU design 1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554D6A-8F89-4BF9-BDD2-B8C16EA34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4" t="4826" r="2346" b="2188"/>
          <a:stretch/>
        </p:blipFill>
        <p:spPr>
          <a:xfrm>
            <a:off x="178951" y="2074559"/>
            <a:ext cx="8080692" cy="45946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BDA165-66A1-496C-9D45-CFC1FBACC3D1}"/>
              </a:ext>
            </a:extLst>
          </p:cNvPr>
          <p:cNvSpPr txBox="1"/>
          <p:nvPr/>
        </p:nvSpPr>
        <p:spPr>
          <a:xfrm>
            <a:off x="7919362" y="2074559"/>
            <a:ext cx="4272638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DP(Datapath)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CU(Control Unit)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이루어져 있는 것을 확인할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Reset, Clock, Input(8bit) 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가지이고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System 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Output(8bit)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Halt 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가지이다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107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647969-3F2A-4CFC-934C-58C838676E1C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5845E8-0FA6-4569-A4D5-3E9B72DFB65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C50D90-C970-4CD9-9D1A-101791090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" t="2616"/>
          <a:stretch/>
        </p:blipFill>
        <p:spPr>
          <a:xfrm>
            <a:off x="1664728" y="2074559"/>
            <a:ext cx="8862544" cy="40852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3B5077-2414-409A-9047-8B226DFA64E4}"/>
              </a:ext>
            </a:extLst>
          </p:cNvPr>
          <p:cNvSpPr txBox="1"/>
          <p:nvPr/>
        </p:nvSpPr>
        <p:spPr>
          <a:xfrm>
            <a:off x="3642297" y="6153835"/>
            <a:ext cx="4907405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(Datapath)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671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647969-3F2A-4CFC-934C-58C838676E1C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5845E8-0FA6-4569-A4D5-3E9B72DFB65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C50D90-C970-4CD9-9D1A-101791090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" t="2616"/>
          <a:stretch/>
        </p:blipFill>
        <p:spPr>
          <a:xfrm>
            <a:off x="5664045" y="1062999"/>
            <a:ext cx="5464993" cy="2519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3B5077-2414-409A-9047-8B226DFA64E4}"/>
              </a:ext>
            </a:extLst>
          </p:cNvPr>
          <p:cNvSpPr txBox="1"/>
          <p:nvPr/>
        </p:nvSpPr>
        <p:spPr>
          <a:xfrm>
            <a:off x="477017" y="3429000"/>
            <a:ext cx="11661975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먼저 보면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이는 일종의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ALU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볼 수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한 다음 해당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값과 외부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중 하나를 선택하여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 register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결과가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feedback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 과정에서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동일한지 여부를 판단하여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Xneq0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통해 출력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보면 이 값은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들어와서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증가시키고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통해서 해당 값과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중 선택하여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값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보낸다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증가한 값이 나오면서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다시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feedback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ROM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들어가면서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ROM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명시된 곳의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Instruction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나와서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반영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7645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647969-3F2A-4CFC-934C-58C838676E1C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5845E8-0FA6-4569-A4D5-3E9B72DFB65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C50D90-C970-4CD9-9D1A-1017910902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" t="2616"/>
          <a:stretch/>
        </p:blipFill>
        <p:spPr>
          <a:xfrm>
            <a:off x="4579871" y="1136827"/>
            <a:ext cx="6750144" cy="31114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3B5077-2414-409A-9047-8B226DFA64E4}"/>
              </a:ext>
            </a:extLst>
          </p:cNvPr>
          <p:cNvSpPr txBox="1"/>
          <p:nvPr/>
        </p:nvSpPr>
        <p:spPr>
          <a:xfrm>
            <a:off x="517363" y="4248327"/>
            <a:ext cx="11463436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PC register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각각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8bit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4bit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가지는데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ROM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4bit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여야 하므로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4bit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구성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된 것이고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ROM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나오는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Instruction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8bit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이므로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8bit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구성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된 것이다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나온 값 중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MSB 3bit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 System 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통해 나가면서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CU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 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가고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전체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System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Xneq0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CU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Aneq0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가게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8244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647969-3F2A-4CFC-934C-58C838676E1C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5845E8-0FA6-4569-A4D5-3E9B72DFB65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EC7728-ED04-4FB5-B6F7-5CD944532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" r="2541" b="1115"/>
          <a:stretch/>
        </p:blipFill>
        <p:spPr>
          <a:xfrm>
            <a:off x="886855" y="2074559"/>
            <a:ext cx="7729625" cy="46759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42C839-C3F2-49FB-95B8-1BD7BB57A0FF}"/>
              </a:ext>
            </a:extLst>
          </p:cNvPr>
          <p:cNvSpPr txBox="1"/>
          <p:nvPr/>
        </p:nvSpPr>
        <p:spPr>
          <a:xfrm>
            <a:off x="8591295" y="3429000"/>
            <a:ext cx="3600705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cu(Control Unit)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RTL Viewer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89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647969-3F2A-4CFC-934C-58C838676E1C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5845E8-0FA6-4569-A4D5-3E9B72DFB65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EC7728-ED04-4FB5-B6F7-5CD944532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" r="2541" b="1115"/>
          <a:stretch/>
        </p:blipFill>
        <p:spPr>
          <a:xfrm>
            <a:off x="6471602" y="1157672"/>
            <a:ext cx="4299864" cy="26011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42C839-C3F2-49FB-95B8-1BD7BB57A0FF}"/>
              </a:ext>
            </a:extLst>
          </p:cNvPr>
          <p:cNvSpPr txBox="1"/>
          <p:nvPr/>
        </p:nvSpPr>
        <p:spPr>
          <a:xfrm>
            <a:off x="428481" y="3545349"/>
            <a:ext cx="11335038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CU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Machine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7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개여서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3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개의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flipflop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구성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되었고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여러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통해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Combinational Logic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구현되었다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MSB 3 bit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받아온 값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(Instruction)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통해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가서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Instruction(State)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맞는 결과를 실행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시킨다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011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저장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100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출력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101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110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일 때는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아닌 상태이므로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JNZ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마지막으로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이면 프로그램이 종료됨을 알리고 계속해서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111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머무르게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596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RTL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Viewer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647969-3F2A-4CFC-934C-58C838676E1C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5845E8-0FA6-4569-A4D5-3E9B72DFB65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EC7728-ED04-4FB5-B6F7-5CD944532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5" r="2541" b="1115"/>
          <a:stretch/>
        </p:blipFill>
        <p:spPr>
          <a:xfrm>
            <a:off x="4002164" y="1269024"/>
            <a:ext cx="6585634" cy="39838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42C839-C3F2-49FB-95B8-1BD7BB57A0FF}"/>
              </a:ext>
            </a:extLst>
          </p:cNvPr>
          <p:cNvSpPr txBox="1"/>
          <p:nvPr/>
        </p:nvSpPr>
        <p:spPr>
          <a:xfrm>
            <a:off x="509253" y="5207670"/>
            <a:ext cx="11173493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각각의 결과를 실행시킨 다음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결과물들을 내부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들을 통해 각각 연결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Aload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INmux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Irload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JNZmux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PCload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는 각각에 대응되는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dp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의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으로 연결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해주고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System Output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통해 출력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4997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841588" y="4865510"/>
            <a:ext cx="1050882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다음은 위의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Example Simulation Capture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와 동일하게 진행한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Reset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통해 초기 상태를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000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으로 한 후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IRload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PCload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되었으므로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fetch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단계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가 되고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다음에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전부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이어서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Decode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단계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를 거쳐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INmux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Aload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인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Input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단계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가 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27AF5-E9B5-43B4-B404-A47C22BD5AD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09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C65F3C-2EFA-469E-8F87-0A607BD3662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General CPU design 1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2F424-5398-4CBF-A8DB-C18C7D94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47" y="2073905"/>
            <a:ext cx="9816382" cy="279160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36BD21-3FE4-41AC-9EDD-B3E9F0DC9D86}"/>
              </a:ext>
            </a:extLst>
          </p:cNvPr>
          <p:cNvSpPr/>
          <p:nvPr/>
        </p:nvSpPr>
        <p:spPr>
          <a:xfrm>
            <a:off x="4404220" y="3429000"/>
            <a:ext cx="1241571" cy="1436510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1AC90A-DC86-49F6-83E8-27AA4FC1F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34" y="228180"/>
            <a:ext cx="3509278" cy="15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3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내용 개체 틀 2">
            <a:extLst>
              <a:ext uri="{FF2B5EF4-FFF2-40B4-BE49-F238E27FC236}">
                <a16:creationId xmlns:a16="http://schemas.microsoft.com/office/drawing/2014/main" id="{5583757F-7A9A-486C-9E56-E603E92B0CDE}"/>
              </a:ext>
            </a:extLst>
          </p:cNvPr>
          <p:cNvSpPr>
            <a:spLocks noGrp="1"/>
          </p:cNvSpPr>
          <p:nvPr/>
        </p:nvSpPr>
        <p:spPr>
          <a:xfrm>
            <a:off x="826493" y="1255425"/>
            <a:ext cx="11180628" cy="532525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6DC4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Result</a:t>
            </a:r>
          </a:p>
          <a:p>
            <a:pPr marL="548640" marR="0" lvl="1" indent="-274320" algn="l" defTabSz="914400" rtl="0" eaLnBrk="1" fontAlgn="auto" latinLnBrk="1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70A9F0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RTL view capture &amp; explanation</a:t>
            </a:r>
          </a:p>
          <a:p>
            <a:pPr marL="548640" marR="0" lvl="1" indent="-274320" algn="l" defTabSz="914400" rtl="0" eaLnBrk="1" fontAlgn="auto" latinLnBrk="1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70A9F0"/>
              </a:buClr>
              <a:buSzPct val="76000"/>
              <a:buFont typeface="Wingdings 3"/>
              <a:buChar char=""/>
              <a:tabLst/>
              <a:defRPr/>
            </a:pPr>
            <a:r>
              <a:rPr lang="en-US" altLang="ko-KR" sz="20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Simulation capture &amp; detailed explanation. Does it behave as the program was intended?</a:t>
            </a:r>
          </a:p>
          <a:p>
            <a:pPr marL="548640" marR="0" lvl="1" indent="-274320" algn="l" defTabSz="914400" rtl="0" eaLnBrk="1" fontAlgn="auto" latinLnBrk="1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70A9F0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Etc.</a:t>
            </a:r>
          </a:p>
          <a:p>
            <a:pPr lvl="0">
              <a:lnSpc>
                <a:spcPct val="150000"/>
              </a:lnSpc>
              <a:buClr>
                <a:srgbClr val="166DC4"/>
              </a:buClr>
              <a:defRPr/>
            </a:pPr>
            <a:r>
              <a:rPr lang="en-US" altLang="ko-KR" sz="2400" dirty="0">
                <a:solidFill>
                  <a:srgbClr val="166DC4"/>
                </a:solidFill>
              </a:rPr>
              <a:t>Discussion</a:t>
            </a:r>
          </a:p>
          <a:p>
            <a:pPr lvl="1">
              <a:lnSpc>
                <a:spcPct val="200000"/>
              </a:lnSpc>
              <a:buClr>
                <a:srgbClr val="70A9F0"/>
              </a:buClr>
              <a:defRPr/>
            </a:pPr>
            <a:r>
              <a:rPr lang="en-US" altLang="ko-KR" sz="2000" dirty="0">
                <a:solidFill>
                  <a:srgbClr val="70A9F0"/>
                </a:solidFill>
              </a:rPr>
              <a:t>The problems met during simulation &amp; verification</a:t>
            </a:r>
          </a:p>
          <a:p>
            <a:pPr lvl="1">
              <a:lnSpc>
                <a:spcPct val="200000"/>
              </a:lnSpc>
              <a:buClr>
                <a:srgbClr val="70A9F0"/>
              </a:buClr>
              <a:defRPr/>
            </a:pPr>
            <a:r>
              <a:rPr lang="en-US" altLang="ko-KR" sz="2000" dirty="0">
                <a:solidFill>
                  <a:srgbClr val="70A9F0"/>
                </a:solidFill>
              </a:rPr>
              <a:t>How they have been solved</a:t>
            </a:r>
          </a:p>
          <a:p>
            <a:pPr lvl="1">
              <a:lnSpc>
                <a:spcPct val="200000"/>
              </a:lnSpc>
              <a:buClr>
                <a:srgbClr val="70A9F0"/>
              </a:buClr>
              <a:defRPr/>
            </a:pPr>
            <a:r>
              <a:rPr lang="en-US" altLang="ko-KR" sz="2000" dirty="0">
                <a:solidFill>
                  <a:srgbClr val="70A9F0"/>
                </a:solidFill>
              </a:rPr>
              <a:t>The problems remained unsolved</a:t>
            </a:r>
          </a:p>
        </p:txBody>
      </p:sp>
    </p:spTree>
    <p:extLst>
      <p:ext uri="{BB962C8B-B14F-4D97-AF65-F5344CB8AC3E}">
        <p14:creationId xmlns:p14="http://schemas.microsoft.com/office/powerpoint/2010/main" val="640761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841588" y="4865510"/>
            <a:ext cx="1050882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mp_IR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(State)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단계 후에 전부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이므로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단계가 되어서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출력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하게 되는데 이 때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mp_IR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(State)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그러고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PCload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fetch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단계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위의 과정을 반복하면서 진행된다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27AF5-E9B5-43B4-B404-A47C22BD5AD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C65F3C-2EFA-469E-8F87-0A607BD3662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2F424-5398-4CBF-A8DB-C18C7D94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47" y="2073905"/>
            <a:ext cx="9816382" cy="279160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66F4D8-A3C4-462E-A11C-6EC76DB7C0E7}"/>
              </a:ext>
            </a:extLst>
          </p:cNvPr>
          <p:cNvSpPr/>
          <p:nvPr/>
        </p:nvSpPr>
        <p:spPr>
          <a:xfrm>
            <a:off x="4404220" y="3429000"/>
            <a:ext cx="1241571" cy="1436510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497D555-5F49-4570-928B-906ACE56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34" y="228180"/>
            <a:ext cx="3509278" cy="15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21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1033771" y="5111274"/>
            <a:ext cx="10508821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이와 같이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되는 경우는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Decrement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단계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mp_IR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(State)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101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해당한다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 단계에서는 위의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같이 값을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줄여주는 작업을 진행하게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27AF5-E9B5-43B4-B404-A47C22BD5AD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C65F3C-2EFA-469E-8F87-0A607BD3662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2F424-5398-4CBF-A8DB-C18C7D94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47" y="2073905"/>
            <a:ext cx="9816382" cy="27916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97D555-5F49-4570-928B-906ACE56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34" y="228180"/>
            <a:ext cx="3509278" cy="151854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9D530F4-8D26-4BC5-9E86-CCC48F8729BC}"/>
              </a:ext>
            </a:extLst>
          </p:cNvPr>
          <p:cNvSpPr/>
          <p:nvPr/>
        </p:nvSpPr>
        <p:spPr>
          <a:xfrm>
            <a:off x="5695227" y="3196206"/>
            <a:ext cx="349392" cy="1669304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7CE3B9F-4A0F-43FF-8AC7-8ED1EFF6AA87}"/>
              </a:ext>
            </a:extLst>
          </p:cNvPr>
          <p:cNvSpPr/>
          <p:nvPr/>
        </p:nvSpPr>
        <p:spPr>
          <a:xfrm>
            <a:off x="7078706" y="3196206"/>
            <a:ext cx="349392" cy="1669304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6664303-DD0B-4A50-BD13-B575EBD6B103}"/>
              </a:ext>
            </a:extLst>
          </p:cNvPr>
          <p:cNvSpPr/>
          <p:nvPr/>
        </p:nvSpPr>
        <p:spPr>
          <a:xfrm>
            <a:off x="8487352" y="3196206"/>
            <a:ext cx="349392" cy="1669304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A11D0D-E71A-4B8C-8637-B9B87AB825A7}"/>
              </a:ext>
            </a:extLst>
          </p:cNvPr>
          <p:cNvSpPr/>
          <p:nvPr/>
        </p:nvSpPr>
        <p:spPr>
          <a:xfrm>
            <a:off x="9870831" y="3196206"/>
            <a:ext cx="349392" cy="1669304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060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855569" y="5016512"/>
            <a:ext cx="1050882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이와 같이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JNZmux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인지 아닌지를 검사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아니면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PCload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값에 다음과 같이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반환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해주었고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되는 마지막 부분에서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PCload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되었다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해당 단계의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mp_IR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(State)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110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27AF5-E9B5-43B4-B404-A47C22BD5AD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C65F3C-2EFA-469E-8F87-0A607BD3662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2F424-5398-4CBF-A8DB-C18C7D94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47" y="2073905"/>
            <a:ext cx="9816382" cy="279160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866F4D8-A3C4-462E-A11C-6EC76DB7C0E7}"/>
              </a:ext>
            </a:extLst>
          </p:cNvPr>
          <p:cNvSpPr/>
          <p:nvPr/>
        </p:nvSpPr>
        <p:spPr>
          <a:xfrm>
            <a:off x="6109980" y="3484998"/>
            <a:ext cx="349392" cy="1380512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32D1682-2580-4FB5-B4D8-F997C9755E44}"/>
              </a:ext>
            </a:extLst>
          </p:cNvPr>
          <p:cNvSpPr/>
          <p:nvPr/>
        </p:nvSpPr>
        <p:spPr>
          <a:xfrm>
            <a:off x="7554284" y="3484998"/>
            <a:ext cx="349392" cy="1380512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2A5DE1-9533-41B9-B95D-8725ACB4CC48}"/>
              </a:ext>
            </a:extLst>
          </p:cNvPr>
          <p:cNvSpPr/>
          <p:nvPr/>
        </p:nvSpPr>
        <p:spPr>
          <a:xfrm>
            <a:off x="8923088" y="3484998"/>
            <a:ext cx="349392" cy="1380512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021E094-4AE5-46E6-AC0A-F2DF9899C452}"/>
              </a:ext>
            </a:extLst>
          </p:cNvPr>
          <p:cNvSpPr/>
          <p:nvPr/>
        </p:nvSpPr>
        <p:spPr>
          <a:xfrm>
            <a:off x="10320823" y="3484998"/>
            <a:ext cx="349392" cy="1380512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953EE8A-B05C-4550-959E-39638A194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34" y="228180"/>
            <a:ext cx="3509278" cy="15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1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995627" y="5096936"/>
            <a:ext cx="1050882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110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JNZmux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제외한 모든 값이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이므로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값이 되었다는 것을 알게 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따라서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이므로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mp_IR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(State)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자동으로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Halt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되면서 프로그램이 종료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하게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27AF5-E9B5-43B4-B404-A47C22BD5AD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C65F3C-2EFA-469E-8F87-0A607BD3662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2F424-5398-4CBF-A8DB-C18C7D94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47" y="2073905"/>
            <a:ext cx="9816382" cy="2791605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021E094-4AE5-46E6-AC0A-F2DF9899C452}"/>
              </a:ext>
            </a:extLst>
          </p:cNvPr>
          <p:cNvSpPr/>
          <p:nvPr/>
        </p:nvSpPr>
        <p:spPr>
          <a:xfrm>
            <a:off x="10675457" y="3325606"/>
            <a:ext cx="482772" cy="1539903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7D18304-40F7-40E4-B0E2-23338A0D9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34" y="228180"/>
            <a:ext cx="3509278" cy="15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85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2653331" y="5096936"/>
            <a:ext cx="6885337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동일한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적절한 수 로 바꿔서 진행하였다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7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경우이다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27AF5-E9B5-43B4-B404-A47C22BD5AD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C65F3C-2EFA-469E-8F87-0A607BD3662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9DE137-F1A1-4161-BF7E-1208ECD4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276475"/>
            <a:ext cx="11696700" cy="2305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9ED641-9E2E-4E58-9C10-1993165C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34" y="228180"/>
            <a:ext cx="3509278" cy="151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47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841589" y="4783441"/>
            <a:ext cx="1050882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도 앞의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동일하게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Reset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통해 초기 상태를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한 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PCload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되었으므로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fetch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단계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다음에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전부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Decode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단계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거쳐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단계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이때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mp_IR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(State)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011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27AF5-E9B5-43B4-B404-A47C22BD5AD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C65F3C-2EFA-469E-8F87-0A607BD3662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9DE137-F1A1-4161-BF7E-1208ECD4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276475"/>
            <a:ext cx="11696700" cy="2305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9ED641-9E2E-4E58-9C10-1993165C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34" y="228180"/>
            <a:ext cx="3509278" cy="151854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3C7F860-684E-45CC-AD8D-1C8A56B42A70}"/>
              </a:ext>
            </a:extLst>
          </p:cNvPr>
          <p:cNvSpPr/>
          <p:nvPr/>
        </p:nvSpPr>
        <p:spPr>
          <a:xfrm>
            <a:off x="2728374" y="3321051"/>
            <a:ext cx="618833" cy="1260474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8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793750" y="4793020"/>
            <a:ext cx="10508821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단계 후에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전부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이므로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단계가 되어서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07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출력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하게 되는데 이 때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mp_IR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(State)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그러고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IRload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PCload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fetch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단계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도 마찬가지로 위의 과정을 반복하면서 진행된다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B3B6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27AF5-E9B5-43B4-B404-A47C22BD5AD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C65F3C-2EFA-469E-8F87-0A607BD3662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9DE137-F1A1-4161-BF7E-1208ECD4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276475"/>
            <a:ext cx="11696700" cy="2305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9ED641-9E2E-4E58-9C10-1993165C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34" y="228180"/>
            <a:ext cx="3509278" cy="1518547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3C7F860-684E-45CC-AD8D-1C8A56B42A70}"/>
              </a:ext>
            </a:extLst>
          </p:cNvPr>
          <p:cNvSpPr/>
          <p:nvPr/>
        </p:nvSpPr>
        <p:spPr>
          <a:xfrm>
            <a:off x="2728374" y="3321051"/>
            <a:ext cx="618833" cy="1260474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948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811420" y="4976388"/>
            <a:ext cx="10807879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에서도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Aload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값만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되는 경우가 존재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해당 부분은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Decrement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단계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로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mp_IR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(State)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는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101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에 해당한다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다음 단계에서는 위의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Simulation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과 같이 값을 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을 줄여주는 작업을 진행하게 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27AF5-E9B5-43B4-B404-A47C22BD5AD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C65F3C-2EFA-469E-8F87-0A607BD3662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9DE137-F1A1-4161-BF7E-1208ECD4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276475"/>
            <a:ext cx="11696700" cy="2305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9ED641-9E2E-4E58-9C10-1993165C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34" y="228180"/>
            <a:ext cx="3509278" cy="1518547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A6CB134-14D2-48D8-9D3B-2BE197BCCC27}"/>
              </a:ext>
            </a:extLst>
          </p:cNvPr>
          <p:cNvSpPr/>
          <p:nvPr/>
        </p:nvSpPr>
        <p:spPr>
          <a:xfrm>
            <a:off x="3822700" y="3112316"/>
            <a:ext cx="349392" cy="1469209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746A6DE-385D-4427-8943-5349306371E7}"/>
              </a:ext>
            </a:extLst>
          </p:cNvPr>
          <p:cNvSpPr/>
          <p:nvPr/>
        </p:nvSpPr>
        <p:spPr>
          <a:xfrm>
            <a:off x="4990168" y="3112315"/>
            <a:ext cx="349392" cy="1469209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CDA2C8B-8EB9-4B3F-A7B4-47864B8D50D3}"/>
              </a:ext>
            </a:extLst>
          </p:cNvPr>
          <p:cNvSpPr/>
          <p:nvPr/>
        </p:nvSpPr>
        <p:spPr>
          <a:xfrm>
            <a:off x="6157636" y="3112314"/>
            <a:ext cx="349392" cy="1469209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94C46FF-0387-49AC-9991-43A56A7DE580}"/>
              </a:ext>
            </a:extLst>
          </p:cNvPr>
          <p:cNvSpPr/>
          <p:nvPr/>
        </p:nvSpPr>
        <p:spPr>
          <a:xfrm>
            <a:off x="7299791" y="3112314"/>
            <a:ext cx="349392" cy="1469209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1FBEA9F-9C6F-4C1A-84D2-4FE186D97E08}"/>
              </a:ext>
            </a:extLst>
          </p:cNvPr>
          <p:cNvSpPr/>
          <p:nvPr/>
        </p:nvSpPr>
        <p:spPr>
          <a:xfrm>
            <a:off x="8492572" y="3112314"/>
            <a:ext cx="349392" cy="1469209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1BB4632-577E-4813-83C7-D00CA3407323}"/>
              </a:ext>
            </a:extLst>
          </p:cNvPr>
          <p:cNvSpPr/>
          <p:nvPr/>
        </p:nvSpPr>
        <p:spPr>
          <a:xfrm>
            <a:off x="9658710" y="3112313"/>
            <a:ext cx="349392" cy="1469209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4DBBC6F-BA06-4E19-AC47-14B93311F706}"/>
              </a:ext>
            </a:extLst>
          </p:cNvPr>
          <p:cNvSpPr/>
          <p:nvPr/>
        </p:nvSpPr>
        <p:spPr>
          <a:xfrm>
            <a:off x="10821822" y="3112312"/>
            <a:ext cx="349392" cy="1469209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549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793750" y="4963658"/>
            <a:ext cx="10807879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에서도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JNZmux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되는 경우가 존재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한다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인지 아닌지를 검사하고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, 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아니면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PCload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값에 다음과 같이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을 반환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해주었고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A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이 되는 마지막 부분에서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PCload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 되었다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해당 단계의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mp_IR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(State)</a:t>
            </a:r>
            <a:r>
              <a:rPr lang="ko-KR" altLang="en-US" dirty="0">
                <a:solidFill>
                  <a:srgbClr val="166DC4"/>
                </a:solidFill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110</a:t>
            </a:r>
            <a:r>
              <a:rPr lang="ko-KR" altLang="en-US" dirty="0">
                <a:solidFill>
                  <a:srgbClr val="70A9F0"/>
                </a:solidFill>
                <a:sym typeface="Wingdings" panose="05000000000000000000" pitchFamily="2" charset="2"/>
              </a:rPr>
              <a:t>이다</a:t>
            </a:r>
            <a:r>
              <a:rPr lang="en-US" altLang="ko-KR" dirty="0">
                <a:solidFill>
                  <a:srgbClr val="70A9F0"/>
                </a:solidFill>
                <a:sym typeface="Wingdings" panose="05000000000000000000" pitchFamily="2" charset="2"/>
              </a:rPr>
              <a:t>.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27AF5-E9B5-43B4-B404-A47C22BD5AD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C65F3C-2EFA-469E-8F87-0A607BD3662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9DE137-F1A1-4161-BF7E-1208ECD4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276475"/>
            <a:ext cx="11696700" cy="2305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9ED641-9E2E-4E58-9C10-1993165C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34" y="228180"/>
            <a:ext cx="3509278" cy="1518547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A6CB134-14D2-48D8-9D3B-2BE197BCCC27}"/>
              </a:ext>
            </a:extLst>
          </p:cNvPr>
          <p:cNvSpPr/>
          <p:nvPr/>
        </p:nvSpPr>
        <p:spPr>
          <a:xfrm>
            <a:off x="4196928" y="3112312"/>
            <a:ext cx="349392" cy="1469209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746A6DE-385D-4427-8943-5349306371E7}"/>
              </a:ext>
            </a:extLst>
          </p:cNvPr>
          <p:cNvSpPr/>
          <p:nvPr/>
        </p:nvSpPr>
        <p:spPr>
          <a:xfrm>
            <a:off x="5360040" y="3112311"/>
            <a:ext cx="349392" cy="1469209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CDA2C8B-8EB9-4B3F-A7B4-47864B8D50D3}"/>
              </a:ext>
            </a:extLst>
          </p:cNvPr>
          <p:cNvSpPr/>
          <p:nvPr/>
        </p:nvSpPr>
        <p:spPr>
          <a:xfrm>
            <a:off x="6528705" y="3112311"/>
            <a:ext cx="349392" cy="1469209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94C46FF-0387-49AC-9991-43A56A7DE580}"/>
              </a:ext>
            </a:extLst>
          </p:cNvPr>
          <p:cNvSpPr/>
          <p:nvPr/>
        </p:nvSpPr>
        <p:spPr>
          <a:xfrm>
            <a:off x="7678852" y="3112311"/>
            <a:ext cx="349392" cy="1469209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1FBEA9F-9C6F-4C1A-84D2-4FE186D97E08}"/>
              </a:ext>
            </a:extLst>
          </p:cNvPr>
          <p:cNvSpPr/>
          <p:nvPr/>
        </p:nvSpPr>
        <p:spPr>
          <a:xfrm>
            <a:off x="8841964" y="3112311"/>
            <a:ext cx="349392" cy="1469209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1BB4632-577E-4813-83C7-D00CA3407323}"/>
              </a:ext>
            </a:extLst>
          </p:cNvPr>
          <p:cNvSpPr/>
          <p:nvPr/>
        </p:nvSpPr>
        <p:spPr>
          <a:xfrm>
            <a:off x="10043765" y="3112310"/>
            <a:ext cx="349392" cy="1469209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4DBBC6F-BA06-4E19-AC47-14B93311F706}"/>
              </a:ext>
            </a:extLst>
          </p:cNvPr>
          <p:cNvSpPr/>
          <p:nvPr/>
        </p:nvSpPr>
        <p:spPr>
          <a:xfrm>
            <a:off x="11193912" y="3115192"/>
            <a:ext cx="349392" cy="1469209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236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Simulation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793750" y="4963658"/>
            <a:ext cx="10807879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à"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마지막 부분에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State 110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JNZmux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제외한 모든 값이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되는 경우가 존재한다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값이라는 것을 알게 되었으므로 </a:t>
            </a:r>
            <a:r>
              <a:rPr lang="en-US" altLang="ko-KR" dirty="0" err="1">
                <a:solidFill>
                  <a:srgbClr val="166DC4"/>
                </a:solidFill>
                <a:sym typeface="Wingdings" panose="05000000000000000000" pitchFamily="2" charset="2"/>
              </a:rPr>
              <a:t>mp_IR</a:t>
            </a:r>
            <a:r>
              <a:rPr lang="en-US" altLang="ko-KR" dirty="0">
                <a:solidFill>
                  <a:srgbClr val="166DC4"/>
                </a:solidFill>
                <a:sym typeface="Wingdings" panose="05000000000000000000" pitchFamily="2" charset="2"/>
              </a:rPr>
              <a:t>(State)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111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자동으로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Halt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되면서 프로그램이 종료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하게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27AF5-E9B5-43B4-B404-A47C22BD5AD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C65F3C-2EFA-469E-8F87-0A607BD3662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69DE137-F1A1-4161-BF7E-1208ECD4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276475"/>
            <a:ext cx="11696700" cy="2305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9ED641-9E2E-4E58-9C10-1993165C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34" y="228180"/>
            <a:ext cx="3509278" cy="1518547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4DBBC6F-BA06-4E19-AC47-14B93311F706}"/>
              </a:ext>
            </a:extLst>
          </p:cNvPr>
          <p:cNvSpPr/>
          <p:nvPr/>
        </p:nvSpPr>
        <p:spPr>
          <a:xfrm>
            <a:off x="11459361" y="3112316"/>
            <a:ext cx="484989" cy="1469209"/>
          </a:xfrm>
          <a:prstGeom prst="roundRect">
            <a:avLst/>
          </a:prstGeom>
          <a:noFill/>
          <a:ln w="38100">
            <a:solidFill>
              <a:srgbClr val="FB3B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02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C96EA8-7030-44B7-A013-EBBC1590E521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내용 개체 틀 2">
            <a:extLst>
              <a:ext uri="{FF2B5EF4-FFF2-40B4-BE49-F238E27FC236}">
                <a16:creationId xmlns:a16="http://schemas.microsoft.com/office/drawing/2014/main" id="{5583757F-7A9A-486C-9E56-E603E92B0CDE}"/>
              </a:ext>
            </a:extLst>
          </p:cNvPr>
          <p:cNvSpPr>
            <a:spLocks noGrp="1"/>
          </p:cNvSpPr>
          <p:nvPr/>
        </p:nvSpPr>
        <p:spPr>
          <a:xfrm>
            <a:off x="1216238" y="1186515"/>
            <a:ext cx="4420064" cy="5733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6DC4"/>
              </a:buClr>
              <a:buSzPct val="7600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Example simulation capture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A4656B-EC6D-4639-81BB-FEC9F9113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04" y="1930403"/>
            <a:ext cx="10582792" cy="354595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6E1E9DE-3FEF-4ED2-883B-7BD0CB38CF08}"/>
              </a:ext>
            </a:extLst>
          </p:cNvPr>
          <p:cNvSpPr/>
          <p:nvPr/>
        </p:nvSpPr>
        <p:spPr>
          <a:xfrm>
            <a:off x="774700" y="5646868"/>
            <a:ext cx="6096000" cy="494494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8640" lvl="1" indent="-274320">
              <a:lnSpc>
                <a:spcPct val="150000"/>
              </a:lnSpc>
              <a:spcBef>
                <a:spcPts val="500"/>
              </a:spcBef>
              <a:buClr>
                <a:srgbClr val="70A9F0"/>
              </a:buClr>
              <a:buSzPct val="76000"/>
              <a:buFont typeface="Wingdings 3"/>
              <a:buChar char=""/>
              <a:defRPr/>
            </a:pPr>
            <a:r>
              <a:rPr lang="en-US" altLang="ko-KR" sz="2000" dirty="0">
                <a:solidFill>
                  <a:srgbClr val="70A9F0"/>
                </a:solidFill>
              </a:rPr>
              <a:t>Input, output, </a:t>
            </a:r>
            <a:r>
              <a:rPr lang="ko-KR" altLang="en-US" sz="2000" dirty="0">
                <a:solidFill>
                  <a:srgbClr val="70A9F0"/>
                </a:solidFill>
              </a:rPr>
              <a:t>내부 </a:t>
            </a:r>
            <a:r>
              <a:rPr lang="en-US" altLang="ko-KR" sz="2000" dirty="0">
                <a:solidFill>
                  <a:srgbClr val="70A9F0"/>
                </a:solidFill>
              </a:rPr>
              <a:t>signal </a:t>
            </a:r>
            <a:r>
              <a:rPr lang="ko-KR" altLang="en-US" sz="2000" dirty="0">
                <a:solidFill>
                  <a:srgbClr val="70A9F0"/>
                </a:solidFill>
              </a:rPr>
              <a:t>모두 관찰 필요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9357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E034AEEE-FD31-4BF3-AF45-7F7E374B3049}"/>
              </a:ext>
            </a:extLst>
          </p:cNvPr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06FDE5-F455-4562-A653-33BC40FB02B4}"/>
              </a:ext>
            </a:extLst>
          </p:cNvPr>
          <p:cNvCxnSpPr>
            <a:stCxn id="9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6DF7072-95F0-47FD-BC03-090798660655}"/>
              </a:ext>
            </a:extLst>
          </p:cNvPr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9D8339-C91E-4CDD-9015-53E8DDA5FD96}"/>
              </a:ext>
            </a:extLst>
          </p:cNvPr>
          <p:cNvSpPr/>
          <p:nvPr/>
        </p:nvSpPr>
        <p:spPr>
          <a:xfrm>
            <a:off x="1233048" y="2492340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</a:rPr>
              <a:t>Lab 09. </a:t>
            </a:r>
            <a:r>
              <a:rPr lang="en-US" altLang="ko-KR" sz="2800" b="1" kern="0" dirty="0">
                <a:solidFill>
                  <a:srgbClr val="70A9F0"/>
                </a:solidFill>
              </a:rPr>
              <a:t>General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CPU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design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1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A413BC9-0398-4464-AEB2-5D949ECD3E68}"/>
              </a:ext>
            </a:extLst>
          </p:cNvPr>
          <p:cNvSpPr>
            <a:spLocks noGrp="1"/>
          </p:cNvSpPr>
          <p:nvPr/>
        </p:nvSpPr>
        <p:spPr>
          <a:xfrm>
            <a:off x="7905991" y="2811882"/>
            <a:ext cx="1766515" cy="61711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6DC4"/>
              </a:buClr>
              <a:buSzPct val="7600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428723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Discussion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1567850" y="2326947"/>
            <a:ext cx="9586713" cy="412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진행하면서 이미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Coding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된 코드를 가지고 진행하였기 때문에 큰 어려움을 겪진 않았다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Reset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앞부분에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해주지 않거나 너무 큰 값으로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진행해서 결과를 보지 못하는 등의 문제로 인해 여러 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진행하게 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문제는 적당한 값을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 주고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Reset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앞부분을 반드시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해주며 문제를 해결하게 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문제를 해결하는 데 어려움은 없었지만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다음과 같은 호기심이 생기게 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386933-169A-47D7-9B8B-14ACCC94D699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09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7E736E-A68F-46DD-BF52-A9AE6C5CB47F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General CPU design 1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5200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Discussion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1126813" y="4455488"/>
            <a:ext cx="10508821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Reset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앞에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해주지 않아 오류가 난 코드이다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오류가 왜 일어났는지에 대해서는 자세하게 모르지만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Reset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할 때는 항상 주의하여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진행하여야 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이를 통해 해당 오류가 나는 이유가 무엇인지 궁금해지게 되었다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검색을 통해서도 해당 문제가 왜 일어나는지 알 수 없었다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27AF5-E9B5-43B4-B404-A47C22BD5AD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C65F3C-2EFA-469E-8F87-0A607BD3662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53FB8C-C2AD-4CC1-8DCC-1F260ECC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7" y="2200394"/>
            <a:ext cx="11518085" cy="21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45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Discussion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604007" y="4643561"/>
            <a:ext cx="11179603" cy="165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너무 큰 값으로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진행하여서 끝까지 결과가 나오지 않고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중간에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 종료된 경우이다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해당 경우에는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더 짧게 하여 해결하는 방법이 존재하지만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하면서 충분히 작은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주어서 더 이상은 무리라고 판단하였다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27AF5-E9B5-43B4-B404-A47C22BD5AD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C65F3C-2EFA-469E-8F87-0A607BD3662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3A3C96-0293-4C08-8B9F-326325A5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559"/>
            <a:ext cx="12192000" cy="23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74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Discussion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51CEF-0A46-45D6-BDBC-72A5CC66743A}"/>
              </a:ext>
            </a:extLst>
          </p:cNvPr>
          <p:cNvSpPr txBox="1"/>
          <p:nvPr/>
        </p:nvSpPr>
        <p:spPr>
          <a:xfrm>
            <a:off x="1012697" y="4895298"/>
            <a:ext cx="10284903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이와 같은 문제가 있는 경우에 끝까지 결과를 확인하기 위해서는 어떻게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진행하여 해결하는지 궁금하다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27AF5-E9B5-43B4-B404-A47C22BD5AD3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C65F3C-2EFA-469E-8F87-0A607BD3662E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3A3C96-0293-4C08-8B9F-326325A51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559"/>
            <a:ext cx="12192000" cy="23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56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Discussion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D2F8C-10BC-47DA-AA96-3B7EF84C05BF}"/>
              </a:ext>
            </a:extLst>
          </p:cNvPr>
          <p:cNvSpPr txBox="1"/>
          <p:nvPr/>
        </p:nvSpPr>
        <p:spPr>
          <a:xfrm>
            <a:off x="1567850" y="2326947"/>
            <a:ext cx="9586713" cy="412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다음과 같은 호기심을 남겨두고 해당 실습을 마무리 지었다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이번 실습은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주어진 상태에서 내가 이해를 하고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Simulation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진행하여 이를 분석하는 실습이라 비교적 어렵지 않았던 것 같다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하지만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내가 직접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Design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VHDL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구현하기는 아직 많은 어려움이 있다고 느껴진다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이번 수업시간에 언급되었듯이 직접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KIT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통해 실습을 진행하면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어떤 결과가 나오게 될지도 궁금해졌다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386933-169A-47D7-9B8B-14ACCC94D699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09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7E736E-A68F-46DD-BF52-A9AE6C5CB47F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General CPU design 1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4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오른쪽 대괄호 8">
            <a:extLst>
              <a:ext uri="{FF2B5EF4-FFF2-40B4-BE49-F238E27FC236}">
                <a16:creationId xmlns:a16="http://schemas.microsoft.com/office/drawing/2014/main" id="{E034AEEE-FD31-4BF3-AF45-7F7E374B3049}"/>
              </a:ext>
            </a:extLst>
          </p:cNvPr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706FDE5-F455-4562-A653-33BC40FB02B4}"/>
              </a:ext>
            </a:extLst>
          </p:cNvPr>
          <p:cNvCxnSpPr>
            <a:stCxn id="9" idx="1"/>
          </p:cNvCxnSpPr>
          <p:nvPr/>
        </p:nvCxnSpPr>
        <p:spPr>
          <a:xfrm>
            <a:off x="7577846" y="358140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6DF7072-95F0-47FD-BC03-090798660655}"/>
              </a:ext>
            </a:extLst>
          </p:cNvPr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9D8339-C91E-4CDD-9015-53E8DDA5FD96}"/>
              </a:ext>
            </a:extLst>
          </p:cNvPr>
          <p:cNvSpPr/>
          <p:nvPr/>
        </p:nvSpPr>
        <p:spPr>
          <a:xfrm>
            <a:off x="1233048" y="2492340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kern="0" dirty="0">
                <a:solidFill>
                  <a:srgbClr val="70A9F0"/>
                </a:solidFill>
              </a:rPr>
              <a:t>Lab 09. </a:t>
            </a:r>
            <a:r>
              <a:rPr lang="en-US" altLang="ko-KR" sz="2800" b="1" kern="0" dirty="0">
                <a:solidFill>
                  <a:srgbClr val="70A9F0"/>
                </a:solidFill>
              </a:rPr>
              <a:t>General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CPU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design</a:t>
            </a:r>
            <a:r>
              <a:rPr lang="ko-KR" altLang="en-US" sz="2800" b="1" kern="0" dirty="0">
                <a:solidFill>
                  <a:srgbClr val="70A9F0"/>
                </a:solidFill>
              </a:rPr>
              <a:t> </a:t>
            </a:r>
            <a:r>
              <a:rPr lang="en-US" altLang="ko-KR" sz="2800" b="1" kern="0" dirty="0">
                <a:solidFill>
                  <a:srgbClr val="70A9F0"/>
                </a:solidFill>
              </a:rPr>
              <a:t>1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A413BC9-0398-4464-AEB2-5D949ECD3E68}"/>
              </a:ext>
            </a:extLst>
          </p:cNvPr>
          <p:cNvSpPr>
            <a:spLocks noGrp="1"/>
          </p:cNvSpPr>
          <p:nvPr/>
        </p:nvSpPr>
        <p:spPr>
          <a:xfrm>
            <a:off x="7905991" y="2811882"/>
            <a:ext cx="1115901" cy="61711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6DC4"/>
              </a:buClr>
              <a:buSzPct val="7600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45448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lang="en-US" altLang="ko-KR" sz="2400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</a:rPr>
              <a:t>md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90478-0E39-4921-92C3-A180AEEA3CB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kern="0" dirty="0">
                <a:solidFill>
                  <a:srgbClr val="70A9F0"/>
                </a:solidFill>
              </a:rPr>
              <a:t>Lab</a:t>
            </a:r>
            <a:r>
              <a:rPr lang="ko-KR" altLang="en-US" sz="1600" b="1" kern="0" dirty="0">
                <a:solidFill>
                  <a:srgbClr val="70A9F0"/>
                </a:solidFill>
              </a:rPr>
              <a:t> </a:t>
            </a:r>
            <a:r>
              <a:rPr lang="en-US" altLang="ko-KR" sz="1600" b="1" kern="0" dirty="0">
                <a:solidFill>
                  <a:srgbClr val="70A9F0"/>
                </a:solidFill>
              </a:rPr>
              <a:t>09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1D06-44E2-418A-A030-11DBDA8855C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rgbClr val="70A9F0"/>
                </a:solidFill>
              </a:rPr>
              <a:t>General CPU design 1</a:t>
            </a:r>
            <a:endParaRPr lang="ko-KR" altLang="en-US" sz="1600" dirty="0">
              <a:solidFill>
                <a:srgbClr val="70A9F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2C1E95-71CB-4451-A9E3-89C21B890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2" y="2038845"/>
            <a:ext cx="8199117" cy="4703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4848127" y="2326947"/>
            <a:ext cx="7050671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주어진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md(Microprocessor Design) 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외부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Clock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Reset,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그리고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가지고 있다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연산을 할 값을 입력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받는다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lang="en-US" altLang="ko-KR" dirty="0">
              <a:solidFill>
                <a:srgbClr val="70A9F0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System 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으로는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Output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Halt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가지고 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이때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Output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은 연산을 한 결과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이고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Halt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State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가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111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되면 </a:t>
            </a:r>
            <a:r>
              <a:rPr lang="en-US" altLang="ko-KR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166DC4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이 되면서 프로그램의 종료를 알리는 역할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을 한다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190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md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90478-0E39-4921-92C3-A180AEEA3CB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1D06-44E2-418A-A030-11DBDA8855C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826523-3B9E-442B-89BE-03EC207E0240}"/>
              </a:ext>
            </a:extLst>
          </p:cNvPr>
          <p:cNvGrpSpPr/>
          <p:nvPr/>
        </p:nvGrpSpPr>
        <p:grpSpPr>
          <a:xfrm>
            <a:off x="293202" y="2038845"/>
            <a:ext cx="8199117" cy="4703746"/>
            <a:chOff x="293202" y="2038845"/>
            <a:chExt cx="8199117" cy="470374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62C1E95-71CB-4451-A9E3-89C21B890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202" y="2038845"/>
              <a:ext cx="8199117" cy="4703746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5D353D-0F8C-44D1-9172-C06D58D550D0}"/>
                </a:ext>
              </a:extLst>
            </p:cNvPr>
            <p:cNvSpPr/>
            <p:nvPr/>
          </p:nvSpPr>
          <p:spPr>
            <a:xfrm>
              <a:off x="1888079" y="5419288"/>
              <a:ext cx="45719" cy="1655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4848127" y="2636843"/>
            <a:ext cx="7050671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에서는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CU(Control Unit)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DP(Datapath)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를 각각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Component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하였다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그 후 내부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Signal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들을 이용하여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CU, DP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MD</a:t>
            </a:r>
            <a:r>
              <a:rPr lang="ko-KR" altLang="en-US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를 연결하였다</a:t>
            </a:r>
            <a:r>
              <a:rPr lang="en-US" altLang="ko-KR" dirty="0">
                <a:solidFill>
                  <a:srgbClr val="70A9F0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06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md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90478-0E39-4921-92C3-A180AEEA3CB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1D06-44E2-418A-A030-11DBDA8855C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A826523-3B9E-442B-89BE-03EC207E0240}"/>
              </a:ext>
            </a:extLst>
          </p:cNvPr>
          <p:cNvGrpSpPr/>
          <p:nvPr/>
        </p:nvGrpSpPr>
        <p:grpSpPr>
          <a:xfrm>
            <a:off x="293202" y="2038845"/>
            <a:ext cx="8199117" cy="4703746"/>
            <a:chOff x="293202" y="2038845"/>
            <a:chExt cx="8199117" cy="470374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62C1E95-71CB-4451-A9E3-89C21B890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202" y="2038845"/>
              <a:ext cx="8199117" cy="4703746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5D353D-0F8C-44D1-9172-C06D58D550D0}"/>
                </a:ext>
              </a:extLst>
            </p:cNvPr>
            <p:cNvSpPr/>
            <p:nvPr/>
          </p:nvSpPr>
          <p:spPr>
            <a:xfrm>
              <a:off x="1888079" y="5419288"/>
              <a:ext cx="45719" cy="1655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4848127" y="2295869"/>
            <a:ext cx="7050671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mp_IRload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와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mp_PCload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각각의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값이 각각의 단계에서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중 어떤 값인지 나타내는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mp_INmux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외부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Input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을 받을지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Decrement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값을 받을지 보여주는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또한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mp_Aload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값이 저장되는지 보여주는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mp_JNZmux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있는 값이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인지 아닌지 판단해서 해당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로 이동하라고 명령해주는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166D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Signal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164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079625" y="-727075"/>
            <a:ext cx="457200" cy="3028950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>
            <a:stCxn id="6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04202" y="1499593"/>
            <a:ext cx="8983596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VHDL Code –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dp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(Datapath)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90478-0E39-4921-92C3-A180AEEA3CB1}"/>
              </a:ext>
            </a:extLst>
          </p:cNvPr>
          <p:cNvSpPr/>
          <p:nvPr/>
        </p:nvSpPr>
        <p:spPr>
          <a:xfrm>
            <a:off x="1888079" y="648900"/>
            <a:ext cx="840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Lab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09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01D06-44E2-418A-A030-11DBDA8855C4}"/>
              </a:ext>
            </a:extLst>
          </p:cNvPr>
          <p:cNvSpPr/>
          <p:nvPr/>
        </p:nvSpPr>
        <p:spPr>
          <a:xfrm>
            <a:off x="4751668" y="648900"/>
            <a:ext cx="2236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 CPU design 1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70A9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6F40CAD-CA45-4599-A74B-498D8EE53F24}"/>
              </a:ext>
            </a:extLst>
          </p:cNvPr>
          <p:cNvGrpSpPr/>
          <p:nvPr/>
        </p:nvGrpSpPr>
        <p:grpSpPr>
          <a:xfrm>
            <a:off x="180047" y="2074559"/>
            <a:ext cx="11831905" cy="4667628"/>
            <a:chOff x="180047" y="2074559"/>
            <a:chExt cx="11831905" cy="466762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065835A-CE25-415F-AEF7-ADE3C9810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047" y="2074559"/>
              <a:ext cx="6207371" cy="45068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74669FD-26E8-41DD-A947-512B732E9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7417" y="2913015"/>
              <a:ext cx="5624535" cy="382917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A8C5BDD-19C0-4055-B84B-229C0A30C914}"/>
              </a:ext>
            </a:extLst>
          </p:cNvPr>
          <p:cNvSpPr txBox="1"/>
          <p:nvPr/>
        </p:nvSpPr>
        <p:spPr>
          <a:xfrm>
            <a:off x="6460768" y="2074559"/>
            <a:ext cx="4127030" cy="55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다음은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Datapath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에 대한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Code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0A9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95064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4160</TotalTime>
  <Words>2554</Words>
  <Application>Microsoft Office PowerPoint</Application>
  <PresentationFormat>와이드스크린</PresentationFormat>
  <Paragraphs>230</Paragraphs>
  <Slides>45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0" baseType="lpstr">
      <vt:lpstr>맑은 고딕</vt:lpstr>
      <vt:lpstr>Arial</vt:lpstr>
      <vt:lpstr>Wingdings</vt:lpstr>
      <vt:lpstr>Wingdings 3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이 혜인</cp:lastModifiedBy>
  <cp:revision>1594</cp:revision>
  <dcterms:created xsi:type="dcterms:W3CDTF">2020-02-14T03:17:50Z</dcterms:created>
  <dcterms:modified xsi:type="dcterms:W3CDTF">2020-05-27T13:01:31Z</dcterms:modified>
</cp:coreProperties>
</file>