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58" r:id="rId3"/>
    <p:sldId id="326" r:id="rId4"/>
    <p:sldId id="327" r:id="rId5"/>
    <p:sldId id="328" r:id="rId6"/>
    <p:sldId id="310" r:id="rId7"/>
    <p:sldId id="345" r:id="rId8"/>
    <p:sldId id="329" r:id="rId9"/>
    <p:sldId id="330" r:id="rId10"/>
    <p:sldId id="332" r:id="rId11"/>
    <p:sldId id="340" r:id="rId12"/>
    <p:sldId id="339" r:id="rId13"/>
    <p:sldId id="343" r:id="rId14"/>
    <p:sldId id="333" r:id="rId15"/>
    <p:sldId id="341" r:id="rId16"/>
    <p:sldId id="344" r:id="rId17"/>
    <p:sldId id="334" r:id="rId18"/>
    <p:sldId id="335" r:id="rId19"/>
    <p:sldId id="338" r:id="rId20"/>
    <p:sldId id="346" r:id="rId21"/>
    <p:sldId id="348" r:id="rId22"/>
    <p:sldId id="331" r:id="rId23"/>
    <p:sldId id="337" r:id="rId24"/>
    <p:sldId id="347" r:id="rId25"/>
    <p:sldId id="349" r:id="rId26"/>
    <p:sldId id="350" r:id="rId27"/>
    <p:sldId id="351" r:id="rId28"/>
    <p:sldId id="319" r:id="rId29"/>
    <p:sldId id="33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3B69"/>
    <a:srgbClr val="70A9F0"/>
    <a:srgbClr val="166DC4"/>
    <a:srgbClr val="FFFFFF"/>
    <a:srgbClr val="A8CEF5"/>
    <a:srgbClr val="4899EA"/>
    <a:srgbClr val="949494"/>
    <a:srgbClr val="DCDCDC"/>
    <a:srgbClr val="E8E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9" autoAdjust="0"/>
    <p:restoredTop sz="96224" autoAdjust="0"/>
  </p:normalViewPr>
  <p:slideViewPr>
    <p:cSldViewPr snapToGrid="0">
      <p:cViewPr varScale="1">
        <p:scale>
          <a:sx n="114" d="100"/>
          <a:sy n="114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6T15:33:59.5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93 486 10330 0 0,'-1'-1'39'0'0,"1"0"-1"0"0,0-1 1 0 0,-1 1 0 0 0,1 0-1 0 0,0-1 1 0 0,0 1-1 0 0,0 0 1 0 0,0 0 0 0 0,0-1-1 0 0,0 1 1 0 0,0 0-1 0 0,1-1 1 0 0,-1 1 0 0 0,0 0-1 0 0,1-1 1 0 0,-1 1-1 0 0,1 0 1 0 0,0 0-39 0 0,2-22 2908 0 0,-3 23-2833 0 0,0-1 1 0 0,-1 1-1 0 0,1-1 0 0 0,0 1 0 0 0,-1-1 1 0 0,1 1-1 0 0,-1 0 0 0 0,1-1 0 0 0,-1 1 1 0 0,1 0-1 0 0,-1-1 0 0 0,1 1 0 0 0,-1 0 1 0 0,1 0-1 0 0,-1-1 0 0 0,1 1 0 0 0,-1 0 1 0 0,1 0-1 0 0,-1 0 0 0 0,1 0 0 0 0,-1 0 0 0 0,0 0 1 0 0,1 0-1 0 0,-1 0 0 0 0,1 0 0 0 0,-1 0 1 0 0,1 0-1 0 0,-1 0 0 0 0,0 0 0 0 0,1 0 1 0 0,-1 1-1 0 0,1-1 0 0 0,-1 0 0 0 0,1 0 1 0 0,-1 1-1 0 0,1-1 0 0 0,-1 0 0 0 0,1 1 1 0 0,-1-1-76 0 0,-1 0 141 0 0,1 0 1 0 0,-1 0-1 0 0,0 0 1 0 0,0-1-1 0 0,1 1 1 0 0,-1-1-1 0 0,0 1 1 0 0,1-1-1 0 0,-1 1 1 0 0,1-1-1 0 0,-1 0 1 0 0,0 0-1 0 0,1 0 1 0 0,0 0-1 0 0,-1 0 1 0 0,1 0-1 0 0,0 0 1 0 0,-1-1-1 0 0,1 1 1 0 0,0 0-1 0 0,0-1 1 0 0,0 1-1 0 0,0-1 0 0 0,0 0-141 0 0,-24-38 792 0 0,22 31-725 0 0,0 0 0 0 0,0 0 0 0 0,1-1 0 0 0,0 0 0 0 0,0 1 0 0 0,1-1 0 0 0,1 0 0 0 0,-1 0 0 0 0,2 0 0 0 0,-1 1 0 0 0,1-1 0 0 0,1 0 0 0 0,0 0 0 0 0,0 1 0 0 0,1 0 0 0 0,1-3-67 0 0,5-27 30 0 0,6-30-34 0 0,-15 66 5 0 0,1 0 1 0 0,0 0-1 0 0,0 0 1 0 0,0 0-1 0 0,1 1 1 0 0,-1-1-1 0 0,1 1 1 0 0,-1-1-1 0 0,1 1 0 0 0,0-1 1 0 0,0 1-1 0 0,0 0 1 0 0,0 0-1 0 0,0 0 1 0 0,1 0-1 0 0,-1 0 1 0 0,1 0-1 0 0,1 0-1 0 0,0 1-5 0 0,0 0 0 0 0,1 0-1 0 0,-1 0 1 0 0,1 0 0 0 0,-1 1-1 0 0,0 0 1 0 0,1 0 0 0 0,-1 0-1 0 0,1 0 1 0 0,-1 1 0 0 0,1 0-1 0 0,3 1 6 0 0,45 5-2 0 0,1-2-1 0 0,-1-2 0 0 0,1-3 1 0 0,5-2 2 0 0,90 1 0 0 0,-53 5 40 0 0,0-5 1 0 0,0-3 0 0 0,0-5-1 0 0,24-8-40 0 0,-32 4 13 0 0,0 5-1 0 0,28 2-12 0 0,-32 2 31 0 0,254-3 60 0 0,-283 7-41 0 0,55 5-50 0 0,12 1 5 0 0,12 4 3 0 0,-98-6-4 0 0,0-1 0 0 0,1-2 0 0 0,-1-1 0 0 0,20-3-4 0 0,-40 1 0 0 0,33-6 1 0 0,0 3 0 0 0,1 2-1 0 0,49 4 0 0 0,121 17 193 0 0,-193-14-230 0 0,-3-1 46 0 0,1-1-1 0 0,-1 0 1 0 0,1-2 0 0 0,-1-1-1 0 0,10-2-8 0 0,-16 0-21 0 0,-12 1-119 0 0,0 1 1 0 0,0 0-1 0 0,0 0 0 0 0,0 1 0 0 0,0 0 1 0 0,-1 0-1 0 0,1 0 0 0 0,0 0 0 0 0,2 1 140 0 0,-7 0-155 0 0,-1-1-1 0 0,0 0 1 0 0,0 0-1 0 0,0 0 1 0 0,0 0-1 0 0,0 0 1 0 0,1 0 0 0 0,-1 0-1 0 0,0 0 1 0 0,0 1-1 0 0,0-1 1 0 0,0 0-1 0 0,0 0 1 0 0,0 0-1 0 0,0 0 1 0 0,0 1-1 0 0,1-1 1 0 0,-1 0-1 0 0,0 0 1 0 0,0 0-1 0 0,0 0 1 0 0,0 1 0 0 0,0-1-1 0 0,0 0 1 0 0,0 0-1 0 0,0 0 1 0 0,0 0-1 0 0,0 1 1 0 0,0-1-1 0 0,0 0 1 0 0,0 0-1 0 0,0 0 1 0 0,0 1-1 0 0,-1-1 1 0 0,1 0 0 0 0,0 0-1 0 0,0 0 1 0 0,0 0-1 0 0,0 0 1 0 0,0 1-1 0 0,0-1 1 0 0,0 0-1 0 0,0 0 1 0 0,-1 0-1 0 0,1 0 1 0 0,0 0-1 0 0,0 0 1 0 0,0 1-1 0 0,0-1 1 0 0,0 0 0 0 0,-1 0-1 0 0,1 0 1 0 0,0 0-1 0 0,0 0 1 0 0,0 0-1 0 0,0 0 1 0 0,-1 0-1 0 0,1 0 1 0 0,0 0-1 0 0,0 0 1 0 0,0 0-1 0 0,0 0 1 0 0,-1 0 0 0 0,1 0-1 0 0,0 0 1 0 0,0 0-1 0 0,0 0 1 0 0,-1 0 155 0 0,-4 0-5667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6T15:52:04.0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156 158 8514 0 0,'-50'-3'268'0'0,"43"4"-271"0"0,-1-1 0 0 0,1 0 1 0 0,0 0-1 0 0,-1-1 0 0 0,1 0 0 0 0,-6-2 3 0 0,10 2 38 0 0,1 0 0 0 0,-1 0-1 0 0,1-1 1 0 0,0 1-1 0 0,-1-1 1 0 0,1 1-1 0 0,0-1 1 0 0,0 1-1 0 0,0-1 1 0 0,0 0 0 0 0,0 0-1 0 0,1 0 1 0 0,-1 0-1 0 0,1-1 1 0 0,-1 1-1 0 0,1 0 1 0 0,0-1-1 0 0,0 1 1 0 0,0-1-1 0 0,0 1 1 0 0,0-2-38 0 0,-2-4 785 0 0,1 0 0 0 0,0-1 0 0 0,1 1 0 0 0,0-1 0 0 0,0-7-785 0 0,37 25 1303 0 0,4 2-978 0 0,0-2 0 0 0,1-2 0 0 0,0-1 1 0 0,0-3-1 0 0,27-1-325 0 0,67-5 1801 0 0,10-7-1801 0 0,63-2 1094 0 0,225-18 2 0 0,-148 6-437 0 0,-277 24-638 0 0,28-2 48 0 0,-35 2-55 0 0,-1 0 1 0 0,1 0-1 0 0,0 0 0 0 0,0 0 0 0 0,0 0 0 0 0,0 0 0 0 0,0 0 0 0 0,0-1 1 0 0,-1 1-1 0 0,1 0 0 0 0,0 0 0 0 0,0-1 0 0 0,0 1 0 0 0,0-1 0 0 0,-1 1 0 0 0,1-1 1 0 0,0 1-1 0 0,-1-1 0 0 0,1 1 0 0 0,0-1 0 0 0,-1 1 0 0 0,1-1 0 0 0,0 0 1 0 0,-1 0-1 0 0,1 1 0 0 0,-1-1 0 0 0,1-1-14 0 0,-1 2 9 0 0,1 0-10 0 0,-1 0-8 0 0,-47-4 47 0 0,35 8-400 0 0,17-2-3556 0 0,24-4-4696 0 0,-23-1 3150 0 0</inkml:trace>
  <inkml:trace contextRef="#ctx0" brushRef="#br0" timeOffset="964.915">261 671 10394 0 0,'2'-2'222'0'0,"0"1"1"0"0,0-1-1 0 0,0 1 0 0 0,1 0 0 0 0,-1-1 0 0 0,0 1 0 0 0,0 0 1 0 0,1 0-1 0 0,-1 0 0 0 0,0 1 0 0 0,1-1 0 0 0,-1 0 0 0 0,1 1 1 0 0,-1 0-1 0 0,1 0 0 0 0,2-1-222 0 0,49 1 99 0 0,-40 0 181 0 0,133 6 1614 0 0,73 14-1894 0 0,-85-5 1047 0 0,130-3-1047 0 0,-14-17 1045 0 0,-1-11 0 0 0,74-20-1045 0 0,-323 36-74 0 0,-1 0 1 0 0,1 0 0 0 0,0 0-1 0 0,-1 1 1 0 0,1-1-1 0 0,-1 0 1 0 0,1 0-1 0 0,0 0 1 0 0,-1 0 0 0 0,1-1-1 0 0,-1 1 1 0 0,1 0-1 0 0,0 0 1 0 0,-1 0-1 0 0,1 0 1 0 0,-1-1 0 0 0,1 1-1 0 0,0 0 1 0 0,-1 0-1 0 0,1-1 1 0 0,-1 1-1 0 0,1 0 1 0 0,-1-1 0 0 0,1 1-1 0 0,-1-1 1 0 0,0 1-1 0 0,1-1 1 0 0,-1 1-1 0 0,0-1 1 0 0,1 1 0 0 0,-1-1-1 0 0,0 1 1 0 0,1-1 73 0 0,-22-6-1868 0 0,-45-1 740 0 0,-139 3 1984 0 0,-65 2 597 0 0,-31-1-2572 0 0,-3-13 1119 0 0,-211-5-1260 0 0,371 28-4456 0 0,121-4 563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06T15:52:11.9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51 410 8194 0 0,'0'-1'83'0'0,"0"0"1"0"0,0 1 0 0 0,-1-1-1 0 0,1 0 1 0 0,0 1-1 0 0,-1-1 1 0 0,1 1 0 0 0,0-1-1 0 0,-1 0 1 0 0,1 1 0 0 0,-1-1-1 0 0,1 1 1 0 0,-1-1-1 0 0,1 1 1 0 0,-1-1 0 0 0,1 1-1 0 0,-1 0 1 0 0,1-1 0 0 0,-1 1-1 0 0,0 0 1 0 0,1-1-1 0 0,-1 1 1 0 0,0 0 0 0 0,1 0-1 0 0,-1-1 1 0 0,0 1 0 0 0,1 0-1 0 0,-1 0 1 0 0,0 0-1 0 0,1 0 1 0 0,-1 0 0 0 0,0 0-1 0 0,0 0-83 0 0,-6 1 1915 0 0,5-3-1624 0 0,1 1 1 0 0,0 0-1 0 0,-1 0 0 0 0,1 0 0 0 0,0-1 0 0 0,0 1 1 0 0,0-1-1 0 0,0 1 0 0 0,0-1 0 0 0,0 1 0 0 0,1-1 1 0 0,-1 1-1 0 0,1-1 0 0 0,-1 0 0 0 0,1 1 0 0 0,-1-1 1 0 0,1 0-1 0 0,0 0 0 0 0,0 1 0 0 0,0-1 0 0 0,0 0 1 0 0,0-1-292 0 0,-6-62 106 0 0,5 44 469 0 0,-1 2-537 0 0,2-1 0 0 0,0 1-1 0 0,1 0 1 0 0,1 0 0 0 0,1 0 0 0 0,0 0-1 0 0,3-6-37 0 0,-1 0 30 0 0,-5 22-23 0 0,1 0-1 0 0,-1 0 0 0 0,1 0 1 0 0,0 0-1 0 0,-1 0 1 0 0,1 0-1 0 0,0 0 0 0 0,1 0 1 0 0,-1 0-1 0 0,1 1 1 0 0,-1-1-1 0 0,1 1 0 0 0,0-1 1 0 0,0 1-1 0 0,0-1 1 0 0,0 1-1 0 0,0 0 0 0 0,0 0 1 0 0,1 0-1 0 0,-1 0 1 0 0,1 0-1 0 0,0 0-6 0 0,5-2 18 0 0,0-1 0 0 0,0 1 0 0 0,0 1-1 0 0,0-1 1 0 0,1 2 0 0 0,0-1 0 0 0,0 1 0 0 0,-1 0 0 0 0,1 1 0 0 0,0 0-1 0 0,1 0 1 0 0,-1 1 0 0 0,0 0 0 0 0,0 1-18 0 0,24 3 25 0 0,0 1 0 0 0,0 1 0 0 0,10 5-25 0 0,-9-2-3 0 0,0-2 1 0 0,19 1 2 0 0,33-1 10 0 0,195 23 37 0 0,-256-28-26 0 0,0-2-1 0 0,0 0 1 0 0,0-1-1 0 0,0-2 1 0 0,0-1-1 0 0,0 0 1 0 0,6-4-21 0 0,55-8 83 0 0,-16 16 152 0 0,-32 1-51 0 0,-33-1 79 0 0,-3 1 321 0 0,4 11-208 0 0,7 10-364 0 0,0 2-1 0 0,-2-1 1 0 0,-1 2 0 0 0,-1-1 0 0 0,1 7-12 0 0,-5-9 73 0 0,-1 1 0 0 0,0 0 1 0 0,-2 0-1 0 0,-1 18-73 0 0,-12-19 565 0 0,10-21-547 0 0,0 1 0 0 0,0-1 0 0 0,0 1 0 0 0,-1 0 0 0 0,1-1 0 0 0,1 1 0 0 0,-1 0 1 0 0,0 0-1 0 0,0 0 0 0 0,1 0 0 0 0,-1-1 0 0 0,1 1 0 0 0,-1 1-18 0 0,1-3 32 0 0,0 0 0 0 0,-5 5 330 0 0,5-6-310 0 0,0 0 0 0 0,0-1 0 0 0,0 1 0 0 0,0 0 0 0 0,0-1 0 0 0,1 1 0 0 0,-1 0 0 0 0,1-1 0 0 0,-1 1 0 0 0,1 0 0 0 0,-1-1 0 0 0,1 1 0 0 0,0 0 0 0 0,-1 0 0 0 0,1 0 0 0 0,0 0 0 0 0,0 0 0 0 0,0-1-52 0 0,6-6 62 0 0,-7 7-61 0 0,0 1 1 0 0,0-1 0 0 0,1 0-1 0 0,-1 1 1 0 0,0-1 0 0 0,1 0-1 0 0,-1 1 1 0 0,0-1 0 0 0,1 0 0 0 0,-1 1-1 0 0,0-1 1 0 0,1 1 0 0 0,-1-1-1 0 0,1 1 1 0 0,-1-1 0 0 0,1 1 0 0 0,0 0-1 0 0,-1-1 1 0 0,1 1 0 0 0,-1-1-1 0 0,1 1 1 0 0,0 0 0 0 0,-1 0 0 0 0,1-1-1 0 0,0 1 1 0 0,-1 0 0 0 0,1 0-2 0 0,2-1-2 0 0,-3 1 3 0 0,1 0 1 0 0,-1-1-1 0 0,0 1 0 0 0,1 0 1 0 0,-1 0-1 0 0,1-1 0 0 0,-1 1 1 0 0,1 0-1 0 0,-1 0 0 0 0,1 0 0 0 0,-1 0 1 0 0,0 0-1 0 0,1-1 0 0 0,-1 1 1 0 0,1 0-1 0 0,-1 0 0 0 0,1 0 1 0 0,-1 0-1 0 0,1 1 0 0 0,-1-1 1 0 0,1 0-1 0 0,-1 0 0 0 0,1 0 1 0 0,-1 0-1 0 0,1 0 0 0 0,-1 1 0 0 0,0-1 1 0 0,1 0-1 0 0,-1 0 0 0 0,1 1 1 0 0,-1-1-1 0 0,0 0 0 0 0,1 0 1 0 0,-1 1-1 0 0,0-1 0 0 0,1 1 1 0 0,-1-1-1 0 0,0 0 0 0 0,1 1 1 0 0,-1-1-1 0 0,0 1 0 0 0,0-1 1 0 0,0 0-1 0 0,1 1 0 0 0,-1-1 0 0 0,0 1-1 0 0,0-1-24 0 0,0 0 0 0 0,4 0 55 0 0,-10 0-49 0 0,5 0 31 0 0,1-4-6 0 0,0-1 0 0 0,0 1 0 0 0,0 0 1 0 0,1-1-1 0 0,0 1 0 0 0,0 0 0 0 0,0-1 0 0 0,0 1 1 0 0,1 0-1 0 0,1-2-7 0 0,2-10 7 0 0,-1-1 0 0 0,-1 0 1 0 0,0 0-1 0 0,-1 0 1 0 0,0 0-1 0 0,-2 0 0 0 0,0 0 1 0 0,-1 0-1 0 0,-1-2-7 0 0,0-40-20 0 0,2 57 19 0 0,0 0 0 0 0,-1-1 0 0 0,1 1 0 0 0,-1 0 0 0 0,0 0 0 0 0,1 0 0 0 0,-1 0 0 0 0,0 0 0 0 0,0 0 0 0 0,-1 0 0 0 0,1 0 0 0 0,0 1 0 0 0,-1-1 0 0 0,1 0 0 0 0,-1 1 0 0 0,1-1 0 0 0,-1 1 0 0 0,0-1 0 0 0,1 1 0 0 0,-1 0 0 0 0,0 0 0 0 0,0-1 0 0 0,0 1 0 0 0,-2 0 1 0 0,0-1-1 0 0,0 0 1 0 0,0 1-1 0 0,0-1 0 0 0,-1 1 1 0 0,1 0-1 0 0,-1 0 1 0 0,1 1-1 0 0,0-1 1 0 0,-1 1-1 0 0,1 0 1 0 0,-3 0 0 0 0,-66 11-39 0 0,14-1 47 0 0,0-2 0 0 0,0-3 0 0 0,-54-3-8 0 0,-22-14 55 0 0,64 5-46 0 0,1 3 0 0 0,-1 3 1 0 0,-6 3-10 0 0,39 1-7 0 0,1-2 0 0 0,-1-2-1 0 0,-26-3 8 0 0,49 2 5 0 0,-1 0 0 0 0,0 1 0 0 0,1 1 0 0 0,-1 1 0 0 0,1 0-1 0 0,-1 1 1 0 0,1 0 0 0 0,-13 5-5 0 0,25-6-6 0 0,0 1 0 0 0,0-1-1 0 0,1 1 1 0 0,-1 0 0 0 0,0 0 0 0 0,1 0-1 0 0,0 0 1 0 0,-1 0 0 0 0,1 0 0 0 0,0 1-1 0 0,0-1 1 0 0,0 1 0 0 0,0-1 0 0 0,1 1-1 0 0,-1 0 1 0 0,1 0 0 0 0,-1 0 0 0 0,1 0 0 0 0,0 0-1 0 0,0 0 1 0 0,1 0 0 0 0,-1 0 0 0 0,1 0-1 0 0,-1 1 1 0 0,1-1 0 0 0,0 0 0 0 0,0 0-1 0 0,0 2 7 0 0,1 15-7 0 0,1 0-1 0 0,0 0 0 0 0,1 0 1 0 0,3 5 7 0 0,-3-10 9 0 0,-2-7-10 0 0,1 0-1 0 0,0-1 1 0 0,0 1 0 0 0,1-1-1 0 0,0 0 1 0 0,0 0 0 0 0,1 0-1 0 0,-1 0 1 0 0,2 1 1 0 0,2-1 3 0 0,0-3-5653 0 0,4-5 2691 0 0,21 3-4330 0 0,-25-3 1901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045A3-41CC-4907-A3D8-7CD892DA6660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5E785-78F1-4C1A-A09F-30F920CDF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04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 연결이 어떻게 되어있는지 먼저 파악</a:t>
            </a:r>
            <a:r>
              <a:rPr lang="en-US" altLang="ko-KR" dirty="0"/>
              <a:t>!(</a:t>
            </a:r>
            <a:r>
              <a:rPr lang="ko-KR" altLang="en-US" dirty="0" err="1"/>
              <a:t>그려보기</a:t>
            </a:r>
            <a:r>
              <a:rPr lang="en-US" altLang="ko-KR" dirty="0"/>
              <a:t>!!)</a:t>
            </a:r>
          </a:p>
          <a:p>
            <a:r>
              <a:rPr lang="en-US" altLang="ko-KR" dirty="0"/>
              <a:t>1. </a:t>
            </a:r>
            <a:r>
              <a:rPr lang="en-US" altLang="ko-KR" dirty="0" err="1"/>
              <a:t>ac</a:t>
            </a:r>
            <a:r>
              <a:rPr lang="en-US" altLang="ko-KR" dirty="0" err="1">
                <a:sym typeface="Wingdings" panose="05000000000000000000" pitchFamily="2" charset="2"/>
              </a:rPr>
              <a:t>input</a:t>
            </a:r>
            <a:r>
              <a:rPr lang="en-US" altLang="ko-KR" dirty="0">
                <a:sym typeface="Wingdings" panose="05000000000000000000" pitchFamily="2" charset="2"/>
              </a:rPr>
              <a:t>(3)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Mux 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들어옴 </a:t>
            </a:r>
            <a:r>
              <a:rPr lang="en-US" altLang="ko-KR" dirty="0">
                <a:sym typeface="Wingdings" panose="05000000000000000000" pitchFamily="2" charset="2"/>
              </a:rPr>
              <a:t>(input </a:t>
            </a:r>
            <a:r>
              <a:rPr lang="en-US" altLang="ko-KR" dirty="0" err="1">
                <a:sym typeface="Wingdings" panose="05000000000000000000" pitchFamily="2" charset="2"/>
              </a:rPr>
              <a:t>sel</a:t>
            </a:r>
            <a:r>
              <a:rPr lang="en-US" altLang="ko-KR" dirty="0">
                <a:sym typeface="Wingdings" panose="05000000000000000000" pitchFamily="2" charset="2"/>
              </a:rPr>
              <a:t> : 1) ac</a:t>
            </a:r>
            <a:r>
              <a:rPr lang="ko-KR" altLang="en-US" dirty="0">
                <a:sym typeface="Wingdings" panose="05000000000000000000" pitchFamily="2" charset="2"/>
              </a:rPr>
              <a:t>를 거쳐서 </a:t>
            </a:r>
            <a:r>
              <a:rPr lang="en-US" altLang="ko-KR" dirty="0">
                <a:sym typeface="Wingdings" panose="05000000000000000000" pitchFamily="2" charset="2"/>
              </a:rPr>
              <a:t>op1</a:t>
            </a:r>
            <a:r>
              <a:rPr lang="ko-KR" altLang="en-US" dirty="0">
                <a:sym typeface="Wingdings" panose="05000000000000000000" pitchFamily="2" charset="2"/>
              </a:rPr>
              <a:t>으로 나감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alu_out</a:t>
            </a:r>
            <a:r>
              <a:rPr lang="ko-KR" altLang="en-US" dirty="0">
                <a:sym typeface="Wingdings" panose="05000000000000000000" pitchFamily="2" charset="2"/>
              </a:rPr>
              <a:t>을 통해 나가서 </a:t>
            </a:r>
            <a:r>
              <a:rPr lang="en-US" altLang="ko-KR" dirty="0">
                <a:sym typeface="Wingdings" panose="05000000000000000000" pitchFamily="2" charset="2"/>
              </a:rPr>
              <a:t>mux0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err="1">
                <a:sym typeface="Wingdings" panose="05000000000000000000" pitchFamily="2" charset="2"/>
              </a:rPr>
              <a:t>들어감</a:t>
            </a:r>
            <a:r>
              <a:rPr lang="en-US" altLang="ko-KR" dirty="0">
                <a:sym typeface="Wingdings" panose="05000000000000000000" pitchFamily="2" charset="2"/>
              </a:rPr>
              <a:t> input </a:t>
            </a:r>
            <a:r>
              <a:rPr lang="en-US" altLang="ko-KR" dirty="0" err="1">
                <a:sym typeface="Wingdings" panose="05000000000000000000" pitchFamily="2" charset="2"/>
              </a:rPr>
              <a:t>sel</a:t>
            </a:r>
            <a:r>
              <a:rPr lang="en-US" altLang="ko-KR" dirty="0">
                <a:sym typeface="Wingdings" panose="05000000000000000000" pitchFamily="2" charset="2"/>
              </a:rPr>
              <a:t> : 0 – M[2]ac</a:t>
            </a:r>
            <a:r>
              <a:rPr lang="ko-KR" altLang="en-US" dirty="0">
                <a:sym typeface="Wingdings" panose="05000000000000000000" pitchFamily="2" charset="2"/>
              </a:rPr>
              <a:t>저장 해야함</a:t>
            </a:r>
            <a:r>
              <a:rPr lang="en-US" altLang="ko-KR" dirty="0">
                <a:sym typeface="Wingdings" panose="05000000000000000000" pitchFamily="2" charset="2"/>
              </a:rPr>
              <a:t>(op2</a:t>
            </a:r>
            <a:r>
              <a:rPr lang="ko-KR" altLang="en-US" dirty="0">
                <a:sym typeface="Wingdings" panose="05000000000000000000" pitchFamily="2" charset="2"/>
              </a:rPr>
              <a:t>를 통해 </a:t>
            </a:r>
            <a:r>
              <a:rPr lang="en-US" altLang="ko-KR" dirty="0">
                <a:sym typeface="Wingdings" panose="05000000000000000000" pitchFamily="2" charset="2"/>
              </a:rPr>
              <a:t>ALU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err="1">
                <a:sym typeface="Wingdings" panose="05000000000000000000" pitchFamily="2" charset="2"/>
              </a:rPr>
              <a:t>들어감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 data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check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3, output : 3, </a:t>
            </a:r>
            <a:r>
              <a:rPr lang="en-US" altLang="ko-KR" dirty="0" err="1">
                <a:sym typeface="Wingdings" panose="05000000000000000000" pitchFamily="2" charset="2"/>
              </a:rPr>
              <a:t>m_out</a:t>
            </a:r>
            <a:r>
              <a:rPr lang="en-US" altLang="ko-KR" dirty="0">
                <a:sym typeface="Wingdings" panose="05000000000000000000" pitchFamily="2" charset="2"/>
              </a:rPr>
              <a:t> : (op1 – </a:t>
            </a:r>
            <a:r>
              <a:rPr lang="ko-KR" altLang="en-US" dirty="0">
                <a:sym typeface="Wingdings" panose="05000000000000000000" pitchFamily="2" charset="2"/>
              </a:rPr>
              <a:t>없음</a:t>
            </a:r>
            <a:r>
              <a:rPr lang="en-US" altLang="ko-KR" dirty="0">
                <a:sym typeface="Wingdings" panose="05000000000000000000" pitchFamily="2" charset="2"/>
              </a:rPr>
              <a:t>, op2 - 3)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2. ac</a:t>
            </a:r>
            <a:r>
              <a:rPr lang="en-US" altLang="ko-KR" dirty="0">
                <a:sym typeface="Wingdings" panose="05000000000000000000" pitchFamily="2" charset="2"/>
              </a:rPr>
              <a:t> input(2)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 err="1">
                <a:sym typeface="Wingdings" panose="05000000000000000000" pitchFamily="2" charset="2"/>
              </a:rPr>
              <a:t>input_sel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–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MUX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가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들어옴 </a:t>
            </a:r>
            <a:r>
              <a:rPr lang="en-US" altLang="ko-KR" dirty="0">
                <a:sym typeface="Wingdings" panose="05000000000000000000" pitchFamily="2" charset="2"/>
              </a:rPr>
              <a:t> ac</a:t>
            </a:r>
            <a:r>
              <a:rPr lang="ko-KR" altLang="en-US" dirty="0">
                <a:sym typeface="Wingdings" panose="05000000000000000000" pitchFamily="2" charset="2"/>
              </a:rPr>
              <a:t>를 거쳐서 </a:t>
            </a:r>
            <a:r>
              <a:rPr lang="en-US" altLang="ko-KR" dirty="0">
                <a:sym typeface="Wingdings" panose="05000000000000000000" pitchFamily="2" charset="2"/>
              </a:rPr>
              <a:t>op1</a:t>
            </a:r>
            <a:r>
              <a:rPr lang="ko-KR" altLang="en-US" dirty="0">
                <a:sym typeface="Wingdings" panose="05000000000000000000" pitchFamily="2" charset="2"/>
              </a:rPr>
              <a:t>로 나감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alu_out</a:t>
            </a:r>
            <a:r>
              <a:rPr lang="ko-KR" altLang="en-US" dirty="0">
                <a:sym typeface="Wingdings" panose="05000000000000000000" pitchFamily="2" charset="2"/>
              </a:rPr>
              <a:t>을 통해 나가서 </a:t>
            </a:r>
            <a:r>
              <a:rPr lang="en-US" altLang="ko-KR" dirty="0">
                <a:sym typeface="Wingdings" panose="05000000000000000000" pitchFamily="2" charset="2"/>
              </a:rPr>
              <a:t>mux0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err="1">
                <a:sym typeface="Wingdings" panose="05000000000000000000" pitchFamily="2" charset="2"/>
              </a:rPr>
              <a:t>들어감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inpit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sel</a:t>
            </a:r>
            <a:r>
              <a:rPr lang="en-US" altLang="ko-KR" dirty="0">
                <a:sym typeface="Wingdings" panose="05000000000000000000" pitchFamily="2" charset="2"/>
              </a:rPr>
              <a:t> : 0 – M[1]</a:t>
            </a:r>
            <a:r>
              <a:rPr lang="ko-KR" altLang="en-US" dirty="0">
                <a:sym typeface="Wingdings" panose="05000000000000000000" pitchFamily="2" charset="2"/>
              </a:rPr>
              <a:t>에 저장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3. </a:t>
            </a:r>
            <a:r>
              <a:rPr lang="en-US" altLang="ko-KR" dirty="0" err="1">
                <a:sym typeface="Wingdings" panose="05000000000000000000" pitchFamily="2" charset="2"/>
              </a:rPr>
              <a:t>input_sel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–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MUX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ko-KR" altLang="en-US" dirty="0">
                <a:sym typeface="Wingdings" panose="05000000000000000000" pitchFamily="2" charset="2"/>
              </a:rPr>
              <a:t>가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들어옴</a:t>
            </a:r>
            <a:r>
              <a:rPr lang="en-US" altLang="ko-KR" dirty="0">
                <a:sym typeface="Wingdings" panose="05000000000000000000" pitchFamily="2" charset="2"/>
              </a:rPr>
              <a:t>, ac</a:t>
            </a:r>
            <a:r>
              <a:rPr lang="ko-KR" altLang="en-US" dirty="0">
                <a:sym typeface="Wingdings" panose="05000000000000000000" pitchFamily="2" charset="2"/>
              </a:rPr>
              <a:t>를 거쳐서 </a:t>
            </a:r>
            <a:r>
              <a:rPr lang="en-US" altLang="ko-KR" dirty="0">
                <a:sym typeface="Wingdings" panose="05000000000000000000" pitchFamily="2" charset="2"/>
              </a:rPr>
              <a:t>op1</a:t>
            </a:r>
            <a:r>
              <a:rPr lang="ko-KR" altLang="en-US" dirty="0">
                <a:sym typeface="Wingdings" panose="05000000000000000000" pitchFamily="2" charset="2"/>
              </a:rPr>
              <a:t>로 나감 </a:t>
            </a:r>
            <a:r>
              <a:rPr lang="en-US" altLang="ko-KR" dirty="0">
                <a:sym typeface="Wingdings" panose="05000000000000000000" pitchFamily="2" charset="2"/>
              </a:rPr>
              <a:t>/ op2</a:t>
            </a:r>
            <a:r>
              <a:rPr lang="ko-KR" altLang="en-US" dirty="0">
                <a:sym typeface="Wingdings" panose="05000000000000000000" pitchFamily="2" charset="2"/>
              </a:rPr>
              <a:t>값을 유지</a:t>
            </a:r>
            <a:r>
              <a:rPr lang="en-US" altLang="ko-KR" dirty="0">
                <a:sym typeface="Wingdings" panose="05000000000000000000" pitchFamily="2" charset="2"/>
              </a:rPr>
              <a:t>(2</a:t>
            </a:r>
            <a:r>
              <a:rPr lang="ko-KR" altLang="en-US" dirty="0">
                <a:sym typeface="Wingdings" panose="05000000000000000000" pitchFamily="2" charset="2"/>
              </a:rPr>
              <a:t>번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080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 연결이 어떻게 되어있는지 먼저 파악</a:t>
            </a:r>
            <a:r>
              <a:rPr lang="en-US" altLang="ko-KR" dirty="0"/>
              <a:t>!(</a:t>
            </a:r>
            <a:r>
              <a:rPr lang="ko-KR" altLang="en-US" dirty="0" err="1"/>
              <a:t>그려보기</a:t>
            </a:r>
            <a:r>
              <a:rPr lang="en-US" altLang="ko-KR" dirty="0"/>
              <a:t>!!)</a:t>
            </a:r>
          </a:p>
          <a:p>
            <a:r>
              <a:rPr lang="en-US" altLang="ko-KR" dirty="0"/>
              <a:t>1. </a:t>
            </a:r>
            <a:r>
              <a:rPr lang="en-US" altLang="ko-KR" dirty="0" err="1"/>
              <a:t>ac</a:t>
            </a:r>
            <a:r>
              <a:rPr lang="en-US" altLang="ko-KR" dirty="0" err="1">
                <a:sym typeface="Wingdings" panose="05000000000000000000" pitchFamily="2" charset="2"/>
              </a:rPr>
              <a:t>input</a:t>
            </a:r>
            <a:r>
              <a:rPr lang="en-US" altLang="ko-KR" dirty="0">
                <a:sym typeface="Wingdings" panose="05000000000000000000" pitchFamily="2" charset="2"/>
              </a:rPr>
              <a:t>(3)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Mux 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들어옴 </a:t>
            </a:r>
            <a:r>
              <a:rPr lang="en-US" altLang="ko-KR" dirty="0">
                <a:sym typeface="Wingdings" panose="05000000000000000000" pitchFamily="2" charset="2"/>
              </a:rPr>
              <a:t>(input </a:t>
            </a:r>
            <a:r>
              <a:rPr lang="en-US" altLang="ko-KR" dirty="0" err="1">
                <a:sym typeface="Wingdings" panose="05000000000000000000" pitchFamily="2" charset="2"/>
              </a:rPr>
              <a:t>sel</a:t>
            </a:r>
            <a:r>
              <a:rPr lang="en-US" altLang="ko-KR" dirty="0">
                <a:sym typeface="Wingdings" panose="05000000000000000000" pitchFamily="2" charset="2"/>
              </a:rPr>
              <a:t> : 1) ac</a:t>
            </a:r>
            <a:r>
              <a:rPr lang="ko-KR" altLang="en-US" dirty="0">
                <a:sym typeface="Wingdings" panose="05000000000000000000" pitchFamily="2" charset="2"/>
              </a:rPr>
              <a:t>를 거쳐서 </a:t>
            </a:r>
            <a:r>
              <a:rPr lang="en-US" altLang="ko-KR" dirty="0">
                <a:sym typeface="Wingdings" panose="05000000000000000000" pitchFamily="2" charset="2"/>
              </a:rPr>
              <a:t>op1</a:t>
            </a:r>
            <a:r>
              <a:rPr lang="ko-KR" altLang="en-US" dirty="0">
                <a:sym typeface="Wingdings" panose="05000000000000000000" pitchFamily="2" charset="2"/>
              </a:rPr>
              <a:t>으로 나감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alu_out</a:t>
            </a:r>
            <a:r>
              <a:rPr lang="ko-KR" altLang="en-US" dirty="0">
                <a:sym typeface="Wingdings" panose="05000000000000000000" pitchFamily="2" charset="2"/>
              </a:rPr>
              <a:t>을 통해 나가서 </a:t>
            </a:r>
            <a:r>
              <a:rPr lang="en-US" altLang="ko-KR" dirty="0">
                <a:sym typeface="Wingdings" panose="05000000000000000000" pitchFamily="2" charset="2"/>
              </a:rPr>
              <a:t>mux0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err="1">
                <a:sym typeface="Wingdings" panose="05000000000000000000" pitchFamily="2" charset="2"/>
              </a:rPr>
              <a:t>들어감</a:t>
            </a:r>
            <a:r>
              <a:rPr lang="en-US" altLang="ko-KR" dirty="0">
                <a:sym typeface="Wingdings" panose="05000000000000000000" pitchFamily="2" charset="2"/>
              </a:rPr>
              <a:t> input </a:t>
            </a:r>
            <a:r>
              <a:rPr lang="en-US" altLang="ko-KR" dirty="0" err="1">
                <a:sym typeface="Wingdings" panose="05000000000000000000" pitchFamily="2" charset="2"/>
              </a:rPr>
              <a:t>sel</a:t>
            </a:r>
            <a:r>
              <a:rPr lang="en-US" altLang="ko-KR" dirty="0">
                <a:sym typeface="Wingdings" panose="05000000000000000000" pitchFamily="2" charset="2"/>
              </a:rPr>
              <a:t> : 0 – M[2]ac</a:t>
            </a:r>
            <a:r>
              <a:rPr lang="ko-KR" altLang="en-US" dirty="0">
                <a:sym typeface="Wingdings" panose="05000000000000000000" pitchFamily="2" charset="2"/>
              </a:rPr>
              <a:t>저장 해야함</a:t>
            </a:r>
            <a:r>
              <a:rPr lang="en-US" altLang="ko-KR" dirty="0">
                <a:sym typeface="Wingdings" panose="05000000000000000000" pitchFamily="2" charset="2"/>
              </a:rPr>
              <a:t>(op2</a:t>
            </a:r>
            <a:r>
              <a:rPr lang="ko-KR" altLang="en-US" dirty="0">
                <a:sym typeface="Wingdings" panose="05000000000000000000" pitchFamily="2" charset="2"/>
              </a:rPr>
              <a:t>를 통해 </a:t>
            </a:r>
            <a:r>
              <a:rPr lang="en-US" altLang="ko-KR" dirty="0">
                <a:sym typeface="Wingdings" panose="05000000000000000000" pitchFamily="2" charset="2"/>
              </a:rPr>
              <a:t>ALU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err="1">
                <a:sym typeface="Wingdings" panose="05000000000000000000" pitchFamily="2" charset="2"/>
              </a:rPr>
              <a:t>들어감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 data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check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3, output : 3, </a:t>
            </a:r>
            <a:r>
              <a:rPr lang="en-US" altLang="ko-KR" dirty="0" err="1">
                <a:sym typeface="Wingdings" panose="05000000000000000000" pitchFamily="2" charset="2"/>
              </a:rPr>
              <a:t>m_out</a:t>
            </a:r>
            <a:r>
              <a:rPr lang="en-US" altLang="ko-KR" dirty="0">
                <a:sym typeface="Wingdings" panose="05000000000000000000" pitchFamily="2" charset="2"/>
              </a:rPr>
              <a:t> : (op1 – </a:t>
            </a:r>
            <a:r>
              <a:rPr lang="ko-KR" altLang="en-US" dirty="0">
                <a:sym typeface="Wingdings" panose="05000000000000000000" pitchFamily="2" charset="2"/>
              </a:rPr>
              <a:t>없음</a:t>
            </a:r>
            <a:r>
              <a:rPr lang="en-US" altLang="ko-KR" dirty="0">
                <a:sym typeface="Wingdings" panose="05000000000000000000" pitchFamily="2" charset="2"/>
              </a:rPr>
              <a:t>, op2 - 3)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2. ac</a:t>
            </a:r>
            <a:r>
              <a:rPr lang="en-US" altLang="ko-KR" dirty="0">
                <a:sym typeface="Wingdings" panose="05000000000000000000" pitchFamily="2" charset="2"/>
              </a:rPr>
              <a:t> input(2)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 err="1">
                <a:sym typeface="Wingdings" panose="05000000000000000000" pitchFamily="2" charset="2"/>
              </a:rPr>
              <a:t>input_sel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–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MUX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가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들어옴 </a:t>
            </a:r>
            <a:r>
              <a:rPr lang="en-US" altLang="ko-KR" dirty="0">
                <a:sym typeface="Wingdings" panose="05000000000000000000" pitchFamily="2" charset="2"/>
              </a:rPr>
              <a:t> ac</a:t>
            </a:r>
            <a:r>
              <a:rPr lang="ko-KR" altLang="en-US" dirty="0">
                <a:sym typeface="Wingdings" panose="05000000000000000000" pitchFamily="2" charset="2"/>
              </a:rPr>
              <a:t>를 거쳐서 </a:t>
            </a:r>
            <a:r>
              <a:rPr lang="en-US" altLang="ko-KR" dirty="0">
                <a:sym typeface="Wingdings" panose="05000000000000000000" pitchFamily="2" charset="2"/>
              </a:rPr>
              <a:t>op1</a:t>
            </a:r>
            <a:r>
              <a:rPr lang="ko-KR" altLang="en-US" dirty="0">
                <a:sym typeface="Wingdings" panose="05000000000000000000" pitchFamily="2" charset="2"/>
              </a:rPr>
              <a:t>로 나감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alu_out</a:t>
            </a:r>
            <a:r>
              <a:rPr lang="ko-KR" altLang="en-US" dirty="0">
                <a:sym typeface="Wingdings" panose="05000000000000000000" pitchFamily="2" charset="2"/>
              </a:rPr>
              <a:t>을 통해 나가서 </a:t>
            </a:r>
            <a:r>
              <a:rPr lang="en-US" altLang="ko-KR" dirty="0">
                <a:sym typeface="Wingdings" panose="05000000000000000000" pitchFamily="2" charset="2"/>
              </a:rPr>
              <a:t>mux0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err="1">
                <a:sym typeface="Wingdings" panose="05000000000000000000" pitchFamily="2" charset="2"/>
              </a:rPr>
              <a:t>들어감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inpit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sel</a:t>
            </a:r>
            <a:r>
              <a:rPr lang="en-US" altLang="ko-KR" dirty="0">
                <a:sym typeface="Wingdings" panose="05000000000000000000" pitchFamily="2" charset="2"/>
              </a:rPr>
              <a:t> : 0 – M[1]</a:t>
            </a:r>
            <a:r>
              <a:rPr lang="ko-KR" altLang="en-US" dirty="0">
                <a:sym typeface="Wingdings" panose="05000000000000000000" pitchFamily="2" charset="2"/>
              </a:rPr>
              <a:t>에 저장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3. </a:t>
            </a:r>
            <a:r>
              <a:rPr lang="en-US" altLang="ko-KR" dirty="0" err="1">
                <a:sym typeface="Wingdings" panose="05000000000000000000" pitchFamily="2" charset="2"/>
              </a:rPr>
              <a:t>input_sel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–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MUX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ko-KR" altLang="en-US" dirty="0">
                <a:sym typeface="Wingdings" panose="05000000000000000000" pitchFamily="2" charset="2"/>
              </a:rPr>
              <a:t>가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들어옴</a:t>
            </a:r>
            <a:r>
              <a:rPr lang="en-US" altLang="ko-KR" dirty="0">
                <a:sym typeface="Wingdings" panose="05000000000000000000" pitchFamily="2" charset="2"/>
              </a:rPr>
              <a:t>, ac</a:t>
            </a:r>
            <a:r>
              <a:rPr lang="ko-KR" altLang="en-US" dirty="0">
                <a:sym typeface="Wingdings" panose="05000000000000000000" pitchFamily="2" charset="2"/>
              </a:rPr>
              <a:t>를 거쳐서 </a:t>
            </a:r>
            <a:r>
              <a:rPr lang="en-US" altLang="ko-KR" dirty="0">
                <a:sym typeface="Wingdings" panose="05000000000000000000" pitchFamily="2" charset="2"/>
              </a:rPr>
              <a:t>op1</a:t>
            </a:r>
            <a:r>
              <a:rPr lang="ko-KR" altLang="en-US" dirty="0">
                <a:sym typeface="Wingdings" panose="05000000000000000000" pitchFamily="2" charset="2"/>
              </a:rPr>
              <a:t>로 나감 </a:t>
            </a:r>
            <a:r>
              <a:rPr lang="en-US" altLang="ko-KR" dirty="0">
                <a:sym typeface="Wingdings" panose="05000000000000000000" pitchFamily="2" charset="2"/>
              </a:rPr>
              <a:t>/ op2</a:t>
            </a:r>
            <a:r>
              <a:rPr lang="ko-KR" altLang="en-US" dirty="0">
                <a:sym typeface="Wingdings" panose="05000000000000000000" pitchFamily="2" charset="2"/>
              </a:rPr>
              <a:t>값을 유지</a:t>
            </a:r>
            <a:r>
              <a:rPr lang="en-US" altLang="ko-KR" dirty="0">
                <a:sym typeface="Wingdings" panose="05000000000000000000" pitchFamily="2" charset="2"/>
              </a:rPr>
              <a:t>(2</a:t>
            </a:r>
            <a:r>
              <a:rPr lang="ko-KR" altLang="en-US" dirty="0">
                <a:sym typeface="Wingdings" panose="05000000000000000000" pitchFamily="2" charset="2"/>
              </a:rPr>
              <a:t>번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829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 연결이 어떻게 되어있는지 먼저 파악</a:t>
            </a:r>
            <a:r>
              <a:rPr lang="en-US" altLang="ko-KR" dirty="0"/>
              <a:t>!(</a:t>
            </a:r>
            <a:r>
              <a:rPr lang="ko-KR" altLang="en-US" dirty="0" err="1"/>
              <a:t>그려보기</a:t>
            </a:r>
            <a:r>
              <a:rPr lang="en-US" altLang="ko-KR" dirty="0"/>
              <a:t>!!)</a:t>
            </a:r>
          </a:p>
          <a:p>
            <a:r>
              <a:rPr lang="en-US" altLang="ko-KR" dirty="0"/>
              <a:t>1. </a:t>
            </a:r>
            <a:r>
              <a:rPr lang="en-US" altLang="ko-KR" dirty="0" err="1"/>
              <a:t>ac</a:t>
            </a:r>
            <a:r>
              <a:rPr lang="en-US" altLang="ko-KR" dirty="0" err="1">
                <a:sym typeface="Wingdings" panose="05000000000000000000" pitchFamily="2" charset="2"/>
              </a:rPr>
              <a:t>input</a:t>
            </a:r>
            <a:r>
              <a:rPr lang="en-US" altLang="ko-KR" dirty="0">
                <a:sym typeface="Wingdings" panose="05000000000000000000" pitchFamily="2" charset="2"/>
              </a:rPr>
              <a:t>(3)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Mux 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들어옴 </a:t>
            </a:r>
            <a:r>
              <a:rPr lang="en-US" altLang="ko-KR" dirty="0">
                <a:sym typeface="Wingdings" panose="05000000000000000000" pitchFamily="2" charset="2"/>
              </a:rPr>
              <a:t>(input </a:t>
            </a:r>
            <a:r>
              <a:rPr lang="en-US" altLang="ko-KR" dirty="0" err="1">
                <a:sym typeface="Wingdings" panose="05000000000000000000" pitchFamily="2" charset="2"/>
              </a:rPr>
              <a:t>sel</a:t>
            </a:r>
            <a:r>
              <a:rPr lang="en-US" altLang="ko-KR" dirty="0">
                <a:sym typeface="Wingdings" panose="05000000000000000000" pitchFamily="2" charset="2"/>
              </a:rPr>
              <a:t> : 1) ac</a:t>
            </a:r>
            <a:r>
              <a:rPr lang="ko-KR" altLang="en-US" dirty="0">
                <a:sym typeface="Wingdings" panose="05000000000000000000" pitchFamily="2" charset="2"/>
              </a:rPr>
              <a:t>를 거쳐서 </a:t>
            </a:r>
            <a:r>
              <a:rPr lang="en-US" altLang="ko-KR" dirty="0">
                <a:sym typeface="Wingdings" panose="05000000000000000000" pitchFamily="2" charset="2"/>
              </a:rPr>
              <a:t>op1</a:t>
            </a:r>
            <a:r>
              <a:rPr lang="ko-KR" altLang="en-US" dirty="0">
                <a:sym typeface="Wingdings" panose="05000000000000000000" pitchFamily="2" charset="2"/>
              </a:rPr>
              <a:t>으로 나감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alu_out</a:t>
            </a:r>
            <a:r>
              <a:rPr lang="ko-KR" altLang="en-US" dirty="0">
                <a:sym typeface="Wingdings" panose="05000000000000000000" pitchFamily="2" charset="2"/>
              </a:rPr>
              <a:t>을 통해 나가서 </a:t>
            </a:r>
            <a:r>
              <a:rPr lang="en-US" altLang="ko-KR" dirty="0">
                <a:sym typeface="Wingdings" panose="05000000000000000000" pitchFamily="2" charset="2"/>
              </a:rPr>
              <a:t>mux0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err="1">
                <a:sym typeface="Wingdings" panose="05000000000000000000" pitchFamily="2" charset="2"/>
              </a:rPr>
              <a:t>들어감</a:t>
            </a:r>
            <a:r>
              <a:rPr lang="en-US" altLang="ko-KR" dirty="0">
                <a:sym typeface="Wingdings" panose="05000000000000000000" pitchFamily="2" charset="2"/>
              </a:rPr>
              <a:t> input </a:t>
            </a:r>
            <a:r>
              <a:rPr lang="en-US" altLang="ko-KR" dirty="0" err="1">
                <a:sym typeface="Wingdings" panose="05000000000000000000" pitchFamily="2" charset="2"/>
              </a:rPr>
              <a:t>sel</a:t>
            </a:r>
            <a:r>
              <a:rPr lang="en-US" altLang="ko-KR" dirty="0">
                <a:sym typeface="Wingdings" panose="05000000000000000000" pitchFamily="2" charset="2"/>
              </a:rPr>
              <a:t> : 0 – M[2]ac</a:t>
            </a:r>
            <a:r>
              <a:rPr lang="ko-KR" altLang="en-US" dirty="0">
                <a:sym typeface="Wingdings" panose="05000000000000000000" pitchFamily="2" charset="2"/>
              </a:rPr>
              <a:t>저장 해야함</a:t>
            </a:r>
            <a:r>
              <a:rPr lang="en-US" altLang="ko-KR" dirty="0">
                <a:sym typeface="Wingdings" panose="05000000000000000000" pitchFamily="2" charset="2"/>
              </a:rPr>
              <a:t>(op2</a:t>
            </a:r>
            <a:r>
              <a:rPr lang="ko-KR" altLang="en-US" dirty="0">
                <a:sym typeface="Wingdings" panose="05000000000000000000" pitchFamily="2" charset="2"/>
              </a:rPr>
              <a:t>를 통해 </a:t>
            </a:r>
            <a:r>
              <a:rPr lang="en-US" altLang="ko-KR" dirty="0">
                <a:sym typeface="Wingdings" panose="05000000000000000000" pitchFamily="2" charset="2"/>
              </a:rPr>
              <a:t>ALU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err="1">
                <a:sym typeface="Wingdings" panose="05000000000000000000" pitchFamily="2" charset="2"/>
              </a:rPr>
              <a:t>들어감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 data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check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3, output : 3, </a:t>
            </a:r>
            <a:r>
              <a:rPr lang="en-US" altLang="ko-KR" dirty="0" err="1">
                <a:sym typeface="Wingdings" panose="05000000000000000000" pitchFamily="2" charset="2"/>
              </a:rPr>
              <a:t>m_out</a:t>
            </a:r>
            <a:r>
              <a:rPr lang="en-US" altLang="ko-KR" dirty="0">
                <a:sym typeface="Wingdings" panose="05000000000000000000" pitchFamily="2" charset="2"/>
              </a:rPr>
              <a:t> : (op1 – </a:t>
            </a:r>
            <a:r>
              <a:rPr lang="ko-KR" altLang="en-US" dirty="0">
                <a:sym typeface="Wingdings" panose="05000000000000000000" pitchFamily="2" charset="2"/>
              </a:rPr>
              <a:t>없음</a:t>
            </a:r>
            <a:r>
              <a:rPr lang="en-US" altLang="ko-KR" dirty="0">
                <a:sym typeface="Wingdings" panose="05000000000000000000" pitchFamily="2" charset="2"/>
              </a:rPr>
              <a:t>, op2 - 3)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2. ac</a:t>
            </a:r>
            <a:r>
              <a:rPr lang="en-US" altLang="ko-KR" dirty="0">
                <a:sym typeface="Wingdings" panose="05000000000000000000" pitchFamily="2" charset="2"/>
              </a:rPr>
              <a:t> input(2)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 err="1">
                <a:sym typeface="Wingdings" panose="05000000000000000000" pitchFamily="2" charset="2"/>
              </a:rPr>
              <a:t>input_sel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–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MUX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가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들어옴 </a:t>
            </a:r>
            <a:r>
              <a:rPr lang="en-US" altLang="ko-KR" dirty="0">
                <a:sym typeface="Wingdings" panose="05000000000000000000" pitchFamily="2" charset="2"/>
              </a:rPr>
              <a:t> ac</a:t>
            </a:r>
            <a:r>
              <a:rPr lang="ko-KR" altLang="en-US" dirty="0">
                <a:sym typeface="Wingdings" panose="05000000000000000000" pitchFamily="2" charset="2"/>
              </a:rPr>
              <a:t>를 거쳐서 </a:t>
            </a:r>
            <a:r>
              <a:rPr lang="en-US" altLang="ko-KR" dirty="0">
                <a:sym typeface="Wingdings" panose="05000000000000000000" pitchFamily="2" charset="2"/>
              </a:rPr>
              <a:t>op1</a:t>
            </a:r>
            <a:r>
              <a:rPr lang="ko-KR" altLang="en-US" dirty="0">
                <a:sym typeface="Wingdings" panose="05000000000000000000" pitchFamily="2" charset="2"/>
              </a:rPr>
              <a:t>로 나감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alu_out</a:t>
            </a:r>
            <a:r>
              <a:rPr lang="ko-KR" altLang="en-US" dirty="0">
                <a:sym typeface="Wingdings" panose="05000000000000000000" pitchFamily="2" charset="2"/>
              </a:rPr>
              <a:t>을 통해 나가서 </a:t>
            </a:r>
            <a:r>
              <a:rPr lang="en-US" altLang="ko-KR" dirty="0">
                <a:sym typeface="Wingdings" panose="05000000000000000000" pitchFamily="2" charset="2"/>
              </a:rPr>
              <a:t>mux0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err="1">
                <a:sym typeface="Wingdings" panose="05000000000000000000" pitchFamily="2" charset="2"/>
              </a:rPr>
              <a:t>들어감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inpit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sel</a:t>
            </a:r>
            <a:r>
              <a:rPr lang="en-US" altLang="ko-KR" dirty="0">
                <a:sym typeface="Wingdings" panose="05000000000000000000" pitchFamily="2" charset="2"/>
              </a:rPr>
              <a:t> : 0 – M[1]</a:t>
            </a:r>
            <a:r>
              <a:rPr lang="ko-KR" altLang="en-US" dirty="0">
                <a:sym typeface="Wingdings" panose="05000000000000000000" pitchFamily="2" charset="2"/>
              </a:rPr>
              <a:t>에 저장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3. </a:t>
            </a:r>
            <a:r>
              <a:rPr lang="en-US" altLang="ko-KR" dirty="0" err="1">
                <a:sym typeface="Wingdings" panose="05000000000000000000" pitchFamily="2" charset="2"/>
              </a:rPr>
              <a:t>input_sel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–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MUX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ko-KR" altLang="en-US" dirty="0">
                <a:sym typeface="Wingdings" panose="05000000000000000000" pitchFamily="2" charset="2"/>
              </a:rPr>
              <a:t>가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들어옴</a:t>
            </a:r>
            <a:r>
              <a:rPr lang="en-US" altLang="ko-KR" dirty="0">
                <a:sym typeface="Wingdings" panose="05000000000000000000" pitchFamily="2" charset="2"/>
              </a:rPr>
              <a:t>, ac</a:t>
            </a:r>
            <a:r>
              <a:rPr lang="ko-KR" altLang="en-US" dirty="0">
                <a:sym typeface="Wingdings" panose="05000000000000000000" pitchFamily="2" charset="2"/>
              </a:rPr>
              <a:t>를 거쳐서 </a:t>
            </a:r>
            <a:r>
              <a:rPr lang="en-US" altLang="ko-KR" dirty="0">
                <a:sym typeface="Wingdings" panose="05000000000000000000" pitchFamily="2" charset="2"/>
              </a:rPr>
              <a:t>op1</a:t>
            </a:r>
            <a:r>
              <a:rPr lang="ko-KR" altLang="en-US" dirty="0">
                <a:sym typeface="Wingdings" panose="05000000000000000000" pitchFamily="2" charset="2"/>
              </a:rPr>
              <a:t>로 나감 </a:t>
            </a:r>
            <a:r>
              <a:rPr lang="en-US" altLang="ko-KR" dirty="0">
                <a:sym typeface="Wingdings" panose="05000000000000000000" pitchFamily="2" charset="2"/>
              </a:rPr>
              <a:t>/ op2</a:t>
            </a:r>
            <a:r>
              <a:rPr lang="ko-KR" altLang="en-US" dirty="0">
                <a:sym typeface="Wingdings" panose="05000000000000000000" pitchFamily="2" charset="2"/>
              </a:rPr>
              <a:t>값을 유지</a:t>
            </a:r>
            <a:r>
              <a:rPr lang="en-US" altLang="ko-KR" dirty="0">
                <a:sym typeface="Wingdings" panose="05000000000000000000" pitchFamily="2" charset="2"/>
              </a:rPr>
              <a:t>(2</a:t>
            </a:r>
            <a:r>
              <a:rPr lang="ko-KR" altLang="en-US" dirty="0">
                <a:sym typeface="Wingdings" panose="05000000000000000000" pitchFamily="2" charset="2"/>
              </a:rPr>
              <a:t>번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880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 연결이 어떻게 되어있는지 먼저 파악</a:t>
            </a:r>
            <a:r>
              <a:rPr lang="en-US" altLang="ko-KR" dirty="0"/>
              <a:t>!(</a:t>
            </a:r>
            <a:r>
              <a:rPr lang="ko-KR" altLang="en-US" dirty="0" err="1"/>
              <a:t>그려보기</a:t>
            </a:r>
            <a:r>
              <a:rPr lang="en-US" altLang="ko-KR" dirty="0"/>
              <a:t>!!)</a:t>
            </a:r>
          </a:p>
          <a:p>
            <a:r>
              <a:rPr lang="en-US" altLang="ko-KR" dirty="0"/>
              <a:t>1. </a:t>
            </a:r>
            <a:r>
              <a:rPr lang="en-US" altLang="ko-KR" dirty="0" err="1"/>
              <a:t>ac</a:t>
            </a:r>
            <a:r>
              <a:rPr lang="en-US" altLang="ko-KR" dirty="0" err="1">
                <a:sym typeface="Wingdings" panose="05000000000000000000" pitchFamily="2" charset="2"/>
              </a:rPr>
              <a:t>input</a:t>
            </a:r>
            <a:r>
              <a:rPr lang="en-US" altLang="ko-KR" dirty="0">
                <a:sym typeface="Wingdings" panose="05000000000000000000" pitchFamily="2" charset="2"/>
              </a:rPr>
              <a:t>(3)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Mux 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들어옴 </a:t>
            </a:r>
            <a:r>
              <a:rPr lang="en-US" altLang="ko-KR" dirty="0">
                <a:sym typeface="Wingdings" panose="05000000000000000000" pitchFamily="2" charset="2"/>
              </a:rPr>
              <a:t>(input </a:t>
            </a:r>
            <a:r>
              <a:rPr lang="en-US" altLang="ko-KR" dirty="0" err="1">
                <a:sym typeface="Wingdings" panose="05000000000000000000" pitchFamily="2" charset="2"/>
              </a:rPr>
              <a:t>sel</a:t>
            </a:r>
            <a:r>
              <a:rPr lang="en-US" altLang="ko-KR" dirty="0">
                <a:sym typeface="Wingdings" panose="05000000000000000000" pitchFamily="2" charset="2"/>
              </a:rPr>
              <a:t> : 1) ac</a:t>
            </a:r>
            <a:r>
              <a:rPr lang="ko-KR" altLang="en-US" dirty="0">
                <a:sym typeface="Wingdings" panose="05000000000000000000" pitchFamily="2" charset="2"/>
              </a:rPr>
              <a:t>를 거쳐서 </a:t>
            </a:r>
            <a:r>
              <a:rPr lang="en-US" altLang="ko-KR" dirty="0">
                <a:sym typeface="Wingdings" panose="05000000000000000000" pitchFamily="2" charset="2"/>
              </a:rPr>
              <a:t>op1</a:t>
            </a:r>
            <a:r>
              <a:rPr lang="ko-KR" altLang="en-US" dirty="0">
                <a:sym typeface="Wingdings" panose="05000000000000000000" pitchFamily="2" charset="2"/>
              </a:rPr>
              <a:t>으로 나감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alu_out</a:t>
            </a:r>
            <a:r>
              <a:rPr lang="ko-KR" altLang="en-US" dirty="0">
                <a:sym typeface="Wingdings" panose="05000000000000000000" pitchFamily="2" charset="2"/>
              </a:rPr>
              <a:t>을 통해 나가서 </a:t>
            </a:r>
            <a:r>
              <a:rPr lang="en-US" altLang="ko-KR" dirty="0">
                <a:sym typeface="Wingdings" panose="05000000000000000000" pitchFamily="2" charset="2"/>
              </a:rPr>
              <a:t>mux0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err="1">
                <a:sym typeface="Wingdings" panose="05000000000000000000" pitchFamily="2" charset="2"/>
              </a:rPr>
              <a:t>들어감</a:t>
            </a:r>
            <a:r>
              <a:rPr lang="en-US" altLang="ko-KR" dirty="0">
                <a:sym typeface="Wingdings" panose="05000000000000000000" pitchFamily="2" charset="2"/>
              </a:rPr>
              <a:t> input </a:t>
            </a:r>
            <a:r>
              <a:rPr lang="en-US" altLang="ko-KR" dirty="0" err="1">
                <a:sym typeface="Wingdings" panose="05000000000000000000" pitchFamily="2" charset="2"/>
              </a:rPr>
              <a:t>sel</a:t>
            </a:r>
            <a:r>
              <a:rPr lang="en-US" altLang="ko-KR" dirty="0">
                <a:sym typeface="Wingdings" panose="05000000000000000000" pitchFamily="2" charset="2"/>
              </a:rPr>
              <a:t> : 0 – M[2]ac</a:t>
            </a:r>
            <a:r>
              <a:rPr lang="ko-KR" altLang="en-US" dirty="0">
                <a:sym typeface="Wingdings" panose="05000000000000000000" pitchFamily="2" charset="2"/>
              </a:rPr>
              <a:t>저장 해야함</a:t>
            </a:r>
            <a:r>
              <a:rPr lang="en-US" altLang="ko-KR" dirty="0">
                <a:sym typeface="Wingdings" panose="05000000000000000000" pitchFamily="2" charset="2"/>
              </a:rPr>
              <a:t>(op2</a:t>
            </a:r>
            <a:r>
              <a:rPr lang="ko-KR" altLang="en-US" dirty="0">
                <a:sym typeface="Wingdings" panose="05000000000000000000" pitchFamily="2" charset="2"/>
              </a:rPr>
              <a:t>를 통해 </a:t>
            </a:r>
            <a:r>
              <a:rPr lang="en-US" altLang="ko-KR" dirty="0">
                <a:sym typeface="Wingdings" panose="05000000000000000000" pitchFamily="2" charset="2"/>
              </a:rPr>
              <a:t>ALU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err="1">
                <a:sym typeface="Wingdings" panose="05000000000000000000" pitchFamily="2" charset="2"/>
              </a:rPr>
              <a:t>들어감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 data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check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3, output : 3, </a:t>
            </a:r>
            <a:r>
              <a:rPr lang="en-US" altLang="ko-KR" dirty="0" err="1">
                <a:sym typeface="Wingdings" panose="05000000000000000000" pitchFamily="2" charset="2"/>
              </a:rPr>
              <a:t>m_out</a:t>
            </a:r>
            <a:r>
              <a:rPr lang="en-US" altLang="ko-KR" dirty="0">
                <a:sym typeface="Wingdings" panose="05000000000000000000" pitchFamily="2" charset="2"/>
              </a:rPr>
              <a:t> : (op1 – </a:t>
            </a:r>
            <a:r>
              <a:rPr lang="ko-KR" altLang="en-US" dirty="0">
                <a:sym typeface="Wingdings" panose="05000000000000000000" pitchFamily="2" charset="2"/>
              </a:rPr>
              <a:t>없음</a:t>
            </a:r>
            <a:r>
              <a:rPr lang="en-US" altLang="ko-KR" dirty="0">
                <a:sym typeface="Wingdings" panose="05000000000000000000" pitchFamily="2" charset="2"/>
              </a:rPr>
              <a:t>, op2 - 3)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2. ac</a:t>
            </a:r>
            <a:r>
              <a:rPr lang="en-US" altLang="ko-KR" dirty="0">
                <a:sym typeface="Wingdings" panose="05000000000000000000" pitchFamily="2" charset="2"/>
              </a:rPr>
              <a:t> input(2)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 err="1">
                <a:sym typeface="Wingdings" panose="05000000000000000000" pitchFamily="2" charset="2"/>
              </a:rPr>
              <a:t>input_sel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–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MUX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가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들어옴 </a:t>
            </a:r>
            <a:r>
              <a:rPr lang="en-US" altLang="ko-KR" dirty="0">
                <a:sym typeface="Wingdings" panose="05000000000000000000" pitchFamily="2" charset="2"/>
              </a:rPr>
              <a:t> ac</a:t>
            </a:r>
            <a:r>
              <a:rPr lang="ko-KR" altLang="en-US" dirty="0">
                <a:sym typeface="Wingdings" panose="05000000000000000000" pitchFamily="2" charset="2"/>
              </a:rPr>
              <a:t>를 거쳐서 </a:t>
            </a:r>
            <a:r>
              <a:rPr lang="en-US" altLang="ko-KR" dirty="0">
                <a:sym typeface="Wingdings" panose="05000000000000000000" pitchFamily="2" charset="2"/>
              </a:rPr>
              <a:t>op1</a:t>
            </a:r>
            <a:r>
              <a:rPr lang="ko-KR" altLang="en-US" dirty="0">
                <a:sym typeface="Wingdings" panose="05000000000000000000" pitchFamily="2" charset="2"/>
              </a:rPr>
              <a:t>로 나감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alu_out</a:t>
            </a:r>
            <a:r>
              <a:rPr lang="ko-KR" altLang="en-US" dirty="0">
                <a:sym typeface="Wingdings" panose="05000000000000000000" pitchFamily="2" charset="2"/>
              </a:rPr>
              <a:t>을 통해 나가서 </a:t>
            </a:r>
            <a:r>
              <a:rPr lang="en-US" altLang="ko-KR" dirty="0">
                <a:sym typeface="Wingdings" panose="05000000000000000000" pitchFamily="2" charset="2"/>
              </a:rPr>
              <a:t>mux0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err="1">
                <a:sym typeface="Wingdings" panose="05000000000000000000" pitchFamily="2" charset="2"/>
              </a:rPr>
              <a:t>들어감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inpit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sel</a:t>
            </a:r>
            <a:r>
              <a:rPr lang="en-US" altLang="ko-KR" dirty="0">
                <a:sym typeface="Wingdings" panose="05000000000000000000" pitchFamily="2" charset="2"/>
              </a:rPr>
              <a:t> : 0 – M[1]</a:t>
            </a:r>
            <a:r>
              <a:rPr lang="ko-KR" altLang="en-US" dirty="0">
                <a:sym typeface="Wingdings" panose="05000000000000000000" pitchFamily="2" charset="2"/>
              </a:rPr>
              <a:t>에 저장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3. </a:t>
            </a:r>
            <a:r>
              <a:rPr lang="en-US" altLang="ko-KR" dirty="0" err="1">
                <a:sym typeface="Wingdings" panose="05000000000000000000" pitchFamily="2" charset="2"/>
              </a:rPr>
              <a:t>input_sel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–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MUX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ko-KR" altLang="en-US" dirty="0">
                <a:sym typeface="Wingdings" panose="05000000000000000000" pitchFamily="2" charset="2"/>
              </a:rPr>
              <a:t>가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들어옴</a:t>
            </a:r>
            <a:r>
              <a:rPr lang="en-US" altLang="ko-KR" dirty="0">
                <a:sym typeface="Wingdings" panose="05000000000000000000" pitchFamily="2" charset="2"/>
              </a:rPr>
              <a:t>, ac</a:t>
            </a:r>
            <a:r>
              <a:rPr lang="ko-KR" altLang="en-US" dirty="0">
                <a:sym typeface="Wingdings" panose="05000000000000000000" pitchFamily="2" charset="2"/>
              </a:rPr>
              <a:t>를 거쳐서 </a:t>
            </a:r>
            <a:r>
              <a:rPr lang="en-US" altLang="ko-KR" dirty="0">
                <a:sym typeface="Wingdings" panose="05000000000000000000" pitchFamily="2" charset="2"/>
              </a:rPr>
              <a:t>op1</a:t>
            </a:r>
            <a:r>
              <a:rPr lang="ko-KR" altLang="en-US" dirty="0">
                <a:sym typeface="Wingdings" panose="05000000000000000000" pitchFamily="2" charset="2"/>
              </a:rPr>
              <a:t>로 나감 </a:t>
            </a:r>
            <a:r>
              <a:rPr lang="en-US" altLang="ko-KR" dirty="0">
                <a:sym typeface="Wingdings" panose="05000000000000000000" pitchFamily="2" charset="2"/>
              </a:rPr>
              <a:t>/ op2</a:t>
            </a:r>
            <a:r>
              <a:rPr lang="ko-KR" altLang="en-US" dirty="0">
                <a:sym typeface="Wingdings" panose="05000000000000000000" pitchFamily="2" charset="2"/>
              </a:rPr>
              <a:t>값을 유지</a:t>
            </a:r>
            <a:r>
              <a:rPr lang="en-US" altLang="ko-KR" dirty="0">
                <a:sym typeface="Wingdings" panose="05000000000000000000" pitchFamily="2" charset="2"/>
              </a:rPr>
              <a:t>(2</a:t>
            </a:r>
            <a:r>
              <a:rPr lang="ko-KR" altLang="en-US" dirty="0">
                <a:sym typeface="Wingdings" panose="05000000000000000000" pitchFamily="2" charset="2"/>
              </a:rPr>
              <a:t>번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0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699820" y="-296626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7577846" y="358140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233048" y="2492340"/>
            <a:ext cx="6096000" cy="13940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70A9F0"/>
                </a:solidFill>
              </a:rPr>
              <a:t>Lab 07.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0A9F0"/>
                </a:solidFill>
              </a:rPr>
              <a:t>RAM </a:t>
            </a:r>
            <a:r>
              <a:rPr lang="ko-KR" altLang="en-US" sz="2800" b="1" kern="0" dirty="0">
                <a:solidFill>
                  <a:srgbClr val="70A9F0"/>
                </a:solidFill>
              </a:rPr>
              <a:t>기반 </a:t>
            </a:r>
            <a:r>
              <a:rPr lang="en-US" altLang="ko-KR" sz="2800" b="1" kern="0" dirty="0">
                <a:solidFill>
                  <a:srgbClr val="70A9F0"/>
                </a:solidFill>
              </a:rPr>
              <a:t>Data Processor </a:t>
            </a:r>
            <a:r>
              <a:rPr lang="ko-KR" altLang="en-US" sz="2800" b="1" kern="0" dirty="0">
                <a:solidFill>
                  <a:srgbClr val="70A9F0"/>
                </a:solidFill>
              </a:rPr>
              <a:t>구현</a:t>
            </a:r>
            <a:endParaRPr lang="en-US" altLang="ko-KR" sz="2800" b="1" kern="0" dirty="0">
              <a:solidFill>
                <a:srgbClr val="70A9F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53596" y="2296525"/>
            <a:ext cx="2313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0" dirty="0">
                <a:solidFill>
                  <a:srgbClr val="70A9F0"/>
                </a:solidFill>
              </a:rPr>
              <a:t>201810800 </a:t>
            </a:r>
            <a:r>
              <a:rPr lang="ko-KR" altLang="en-US" sz="2000" kern="0" dirty="0">
                <a:solidFill>
                  <a:srgbClr val="70A9F0"/>
                </a:solidFill>
              </a:rPr>
              <a:t>이혜인</a:t>
            </a:r>
            <a:endParaRPr lang="ko-KR" altLang="en-US" sz="2000" dirty="0">
              <a:solidFill>
                <a:srgbClr val="70A9F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450247" y="230564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79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Data Processor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CCDD37-B019-4119-BC65-D92581539C88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493881-AA19-4F46-8156-AA8651EFD375}"/>
              </a:ext>
            </a:extLst>
          </p:cNvPr>
          <p:cNvSpPr/>
          <p:nvPr/>
        </p:nvSpPr>
        <p:spPr>
          <a:xfrm>
            <a:off x="4337921" y="648900"/>
            <a:ext cx="3063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Processor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6514532" y="2326947"/>
            <a:ext cx="5205453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나열해 놓은 코드이다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899E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으로는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input_sel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ac_load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mar_load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alu_sel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ram_load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input,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MAR_in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가지고 있고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각각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직접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값을 넣어주는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그리고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값을 반영하는 여부를 결정해주는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10D658-F3C8-45A3-85F6-AC70FFD06572}"/>
              </a:ext>
            </a:extLst>
          </p:cNvPr>
          <p:cNvGrpSpPr/>
          <p:nvPr/>
        </p:nvGrpSpPr>
        <p:grpSpPr>
          <a:xfrm>
            <a:off x="1387745" y="2074559"/>
            <a:ext cx="4289725" cy="4631041"/>
            <a:chOff x="1387745" y="2074559"/>
            <a:chExt cx="4289725" cy="463104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AD7A836-8B9E-48D3-8EC4-DBF77FF3C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7745" y="2074559"/>
              <a:ext cx="4289725" cy="4631041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118A8BC-F9B0-4DD0-832D-980571C7E716}"/>
                </a:ext>
              </a:extLst>
            </p:cNvPr>
            <p:cNvSpPr/>
            <p:nvPr/>
          </p:nvSpPr>
          <p:spPr>
            <a:xfrm>
              <a:off x="2308225" y="2835478"/>
              <a:ext cx="3161397" cy="1753299"/>
            </a:xfrm>
            <a:prstGeom prst="roundRect">
              <a:avLst>
                <a:gd name="adj" fmla="val 4769"/>
              </a:avLst>
            </a:prstGeom>
            <a:noFill/>
            <a:ln w="28575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962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Data Processor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CCDD37-B019-4119-BC65-D92581539C88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493881-AA19-4F46-8156-AA8651EFD375}"/>
              </a:ext>
            </a:extLst>
          </p:cNvPr>
          <p:cNvSpPr/>
          <p:nvPr/>
        </p:nvSpPr>
        <p:spPr>
          <a:xfrm>
            <a:off x="4337921" y="648900"/>
            <a:ext cx="3063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Processor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6455808" y="3138247"/>
            <a:ext cx="5205453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으로는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data_check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output, m1_out, m2_out,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mux_out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mar_out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존재하는데 이는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내부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Signal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값이 적절한 값을 가지는지 판단하기 위해 작성한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899E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E9007B-FED1-42FD-8292-BB437CB5894D}"/>
              </a:ext>
            </a:extLst>
          </p:cNvPr>
          <p:cNvGrpSpPr/>
          <p:nvPr/>
        </p:nvGrpSpPr>
        <p:grpSpPr>
          <a:xfrm>
            <a:off x="1387745" y="2074559"/>
            <a:ext cx="4289725" cy="4631041"/>
            <a:chOff x="1387745" y="2074559"/>
            <a:chExt cx="4289725" cy="463104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4DA14DA-4F5E-407D-A8B6-3DA4048D8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7745" y="2074559"/>
              <a:ext cx="4289725" cy="4631041"/>
            </a:xfrm>
            <a:prstGeom prst="rect">
              <a:avLst/>
            </a:prstGeom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E6D8012-94BA-4CC9-937D-D92BDAD3D1A7}"/>
                </a:ext>
              </a:extLst>
            </p:cNvPr>
            <p:cNvSpPr/>
            <p:nvPr/>
          </p:nvSpPr>
          <p:spPr>
            <a:xfrm>
              <a:off x="2308225" y="3824682"/>
              <a:ext cx="3144619" cy="764096"/>
            </a:xfrm>
            <a:prstGeom prst="roundRect">
              <a:avLst/>
            </a:prstGeom>
            <a:noFill/>
            <a:ln w="28575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063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Data Processor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CCDD37-B019-4119-BC65-D92581539C88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493881-AA19-4F46-8156-AA8651EFD375}"/>
              </a:ext>
            </a:extLst>
          </p:cNvPr>
          <p:cNvSpPr/>
          <p:nvPr/>
        </p:nvSpPr>
        <p:spPr>
          <a:xfrm>
            <a:off x="4337921" y="648900"/>
            <a:ext cx="3063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Processor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4685826" y="2449001"/>
            <a:ext cx="7506174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Architecture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내부에 존재하는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Signal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들은 내부와 외부의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Signal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들을 용도에 맞게 연결해주기 위한 내부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Signal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899E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MAR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: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MAR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RAM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연결해주는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Signal</a:t>
            </a:r>
            <a:endParaRPr lang="en-US" altLang="ko-KR" dirty="0">
              <a:solidFill>
                <a:srgbClr val="166DC4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ram_out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: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RAM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있는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ALU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연결해주는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Signal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: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ALU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op1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연결해주는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Signal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3690136-C17F-44D8-9A32-00529F649412}"/>
              </a:ext>
            </a:extLst>
          </p:cNvPr>
          <p:cNvGrpSpPr/>
          <p:nvPr/>
        </p:nvGrpSpPr>
        <p:grpSpPr>
          <a:xfrm>
            <a:off x="530739" y="2074558"/>
            <a:ext cx="4289725" cy="4631041"/>
            <a:chOff x="530739" y="2074558"/>
            <a:chExt cx="4289725" cy="463104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AD7A836-8B9E-48D3-8EC4-DBF77FF3C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739" y="2074558"/>
              <a:ext cx="4289725" cy="4631041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58FF4A19-DFA9-42F7-81B9-6929EAF76559}"/>
                </a:ext>
              </a:extLst>
            </p:cNvPr>
            <p:cNvSpPr/>
            <p:nvPr/>
          </p:nvSpPr>
          <p:spPr>
            <a:xfrm>
              <a:off x="1057013" y="4949505"/>
              <a:ext cx="3414319" cy="662730"/>
            </a:xfrm>
            <a:prstGeom prst="roundRect">
              <a:avLst/>
            </a:prstGeom>
            <a:noFill/>
            <a:ln w="28575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103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Data Processor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CCDD37-B019-4119-BC65-D92581539C88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493881-AA19-4F46-8156-AA8651EFD375}"/>
              </a:ext>
            </a:extLst>
          </p:cNvPr>
          <p:cNvSpPr/>
          <p:nvPr/>
        </p:nvSpPr>
        <p:spPr>
          <a:xfrm>
            <a:off x="4337921" y="648900"/>
            <a:ext cx="3063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Processor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4820464" y="2449001"/>
            <a:ext cx="7298180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alu_out_signal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: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ALU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각각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RAM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MUX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연결해주는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Signal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mux : mux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연결해주는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Signal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en-US" altLang="ko-KR" dirty="0">
              <a:solidFill>
                <a:srgbClr val="166DC4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 err="1">
                <a:solidFill>
                  <a:srgbClr val="4899EA"/>
                </a:solidFill>
                <a:sym typeface="Wingdings" panose="05000000000000000000" pitchFamily="2" charset="2"/>
              </a:rPr>
              <a:t>asynch_ram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을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component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를 하였다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.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   (</a:t>
            </a:r>
            <a:r>
              <a:rPr lang="en-US" altLang="ko-KR" dirty="0" err="1">
                <a:solidFill>
                  <a:srgbClr val="4899EA"/>
                </a:solidFill>
                <a:sym typeface="Wingdings" panose="05000000000000000000" pitchFamily="2" charset="2"/>
              </a:rPr>
              <a:t>asynch_ram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에 있는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port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를 가져와서 그대로 </a:t>
            </a:r>
            <a:endParaRPr lang="en-US" altLang="ko-KR" dirty="0">
              <a:solidFill>
                <a:srgbClr val="4899EA"/>
              </a:solidFill>
              <a:sym typeface="Wingdings" panose="05000000000000000000" pitchFamily="2" charset="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    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작성하였다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.)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3192AE7-2957-415D-BD3B-FDED75C827E8}"/>
              </a:ext>
            </a:extLst>
          </p:cNvPr>
          <p:cNvGrpSpPr/>
          <p:nvPr/>
        </p:nvGrpSpPr>
        <p:grpSpPr>
          <a:xfrm>
            <a:off x="530739" y="2074558"/>
            <a:ext cx="4289725" cy="4631041"/>
            <a:chOff x="530739" y="2074558"/>
            <a:chExt cx="4289725" cy="463104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6D2D17F-A612-4553-A654-2B4DED1E20E4}"/>
                </a:ext>
              </a:extLst>
            </p:cNvPr>
            <p:cNvGrpSpPr/>
            <p:nvPr/>
          </p:nvGrpSpPr>
          <p:grpSpPr>
            <a:xfrm>
              <a:off x="530739" y="2074558"/>
              <a:ext cx="4289725" cy="4631041"/>
              <a:chOff x="530739" y="2074558"/>
              <a:chExt cx="4289725" cy="4631041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09230132-DC48-4DB8-A744-1BDED47B1A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0739" y="2074558"/>
                <a:ext cx="4289725" cy="4631041"/>
              </a:xfrm>
              <a:prstGeom prst="rect">
                <a:avLst/>
              </a:prstGeom>
            </p:spPr>
          </p:pic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D17A4F17-7E15-476E-B7F1-A7BB06C93F34}"/>
                  </a:ext>
                </a:extLst>
              </p:cNvPr>
              <p:cNvSpPr/>
              <p:nvPr/>
            </p:nvSpPr>
            <p:spPr>
              <a:xfrm>
                <a:off x="1057013" y="4949505"/>
                <a:ext cx="3414319" cy="662730"/>
              </a:xfrm>
              <a:prstGeom prst="roundRect">
                <a:avLst/>
              </a:prstGeom>
              <a:noFill/>
              <a:ln w="28575">
                <a:solidFill>
                  <a:srgbClr val="FB3B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F4E4EF2D-BBA4-4578-B60D-911A64CF1744}"/>
                </a:ext>
              </a:extLst>
            </p:cNvPr>
            <p:cNvSpPr/>
            <p:nvPr/>
          </p:nvSpPr>
          <p:spPr>
            <a:xfrm>
              <a:off x="1124125" y="5704514"/>
              <a:ext cx="3696339" cy="1001082"/>
            </a:xfrm>
            <a:prstGeom prst="roundRect">
              <a:avLst>
                <a:gd name="adj" fmla="val 9963"/>
              </a:avLst>
            </a:prstGeom>
            <a:noFill/>
            <a:ln w="28575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2685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Data Processor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CCDD37-B019-4119-BC65-D92581539C88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493881-AA19-4F46-8156-AA8651EFD375}"/>
              </a:ext>
            </a:extLst>
          </p:cNvPr>
          <p:cNvSpPr/>
          <p:nvPr/>
        </p:nvSpPr>
        <p:spPr>
          <a:xfrm>
            <a:off x="4337921" y="648900"/>
            <a:ext cx="3063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Processor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CFDE3-9049-4E9A-A8F6-AEBD94C82DE9}"/>
              </a:ext>
            </a:extLst>
          </p:cNvPr>
          <p:cNvSpPr txBox="1"/>
          <p:nvPr/>
        </p:nvSpPr>
        <p:spPr>
          <a:xfrm>
            <a:off x="6213455" y="3119364"/>
            <a:ext cx="5205453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 err="1">
                <a:solidFill>
                  <a:srgbClr val="4899EA"/>
                </a:solidFill>
                <a:sym typeface="Wingdings" panose="05000000000000000000" pitchFamily="2" charset="2"/>
              </a:rPr>
              <a:t>Simple_alu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를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component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하였다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.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   (</a:t>
            </a:r>
            <a:r>
              <a:rPr lang="en-US" altLang="ko-KR" dirty="0" err="1">
                <a:solidFill>
                  <a:srgbClr val="4899EA"/>
                </a:solidFill>
                <a:sym typeface="Wingdings" panose="05000000000000000000" pitchFamily="2" charset="2"/>
              </a:rPr>
              <a:t>asynch_ram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에 있는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port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를 가져와서 그대로 </a:t>
            </a:r>
            <a:endParaRPr lang="en-US" altLang="ko-KR" dirty="0">
              <a:solidFill>
                <a:srgbClr val="4899EA"/>
              </a:solidFill>
              <a:sym typeface="Wingdings" panose="05000000000000000000" pitchFamily="2" charset="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   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작성하였다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.)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899E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각각의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RAM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ALU Signal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들을 위에서 기재한 내부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Signal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들과 연결을 시켜주었다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E3B423-8F00-41F7-8D28-FEB21378E34A}"/>
              </a:ext>
            </a:extLst>
          </p:cNvPr>
          <p:cNvGrpSpPr/>
          <p:nvPr/>
        </p:nvGrpSpPr>
        <p:grpSpPr>
          <a:xfrm>
            <a:off x="328476" y="2146171"/>
            <a:ext cx="7313450" cy="4500437"/>
            <a:chOff x="328476" y="2146171"/>
            <a:chExt cx="7313450" cy="450043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C0D644D-BADB-48F3-9630-58C8516DCB31}"/>
                </a:ext>
              </a:extLst>
            </p:cNvPr>
            <p:cNvGrpSpPr/>
            <p:nvPr/>
          </p:nvGrpSpPr>
          <p:grpSpPr>
            <a:xfrm>
              <a:off x="328476" y="2146171"/>
              <a:ext cx="7313450" cy="4500437"/>
              <a:chOff x="328476" y="2146171"/>
              <a:chExt cx="7313450" cy="4500437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91522FCB-2D49-4D57-A0E7-0F8BA99ED7C5}"/>
                  </a:ext>
                </a:extLst>
              </p:cNvPr>
              <p:cNvGrpSpPr/>
              <p:nvPr/>
            </p:nvGrpSpPr>
            <p:grpSpPr>
              <a:xfrm>
                <a:off x="328476" y="2146171"/>
                <a:ext cx="7313450" cy="4500437"/>
                <a:chOff x="328476" y="2146171"/>
                <a:chExt cx="7313450" cy="4500437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DFECC55A-7B06-4529-AFBA-8B458D7CE8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28476" y="2146171"/>
                  <a:ext cx="7313450" cy="2914684"/>
                </a:xfrm>
                <a:prstGeom prst="rect">
                  <a:avLst/>
                </a:prstGeom>
              </p:spPr>
            </p:pic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1593B17E-E404-4C20-BD2F-BFA5A0ED22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8476" y="5060855"/>
                  <a:ext cx="2497766" cy="1585753"/>
                </a:xfrm>
                <a:prstGeom prst="rect">
                  <a:avLst/>
                </a:prstGeom>
              </p:spPr>
            </p:pic>
          </p:grp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E7E74D9-7281-466D-A027-568B57D037CC}"/>
                  </a:ext>
                </a:extLst>
              </p:cNvPr>
              <p:cNvSpPr/>
              <p:nvPr/>
            </p:nvSpPr>
            <p:spPr>
              <a:xfrm>
                <a:off x="1434517" y="5649160"/>
                <a:ext cx="45719" cy="20635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7637642-BCEC-44CA-98B2-798EEABAB00C}"/>
                </a:ext>
              </a:extLst>
            </p:cNvPr>
            <p:cNvSpPr/>
            <p:nvPr/>
          </p:nvSpPr>
          <p:spPr>
            <a:xfrm>
              <a:off x="793750" y="2147655"/>
              <a:ext cx="3414319" cy="574966"/>
            </a:xfrm>
            <a:prstGeom prst="roundRect">
              <a:avLst/>
            </a:prstGeom>
            <a:noFill/>
            <a:ln w="28575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54B5A43-A260-408F-8EB2-6EF202CC077F}"/>
                </a:ext>
              </a:extLst>
            </p:cNvPr>
            <p:cNvSpPr/>
            <p:nvPr/>
          </p:nvSpPr>
          <p:spPr>
            <a:xfrm>
              <a:off x="704675" y="2779269"/>
              <a:ext cx="6862195" cy="574966"/>
            </a:xfrm>
            <a:prstGeom prst="roundRect">
              <a:avLst>
                <a:gd name="adj" fmla="val 7295"/>
              </a:avLst>
            </a:prstGeom>
            <a:noFill/>
            <a:ln w="28575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61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Data Processor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CCDD37-B019-4119-BC65-D92581539C88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493881-AA19-4F46-8156-AA8651EFD375}"/>
              </a:ext>
            </a:extLst>
          </p:cNvPr>
          <p:cNvSpPr/>
          <p:nvPr/>
        </p:nvSpPr>
        <p:spPr>
          <a:xfrm>
            <a:off x="4337921" y="648900"/>
            <a:ext cx="3063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Processor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C1678B-6549-4555-83B5-731061EAF1F9}"/>
              </a:ext>
            </a:extLst>
          </p:cNvPr>
          <p:cNvGrpSpPr/>
          <p:nvPr/>
        </p:nvGrpSpPr>
        <p:grpSpPr>
          <a:xfrm>
            <a:off x="158340" y="2136797"/>
            <a:ext cx="7313450" cy="4500437"/>
            <a:chOff x="328476" y="2146171"/>
            <a:chExt cx="7313450" cy="450043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C0D644D-BADB-48F3-9630-58C8516DCB31}"/>
                </a:ext>
              </a:extLst>
            </p:cNvPr>
            <p:cNvGrpSpPr/>
            <p:nvPr/>
          </p:nvGrpSpPr>
          <p:grpSpPr>
            <a:xfrm>
              <a:off x="328476" y="2146171"/>
              <a:ext cx="7313450" cy="4500437"/>
              <a:chOff x="328476" y="2146171"/>
              <a:chExt cx="7313450" cy="4500437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91522FCB-2D49-4D57-A0E7-0F8BA99ED7C5}"/>
                  </a:ext>
                </a:extLst>
              </p:cNvPr>
              <p:cNvGrpSpPr/>
              <p:nvPr/>
            </p:nvGrpSpPr>
            <p:grpSpPr>
              <a:xfrm>
                <a:off x="328476" y="2146171"/>
                <a:ext cx="7313450" cy="4500437"/>
                <a:chOff x="328476" y="2146171"/>
                <a:chExt cx="7313450" cy="4500437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DFECC55A-7B06-4529-AFBA-8B458D7CE8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28476" y="2146171"/>
                  <a:ext cx="7313450" cy="2914684"/>
                </a:xfrm>
                <a:prstGeom prst="rect">
                  <a:avLst/>
                </a:prstGeom>
              </p:spPr>
            </p:pic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1593B17E-E404-4C20-BD2F-BFA5A0ED22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8476" y="5060855"/>
                  <a:ext cx="2497766" cy="1585753"/>
                </a:xfrm>
                <a:prstGeom prst="rect">
                  <a:avLst/>
                </a:prstGeom>
              </p:spPr>
            </p:pic>
          </p:grp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E7E74D9-7281-466D-A027-568B57D037CC}"/>
                  </a:ext>
                </a:extLst>
              </p:cNvPr>
              <p:cNvSpPr/>
              <p:nvPr/>
            </p:nvSpPr>
            <p:spPr>
              <a:xfrm>
                <a:off x="1434517" y="5649160"/>
                <a:ext cx="45719" cy="20635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690BB79-52F1-419C-BBBD-B4BFFDBBB151}"/>
                </a:ext>
              </a:extLst>
            </p:cNvPr>
            <p:cNvSpPr/>
            <p:nvPr/>
          </p:nvSpPr>
          <p:spPr>
            <a:xfrm>
              <a:off x="804091" y="2917246"/>
              <a:ext cx="6837835" cy="228626"/>
            </a:xfrm>
            <a:prstGeom prst="roundRect">
              <a:avLst/>
            </a:prstGeom>
            <a:noFill/>
            <a:ln w="28575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7BCFDE3-9049-4E9A-A8F6-AEBD94C82DE9}"/>
              </a:ext>
            </a:extLst>
          </p:cNvPr>
          <p:cNvSpPr txBox="1"/>
          <p:nvPr/>
        </p:nvSpPr>
        <p:spPr>
          <a:xfrm>
            <a:off x="6658071" y="1850338"/>
            <a:ext cx="5205453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RAM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899E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data_in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ALU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값인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alu_out_signal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연결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MAR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MAR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연결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Ram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의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write 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여부를 결정하는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ram_load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연결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하고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data_out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ram_out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연결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한다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m1_out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m2_out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각각 동일한 이름의 외부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연결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1319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Data Processor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CCDD37-B019-4119-BC65-D92581539C88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493881-AA19-4F46-8156-AA8651EFD375}"/>
              </a:ext>
            </a:extLst>
          </p:cNvPr>
          <p:cNvSpPr/>
          <p:nvPr/>
        </p:nvSpPr>
        <p:spPr>
          <a:xfrm>
            <a:off x="4337921" y="648900"/>
            <a:ext cx="3063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Processor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3BFE1A2-29AE-4209-A3CF-5027EAB1AFB0}"/>
              </a:ext>
            </a:extLst>
          </p:cNvPr>
          <p:cNvGrpSpPr/>
          <p:nvPr/>
        </p:nvGrpSpPr>
        <p:grpSpPr>
          <a:xfrm>
            <a:off x="328476" y="2146171"/>
            <a:ext cx="7313450" cy="4500437"/>
            <a:chOff x="328476" y="2146171"/>
            <a:chExt cx="7313450" cy="450043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C0D644D-BADB-48F3-9630-58C8516DCB31}"/>
                </a:ext>
              </a:extLst>
            </p:cNvPr>
            <p:cNvGrpSpPr/>
            <p:nvPr/>
          </p:nvGrpSpPr>
          <p:grpSpPr>
            <a:xfrm>
              <a:off x="328476" y="2146171"/>
              <a:ext cx="7313450" cy="4500437"/>
              <a:chOff x="328476" y="2146171"/>
              <a:chExt cx="7313450" cy="4500437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91522FCB-2D49-4D57-A0E7-0F8BA99ED7C5}"/>
                  </a:ext>
                </a:extLst>
              </p:cNvPr>
              <p:cNvGrpSpPr/>
              <p:nvPr/>
            </p:nvGrpSpPr>
            <p:grpSpPr>
              <a:xfrm>
                <a:off x="328476" y="2146171"/>
                <a:ext cx="7313450" cy="4500437"/>
                <a:chOff x="328476" y="2146171"/>
                <a:chExt cx="7313450" cy="4500437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DFECC55A-7B06-4529-AFBA-8B458D7CE8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28476" y="2146171"/>
                  <a:ext cx="7313450" cy="2914684"/>
                </a:xfrm>
                <a:prstGeom prst="rect">
                  <a:avLst/>
                </a:prstGeom>
              </p:spPr>
            </p:pic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1593B17E-E404-4C20-BD2F-BFA5A0ED22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8476" y="5060855"/>
                  <a:ext cx="2497766" cy="1585753"/>
                </a:xfrm>
                <a:prstGeom prst="rect">
                  <a:avLst/>
                </a:prstGeom>
              </p:spPr>
            </p:pic>
          </p:grp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E7E74D9-7281-466D-A027-568B57D037CC}"/>
                  </a:ext>
                </a:extLst>
              </p:cNvPr>
              <p:cNvSpPr/>
              <p:nvPr/>
            </p:nvSpPr>
            <p:spPr>
              <a:xfrm>
                <a:off x="1434517" y="5649160"/>
                <a:ext cx="45719" cy="20635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7BF0808-4A58-4635-BF0C-BE39CC27EB56}"/>
                </a:ext>
              </a:extLst>
            </p:cNvPr>
            <p:cNvSpPr/>
            <p:nvPr/>
          </p:nvSpPr>
          <p:spPr>
            <a:xfrm>
              <a:off x="793750" y="3112316"/>
              <a:ext cx="4625538" cy="218113"/>
            </a:xfrm>
            <a:prstGeom prst="roundRect">
              <a:avLst/>
            </a:prstGeom>
            <a:noFill/>
            <a:ln w="28575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7BCFDE3-9049-4E9A-A8F6-AEBD94C82DE9}"/>
              </a:ext>
            </a:extLst>
          </p:cNvPr>
          <p:cNvSpPr txBox="1"/>
          <p:nvPr/>
        </p:nvSpPr>
        <p:spPr>
          <a:xfrm>
            <a:off x="6498681" y="3204729"/>
            <a:ext cx="5205453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②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ALU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899E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Op1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연결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op2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RAM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인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ram_out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연결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sel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alu_sel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연결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alu_out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ALU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인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alu_out_signal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연결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3928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Data Processor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CCDD37-B019-4119-BC65-D92581539C88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493881-AA19-4F46-8156-AA8651EFD375}"/>
              </a:ext>
            </a:extLst>
          </p:cNvPr>
          <p:cNvSpPr/>
          <p:nvPr/>
        </p:nvSpPr>
        <p:spPr>
          <a:xfrm>
            <a:off x="4337921" y="648900"/>
            <a:ext cx="3063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Processor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5623DB-311C-40C0-BF37-6BEEE6A324CB}"/>
              </a:ext>
            </a:extLst>
          </p:cNvPr>
          <p:cNvGrpSpPr/>
          <p:nvPr/>
        </p:nvGrpSpPr>
        <p:grpSpPr>
          <a:xfrm>
            <a:off x="328476" y="2146171"/>
            <a:ext cx="7313450" cy="4500437"/>
            <a:chOff x="328476" y="2146171"/>
            <a:chExt cx="7313450" cy="450043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261E644-2706-4272-A598-69172B97C4A8}"/>
                </a:ext>
              </a:extLst>
            </p:cNvPr>
            <p:cNvGrpSpPr/>
            <p:nvPr/>
          </p:nvGrpSpPr>
          <p:grpSpPr>
            <a:xfrm>
              <a:off x="328476" y="2146171"/>
              <a:ext cx="7313450" cy="4500437"/>
              <a:chOff x="328476" y="2146171"/>
              <a:chExt cx="7313450" cy="4500437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B5F94331-4201-4804-8829-72A0D9796D8B}"/>
                  </a:ext>
                </a:extLst>
              </p:cNvPr>
              <p:cNvGrpSpPr/>
              <p:nvPr/>
            </p:nvGrpSpPr>
            <p:grpSpPr>
              <a:xfrm>
                <a:off x="328476" y="2146171"/>
                <a:ext cx="7313450" cy="4500437"/>
                <a:chOff x="328476" y="2146171"/>
                <a:chExt cx="7313450" cy="4500437"/>
              </a:xfrm>
            </p:grpSpPr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C4452F0A-A82F-4A43-B2ED-190952D53C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28476" y="2146171"/>
                  <a:ext cx="7313450" cy="2914684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EAAC916F-D4F1-495C-B5EE-35641FEB09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8476" y="5060855"/>
                  <a:ext cx="2497766" cy="1585753"/>
                </a:xfrm>
                <a:prstGeom prst="rect">
                  <a:avLst/>
                </a:prstGeom>
              </p:spPr>
            </p:pic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B36A20E-B9FA-4B68-AE32-F5A9074B26A5}"/>
                  </a:ext>
                </a:extLst>
              </p:cNvPr>
              <p:cNvSpPr/>
              <p:nvPr/>
            </p:nvSpPr>
            <p:spPr>
              <a:xfrm>
                <a:off x="1434517" y="5649160"/>
                <a:ext cx="45719" cy="20635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13111AC-2EDB-401B-8B52-1A4542D1F2B3}"/>
                </a:ext>
              </a:extLst>
            </p:cNvPr>
            <p:cNvSpPr/>
            <p:nvPr/>
          </p:nvSpPr>
          <p:spPr>
            <a:xfrm>
              <a:off x="793751" y="3659980"/>
              <a:ext cx="1840392" cy="2153591"/>
            </a:xfrm>
            <a:prstGeom prst="roundRect">
              <a:avLst>
                <a:gd name="adj" fmla="val 7995"/>
              </a:avLst>
            </a:prstGeom>
            <a:noFill/>
            <a:ln w="28575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5309FBC-5681-4801-ABBD-50F4AAF95C98}"/>
                </a:ext>
              </a:extLst>
            </p:cNvPr>
            <p:cNvSpPr/>
            <p:nvPr/>
          </p:nvSpPr>
          <p:spPr>
            <a:xfrm>
              <a:off x="793751" y="5945390"/>
              <a:ext cx="2032492" cy="574966"/>
            </a:xfrm>
            <a:prstGeom prst="roundRect">
              <a:avLst/>
            </a:prstGeom>
            <a:noFill/>
            <a:ln w="28575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6501906" y="1952639"/>
            <a:ext cx="5690094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rising edge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ac_load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 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mux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값을 반영해준다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MAR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Clock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rising edge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dirty="0" err="1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mar_load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일 때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MAR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</a:t>
            </a:r>
            <a:r>
              <a:rPr lang="en-US" altLang="ko-KR" dirty="0" err="1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MAR_in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값을 반영해준다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MUX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inut_sel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일 때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mux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값을 넣고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그 외에는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mux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에 </a:t>
            </a:r>
            <a:r>
              <a:rPr lang="en-US" altLang="ko-KR" dirty="0" err="1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alu_sout_signal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값을 넣어준다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그리고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output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다음과 같이 뽑아 내부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Signal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외부에서 볼 수 있게 해준다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4867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RTL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BDA165-66A1-496C-9D45-CFC1FBACC3D1}"/>
              </a:ext>
            </a:extLst>
          </p:cNvPr>
          <p:cNvSpPr txBox="1"/>
          <p:nvPr/>
        </p:nvSpPr>
        <p:spPr>
          <a:xfrm>
            <a:off x="827315" y="2584250"/>
            <a:ext cx="3917066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다음은 위의 코드를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RTL Viewer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나타낸 것이다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en-US" altLang="ko-KR" dirty="0">
              <a:solidFill>
                <a:srgbClr val="4899EA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이를 통해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내부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Signal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확인하기 위해서 외부로 빼서 출력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한 것을 볼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919F64-69A2-4EEC-84AF-866D77FDC5B6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5654A5-953F-4EE3-A648-21921D275F77}"/>
              </a:ext>
            </a:extLst>
          </p:cNvPr>
          <p:cNvSpPr/>
          <p:nvPr/>
        </p:nvSpPr>
        <p:spPr>
          <a:xfrm>
            <a:off x="4337921" y="648900"/>
            <a:ext cx="3063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Processor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2E62BA7-0D58-4564-8A1F-C966D86317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4" t="1117" r="3036" b="1576"/>
          <a:stretch/>
        </p:blipFill>
        <p:spPr>
          <a:xfrm>
            <a:off x="5521268" y="1044547"/>
            <a:ext cx="5843417" cy="575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56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RTL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BDA165-66A1-496C-9D45-CFC1FBACC3D1}"/>
              </a:ext>
            </a:extLst>
          </p:cNvPr>
          <p:cNvSpPr txBox="1"/>
          <p:nvPr/>
        </p:nvSpPr>
        <p:spPr>
          <a:xfrm>
            <a:off x="793750" y="2417048"/>
            <a:ext cx="4171405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MAR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각각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영향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받고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RAM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ALU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component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가지고 와서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instantication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해준다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en-US" altLang="ko-KR" dirty="0">
              <a:solidFill>
                <a:srgbClr val="4899EA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각각의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mux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하나인데 이를 외부로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출력하려다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보니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1bit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씩 표현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되게 되었다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919F64-69A2-4EEC-84AF-866D77FDC5B6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5654A5-953F-4EE3-A648-21921D275F77}"/>
              </a:ext>
            </a:extLst>
          </p:cNvPr>
          <p:cNvSpPr/>
          <p:nvPr/>
        </p:nvSpPr>
        <p:spPr>
          <a:xfrm>
            <a:off x="4337921" y="648900"/>
            <a:ext cx="3063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Processor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2E62BA7-0D58-4564-8A1F-C966D86317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4" t="1117" r="3036" b="1576"/>
          <a:stretch/>
        </p:blipFill>
        <p:spPr>
          <a:xfrm>
            <a:off x="5521268" y="1044547"/>
            <a:ext cx="5843417" cy="575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07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3193" y="1072490"/>
            <a:ext cx="4763971" cy="5970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800" b="1" dirty="0">
                <a:solidFill>
                  <a:srgbClr val="166DC4"/>
                </a:solidFill>
              </a:rPr>
              <a:t>Block diagram</a:t>
            </a:r>
          </a:p>
          <a:p>
            <a:pPr>
              <a:lnSpc>
                <a:spcPct val="120000"/>
              </a:lnSpc>
              <a:defRPr/>
            </a:pPr>
            <a:endParaRPr lang="en-US" altLang="ko-KR" sz="1100" b="1" dirty="0">
              <a:solidFill>
                <a:srgbClr val="70A9F0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A8CEF5"/>
                </a:solidFill>
              </a:rPr>
              <a:t>4 bit data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A8CEF5"/>
                </a:solidFill>
              </a:rPr>
              <a:t>AC (accumulator) &amp; MAR (memory address register) registers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A8CEF5"/>
                </a:solidFill>
              </a:rPr>
              <a:t>8x4 </a:t>
            </a:r>
            <a:r>
              <a:rPr lang="en-US" altLang="ko-KR" dirty="0" err="1">
                <a:solidFill>
                  <a:srgbClr val="A8CEF5"/>
                </a:solidFill>
              </a:rPr>
              <a:t>Asynch</a:t>
            </a:r>
            <a:r>
              <a:rPr lang="en-US" altLang="ko-KR" dirty="0">
                <a:solidFill>
                  <a:srgbClr val="A8CEF5"/>
                </a:solidFill>
              </a:rPr>
              <a:t> RAM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A8CEF5"/>
                </a:solidFill>
              </a:rPr>
              <a:t>3 bit </a:t>
            </a:r>
            <a:r>
              <a:rPr lang="en-US" altLang="ko-KR" dirty="0" err="1">
                <a:solidFill>
                  <a:srgbClr val="A8CEF5"/>
                </a:solidFill>
              </a:rPr>
              <a:t>alu_sel</a:t>
            </a:r>
            <a:endParaRPr lang="en-US" altLang="ko-KR" dirty="0">
              <a:solidFill>
                <a:srgbClr val="A8CEF5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70A9F0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70A9F0"/>
                </a:solidFill>
              </a:rPr>
              <a:t>다음의 동작을 순차적으로</a:t>
            </a:r>
            <a:r>
              <a:rPr lang="en-US" altLang="ko-KR" dirty="0">
                <a:solidFill>
                  <a:srgbClr val="70A9F0"/>
                </a:solidFill>
              </a:rPr>
              <a:t> </a:t>
            </a:r>
            <a:r>
              <a:rPr lang="ko-KR" altLang="en-US" dirty="0">
                <a:solidFill>
                  <a:srgbClr val="70A9F0"/>
                </a:solidFill>
              </a:rPr>
              <a:t>수행하도록 </a:t>
            </a:r>
            <a:r>
              <a:rPr lang="en-US" altLang="ko-KR" dirty="0">
                <a:solidFill>
                  <a:srgbClr val="70A9F0"/>
                </a:solidFill>
              </a:rPr>
              <a:t>simulation</a:t>
            </a:r>
            <a:r>
              <a:rPr lang="ko-KR" altLang="en-US" dirty="0">
                <a:solidFill>
                  <a:srgbClr val="70A9F0"/>
                </a:solidFill>
              </a:rPr>
              <a:t> 하고 검증하라</a:t>
            </a:r>
            <a:r>
              <a:rPr lang="en-US" altLang="ko-KR" dirty="0">
                <a:solidFill>
                  <a:srgbClr val="70A9F0"/>
                </a:solidFill>
              </a:rPr>
              <a:t>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70A9F0"/>
                </a:solidFill>
              </a:rPr>
              <a:t>ac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 input (‘3’)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M[2]  ac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ac  input (‘2’)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M[1]  ac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ac  input (‘4’)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ac  ac + M[1]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ac  ac + M[2]</a:t>
            </a:r>
            <a:endParaRPr lang="en-US" altLang="ko-KR" dirty="0">
              <a:solidFill>
                <a:srgbClr val="70A9F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4337921" y="648900"/>
            <a:ext cx="3063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70A9F0"/>
                </a:solidFill>
              </a:rPr>
              <a:t>RAM </a:t>
            </a:r>
            <a:r>
              <a:rPr lang="ko-KR" altLang="en-US" sz="1600" dirty="0">
                <a:solidFill>
                  <a:srgbClr val="70A9F0"/>
                </a:solidFill>
              </a:rPr>
              <a:t>기반 </a:t>
            </a:r>
            <a:r>
              <a:rPr lang="en-US" altLang="ko-KR" sz="1600" dirty="0">
                <a:solidFill>
                  <a:srgbClr val="70A9F0"/>
                </a:solidFill>
              </a:rPr>
              <a:t>Data Processor </a:t>
            </a:r>
            <a:r>
              <a:rPr lang="ko-KR" altLang="en-US" sz="1600" dirty="0">
                <a:solidFill>
                  <a:srgbClr val="70A9F0"/>
                </a:solidFill>
              </a:rPr>
              <a:t>구현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4A9DB33-9E4B-4126-B777-518122EFC7EC}"/>
              </a:ext>
            </a:extLst>
          </p:cNvPr>
          <p:cNvGrpSpPr/>
          <p:nvPr/>
        </p:nvGrpSpPr>
        <p:grpSpPr>
          <a:xfrm>
            <a:off x="5097879" y="2451548"/>
            <a:ext cx="6845077" cy="3757552"/>
            <a:chOff x="4783085" y="2215059"/>
            <a:chExt cx="6845077" cy="3757552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035E2812-409A-45B4-9B5B-9FC18590BA6D}"/>
                </a:ext>
              </a:extLst>
            </p:cNvPr>
            <p:cNvGrpSpPr/>
            <p:nvPr/>
          </p:nvGrpSpPr>
          <p:grpSpPr>
            <a:xfrm>
              <a:off x="4783085" y="2215059"/>
              <a:ext cx="6845077" cy="3753941"/>
              <a:chOff x="2906486" y="1913093"/>
              <a:chExt cx="6845077" cy="3753941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C572D65D-3903-45C9-90EC-6D58E833B36E}"/>
                  </a:ext>
                </a:extLst>
              </p:cNvPr>
              <p:cNvGrpSpPr/>
              <p:nvPr/>
            </p:nvGrpSpPr>
            <p:grpSpPr>
              <a:xfrm>
                <a:off x="4974771" y="4601933"/>
                <a:ext cx="2242457" cy="760301"/>
                <a:chOff x="2759529" y="3989612"/>
                <a:chExt cx="2242457" cy="760301"/>
              </a:xfrm>
            </p:grpSpPr>
            <p:cxnSp>
              <p:nvCxnSpPr>
                <p:cNvPr id="132" name="직선 연결선 131">
                  <a:extLst>
                    <a:ext uri="{FF2B5EF4-FFF2-40B4-BE49-F238E27FC236}">
                      <a16:creationId xmlns:a16="http://schemas.microsoft.com/office/drawing/2014/main" id="{13D7CC29-5019-4F53-ADD7-CE4A2F6EC7E7}"/>
                    </a:ext>
                  </a:extLst>
                </p:cNvPr>
                <p:cNvCxnSpPr/>
                <p:nvPr/>
              </p:nvCxnSpPr>
              <p:spPr>
                <a:xfrm>
                  <a:off x="2759529" y="3992336"/>
                  <a:ext cx="480415" cy="7575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직선 연결선 132">
                  <a:extLst>
                    <a:ext uri="{FF2B5EF4-FFF2-40B4-BE49-F238E27FC236}">
                      <a16:creationId xmlns:a16="http://schemas.microsoft.com/office/drawing/2014/main" id="{15029FB4-4367-42F3-A452-0C6FEF6507EF}"/>
                    </a:ext>
                  </a:extLst>
                </p:cNvPr>
                <p:cNvCxnSpPr/>
                <p:nvPr/>
              </p:nvCxnSpPr>
              <p:spPr>
                <a:xfrm>
                  <a:off x="3239944" y="4747189"/>
                  <a:ext cx="128162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211BC55D-4EBC-443E-9C59-2B1591B57393}"/>
                    </a:ext>
                  </a:extLst>
                </p:cNvPr>
                <p:cNvCxnSpPr/>
                <p:nvPr/>
              </p:nvCxnSpPr>
              <p:spPr>
                <a:xfrm flipV="1">
                  <a:off x="2759529" y="3989613"/>
                  <a:ext cx="636814" cy="27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C33005A8-FE2B-452B-817B-815FE61B4726}"/>
                    </a:ext>
                  </a:extLst>
                </p:cNvPr>
                <p:cNvCxnSpPr/>
                <p:nvPr/>
              </p:nvCxnSpPr>
              <p:spPr>
                <a:xfrm flipV="1">
                  <a:off x="4365172" y="4001294"/>
                  <a:ext cx="636814" cy="27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DD3722A2-7D0E-407F-80CA-D721CAED7F7F}"/>
                    </a:ext>
                  </a:extLst>
                </p:cNvPr>
                <p:cNvCxnSpPr/>
                <p:nvPr/>
              </p:nvCxnSpPr>
              <p:spPr>
                <a:xfrm>
                  <a:off x="3396343" y="3989613"/>
                  <a:ext cx="120805" cy="19050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97721383-56A6-46A5-BF11-EB8704568710}"/>
                    </a:ext>
                  </a:extLst>
                </p:cNvPr>
                <p:cNvCxnSpPr/>
                <p:nvPr/>
              </p:nvCxnSpPr>
              <p:spPr>
                <a:xfrm flipH="1">
                  <a:off x="4244367" y="3989612"/>
                  <a:ext cx="120805" cy="19050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연결선 137">
                  <a:extLst>
                    <a:ext uri="{FF2B5EF4-FFF2-40B4-BE49-F238E27FC236}">
                      <a16:creationId xmlns:a16="http://schemas.microsoft.com/office/drawing/2014/main" id="{174FC14A-FBC9-4315-B7A5-7D94E8DFFC4D}"/>
                    </a:ext>
                  </a:extLst>
                </p:cNvPr>
                <p:cNvCxnSpPr/>
                <p:nvPr/>
              </p:nvCxnSpPr>
              <p:spPr>
                <a:xfrm>
                  <a:off x="3517148" y="4180113"/>
                  <a:ext cx="72721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384AACD7-2C2A-47DA-BA55-248679CD7165}"/>
                    </a:ext>
                  </a:extLst>
                </p:cNvPr>
                <p:cNvCxnSpPr/>
                <p:nvPr/>
              </p:nvCxnSpPr>
              <p:spPr>
                <a:xfrm flipH="1">
                  <a:off x="4521571" y="3989612"/>
                  <a:ext cx="480415" cy="7575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4D90C9BE-B479-4E59-9BAB-2D08BF77C60A}"/>
                  </a:ext>
                </a:extLst>
              </p:cNvPr>
              <p:cNvSpPr/>
              <p:nvPr/>
            </p:nvSpPr>
            <p:spPr>
              <a:xfrm>
                <a:off x="4212365" y="2726871"/>
                <a:ext cx="1102179" cy="4816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mux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390096A1-F807-4F76-AE2A-15DF68D83D1D}"/>
                  </a:ext>
                </a:extLst>
              </p:cNvPr>
              <p:cNvSpPr/>
              <p:nvPr/>
            </p:nvSpPr>
            <p:spPr>
              <a:xfrm>
                <a:off x="4212365" y="3516088"/>
                <a:ext cx="1102179" cy="4816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673A2E13-C845-4FA4-B9B4-48CEE31B9277}"/>
                  </a:ext>
                </a:extLst>
              </p:cNvPr>
              <p:cNvSpPr/>
              <p:nvPr/>
            </p:nvSpPr>
            <p:spPr>
              <a:xfrm rot="5400000">
                <a:off x="4222947" y="3779564"/>
                <a:ext cx="97972" cy="10556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09E1718B-1F89-4456-91B2-5E23DBC007D9}"/>
                  </a:ext>
                </a:extLst>
              </p:cNvPr>
              <p:cNvCxnSpPr/>
              <p:nvPr/>
            </p:nvCxnSpPr>
            <p:spPr>
              <a:xfrm>
                <a:off x="4506279" y="2326821"/>
                <a:ext cx="0" cy="4000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4EC11B3C-64CD-46E5-873B-7A8244F7E8D6}"/>
                  </a:ext>
                </a:extLst>
              </p:cNvPr>
              <p:cNvCxnSpPr/>
              <p:nvPr/>
            </p:nvCxnSpPr>
            <p:spPr>
              <a:xfrm>
                <a:off x="4993415" y="2326821"/>
                <a:ext cx="0" cy="4000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22F0A5-EF5F-4294-B22A-098E9CFDC27B}"/>
                  </a:ext>
                </a:extLst>
              </p:cNvPr>
              <p:cNvSpPr txBox="1"/>
              <p:nvPr/>
            </p:nvSpPr>
            <p:spPr>
              <a:xfrm>
                <a:off x="4630976" y="1916569"/>
                <a:ext cx="724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input</a:t>
                </a:r>
                <a:endParaRPr lang="ko-KR" altLang="en-US" dirty="0"/>
              </a:p>
            </p:txBody>
          </p: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C77D26C8-DBD4-4C73-AA0D-937A0C985292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779658" y="2967717"/>
                <a:ext cx="432707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92B53A1-4246-412B-808E-0ED0F43BD62C}"/>
                  </a:ext>
                </a:extLst>
              </p:cNvPr>
              <p:cNvSpPr txBox="1"/>
              <p:nvPr/>
            </p:nvSpPr>
            <p:spPr>
              <a:xfrm>
                <a:off x="3043022" y="2967717"/>
                <a:ext cx="1101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input_sel</a:t>
                </a:r>
                <a:endParaRPr lang="ko-KR" altLang="en-US" dirty="0"/>
              </a:p>
            </p:txBody>
          </p: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122CDA95-E2B6-4B6A-8044-841BBD83172C}"/>
                  </a:ext>
                </a:extLst>
              </p:cNvPr>
              <p:cNvCxnSpPr/>
              <p:nvPr/>
            </p:nvCxnSpPr>
            <p:spPr>
              <a:xfrm>
                <a:off x="3766604" y="3698531"/>
                <a:ext cx="432707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5C1BC9B-A70A-4D1B-AD3E-16226CDCCF43}"/>
                  </a:ext>
                </a:extLst>
              </p:cNvPr>
              <p:cNvSpPr txBox="1"/>
              <p:nvPr/>
            </p:nvSpPr>
            <p:spPr>
              <a:xfrm>
                <a:off x="3087116" y="3674039"/>
                <a:ext cx="962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ac_load</a:t>
                </a:r>
                <a:endParaRPr lang="ko-KR" altLang="en-US" dirty="0"/>
              </a:p>
            </p:txBody>
          </p: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E0C7FCDF-99C6-40DC-887A-5A749C02E103}"/>
                  </a:ext>
                </a:extLst>
              </p:cNvPr>
              <p:cNvCxnSpPr>
                <a:stCxn id="81" idx="2"/>
                <a:endCxn id="82" idx="0"/>
              </p:cNvCxnSpPr>
              <p:nvPr/>
            </p:nvCxnSpPr>
            <p:spPr>
              <a:xfrm>
                <a:off x="4763455" y="3208564"/>
                <a:ext cx="0" cy="3075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0BFDE37C-B249-4A16-9AC4-B39185BD0AAA}"/>
                  </a:ext>
                </a:extLst>
              </p:cNvPr>
              <p:cNvCxnSpPr/>
              <p:nvPr/>
            </p:nvCxnSpPr>
            <p:spPr>
              <a:xfrm>
                <a:off x="4763454" y="3997781"/>
                <a:ext cx="0" cy="3075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EBC890E5-C386-4FAE-96B8-1F69C7647B1C}"/>
                  </a:ext>
                </a:extLst>
              </p:cNvPr>
              <p:cNvCxnSpPr/>
              <p:nvPr/>
            </p:nvCxnSpPr>
            <p:spPr>
              <a:xfrm>
                <a:off x="4208568" y="4305305"/>
                <a:ext cx="110597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E6B97200-3B77-42A3-B7EB-ACC271F290D1}"/>
                  </a:ext>
                </a:extLst>
              </p:cNvPr>
              <p:cNvCxnSpPr/>
              <p:nvPr/>
            </p:nvCxnSpPr>
            <p:spPr>
              <a:xfrm>
                <a:off x="4208568" y="4305305"/>
                <a:ext cx="0" cy="3075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4E950DAC-2BEE-4113-A30A-06DF26122F5F}"/>
                  </a:ext>
                </a:extLst>
              </p:cNvPr>
              <p:cNvCxnSpPr/>
              <p:nvPr/>
            </p:nvCxnSpPr>
            <p:spPr>
              <a:xfrm>
                <a:off x="5314544" y="4305305"/>
                <a:ext cx="0" cy="3075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BAAC618-A89E-499C-BBFE-0FFD14EA07A8}"/>
                  </a:ext>
                </a:extLst>
              </p:cNvPr>
              <p:cNvSpPr txBox="1"/>
              <p:nvPr/>
            </p:nvSpPr>
            <p:spPr>
              <a:xfrm>
                <a:off x="3803215" y="4589518"/>
                <a:ext cx="886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output</a:t>
                </a:r>
                <a:endParaRPr lang="ko-KR" alt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A4AFD64-53F8-4A50-B135-60803BD2D0E3}"/>
                  </a:ext>
                </a:extLst>
              </p:cNvPr>
              <p:cNvSpPr txBox="1"/>
              <p:nvPr/>
            </p:nvSpPr>
            <p:spPr>
              <a:xfrm>
                <a:off x="5276506" y="4119993"/>
                <a:ext cx="587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op1</a:t>
                </a:r>
                <a:endParaRPr lang="ko-KR" altLang="en-US" dirty="0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B9E0066-B3BC-463E-9A10-D4C35B0C03B3}"/>
                  </a:ext>
                </a:extLst>
              </p:cNvPr>
              <p:cNvSpPr txBox="1"/>
              <p:nvPr/>
            </p:nvSpPr>
            <p:spPr>
              <a:xfrm>
                <a:off x="5792999" y="4891306"/>
                <a:ext cx="606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ALU</a:t>
                </a:r>
                <a:endParaRPr lang="ko-KR" altLang="en-US" dirty="0"/>
              </a:p>
            </p:txBody>
          </p:sp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B8A5FE61-54AF-42B9-9E39-4F83490CBB4F}"/>
                  </a:ext>
                </a:extLst>
              </p:cNvPr>
              <p:cNvCxnSpPr/>
              <p:nvPr/>
            </p:nvCxnSpPr>
            <p:spPr>
              <a:xfrm>
                <a:off x="6121731" y="5359510"/>
                <a:ext cx="0" cy="3075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1D216F6A-C2AB-43DF-9F6A-01C3BC440354}"/>
                  </a:ext>
                </a:extLst>
              </p:cNvPr>
              <p:cNvCxnSpPr/>
              <p:nvPr/>
            </p:nvCxnSpPr>
            <p:spPr>
              <a:xfrm>
                <a:off x="2906486" y="5667034"/>
                <a:ext cx="684167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C55B3D72-FDFD-4663-84C4-91F34B305C4E}"/>
                  </a:ext>
                </a:extLst>
              </p:cNvPr>
              <p:cNvCxnSpPr/>
              <p:nvPr/>
            </p:nvCxnSpPr>
            <p:spPr>
              <a:xfrm flipV="1">
                <a:off x="2906486" y="2326821"/>
                <a:ext cx="0" cy="33402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EFBA57F8-3555-4EDD-8DEB-D13418FE5B43}"/>
                  </a:ext>
                </a:extLst>
              </p:cNvPr>
              <p:cNvCxnSpPr/>
              <p:nvPr/>
            </p:nvCxnSpPr>
            <p:spPr>
              <a:xfrm>
                <a:off x="2906486" y="2326821"/>
                <a:ext cx="159979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6EF2186F-2446-464D-8050-DE668C3D5619}"/>
                  </a:ext>
                </a:extLst>
              </p:cNvPr>
              <p:cNvSpPr/>
              <p:nvPr/>
            </p:nvSpPr>
            <p:spPr>
              <a:xfrm>
                <a:off x="8183319" y="2630073"/>
                <a:ext cx="1102179" cy="14499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8x4</a:t>
                </a:r>
              </a:p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Asynch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RAM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1439BCD4-B5F1-4C07-A6CF-83D455E42B26}"/>
                  </a:ext>
                </a:extLst>
              </p:cNvPr>
              <p:cNvSpPr/>
              <p:nvPr/>
            </p:nvSpPr>
            <p:spPr>
              <a:xfrm>
                <a:off x="6590745" y="3466446"/>
                <a:ext cx="1102179" cy="4816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MAR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이등변 삼각형 104">
                <a:extLst>
                  <a:ext uri="{FF2B5EF4-FFF2-40B4-BE49-F238E27FC236}">
                    <a16:creationId xmlns:a16="http://schemas.microsoft.com/office/drawing/2014/main" id="{B08B710A-7990-46D2-B499-939563936419}"/>
                  </a:ext>
                </a:extLst>
              </p:cNvPr>
              <p:cNvSpPr/>
              <p:nvPr/>
            </p:nvSpPr>
            <p:spPr>
              <a:xfrm rot="5400000">
                <a:off x="6594543" y="3751912"/>
                <a:ext cx="97972" cy="10556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6" name="직선 화살표 연결선 105">
                <a:extLst>
                  <a:ext uri="{FF2B5EF4-FFF2-40B4-BE49-F238E27FC236}">
                    <a16:creationId xmlns:a16="http://schemas.microsoft.com/office/drawing/2014/main" id="{81FCDF6C-8B19-4547-A581-DE460D60B688}"/>
                  </a:ext>
                </a:extLst>
              </p:cNvPr>
              <p:cNvCxnSpPr/>
              <p:nvPr/>
            </p:nvCxnSpPr>
            <p:spPr>
              <a:xfrm>
                <a:off x="7692924" y="3707292"/>
                <a:ext cx="49039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F004C339-1B40-4DBB-8129-76721FA77B78}"/>
                  </a:ext>
                </a:extLst>
              </p:cNvPr>
              <p:cNvCxnSpPr/>
              <p:nvPr/>
            </p:nvCxnSpPr>
            <p:spPr>
              <a:xfrm>
                <a:off x="6889280" y="4348368"/>
                <a:ext cx="18430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화살표 연결선 107">
                <a:extLst>
                  <a:ext uri="{FF2B5EF4-FFF2-40B4-BE49-F238E27FC236}">
                    <a16:creationId xmlns:a16="http://schemas.microsoft.com/office/drawing/2014/main" id="{CD478F0B-CAA0-44D0-8E73-CBA08F6E74C9}"/>
                  </a:ext>
                </a:extLst>
              </p:cNvPr>
              <p:cNvCxnSpPr/>
              <p:nvPr/>
            </p:nvCxnSpPr>
            <p:spPr>
              <a:xfrm flipH="1">
                <a:off x="6887172" y="4353628"/>
                <a:ext cx="2108" cy="26834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B6628B83-5DFD-4DA7-8869-6517234013B6}"/>
                  </a:ext>
                </a:extLst>
              </p:cNvPr>
              <p:cNvCxnSpPr>
                <a:endCxn id="103" idx="2"/>
              </p:cNvCxnSpPr>
              <p:nvPr/>
            </p:nvCxnSpPr>
            <p:spPr>
              <a:xfrm flipV="1">
                <a:off x="8732301" y="4080022"/>
                <a:ext cx="2108" cy="2683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화살표 연결선 109">
                <a:extLst>
                  <a:ext uri="{FF2B5EF4-FFF2-40B4-BE49-F238E27FC236}">
                    <a16:creationId xmlns:a16="http://schemas.microsoft.com/office/drawing/2014/main" id="{919E4409-2596-4FBC-8C21-B6FCD84FAE42}"/>
                  </a:ext>
                </a:extLst>
              </p:cNvPr>
              <p:cNvCxnSpPr/>
              <p:nvPr/>
            </p:nvCxnSpPr>
            <p:spPr>
              <a:xfrm>
                <a:off x="7750017" y="2898940"/>
                <a:ext cx="432707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0991319-A622-445D-AE51-9154E60DD635}"/>
                  </a:ext>
                </a:extLst>
              </p:cNvPr>
              <p:cNvSpPr txBox="1"/>
              <p:nvPr/>
            </p:nvSpPr>
            <p:spPr>
              <a:xfrm>
                <a:off x="7013381" y="2898940"/>
                <a:ext cx="1138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ram_load</a:t>
                </a:r>
                <a:endParaRPr lang="ko-KR" altLang="en-US" dirty="0"/>
              </a:p>
            </p:txBody>
          </p: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51FEAF53-197B-4053-97D6-E8F754737D56}"/>
                  </a:ext>
                </a:extLst>
              </p:cNvPr>
              <p:cNvCxnSpPr/>
              <p:nvPr/>
            </p:nvCxnSpPr>
            <p:spPr>
              <a:xfrm flipV="1">
                <a:off x="9745436" y="2326821"/>
                <a:ext cx="0" cy="33402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862BCFED-C734-4B63-9058-D68B6C2C0C73}"/>
                  </a:ext>
                </a:extLst>
              </p:cNvPr>
              <p:cNvCxnSpPr/>
              <p:nvPr/>
            </p:nvCxnSpPr>
            <p:spPr>
              <a:xfrm>
                <a:off x="8732301" y="2326821"/>
                <a:ext cx="10192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DE35CB9D-9366-490B-86D3-1E909E3CE798}"/>
                  </a:ext>
                </a:extLst>
              </p:cNvPr>
              <p:cNvCxnSpPr>
                <a:endCxn id="103" idx="0"/>
              </p:cNvCxnSpPr>
              <p:nvPr/>
            </p:nvCxnSpPr>
            <p:spPr>
              <a:xfrm>
                <a:off x="8732301" y="2326821"/>
                <a:ext cx="2108" cy="303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9E671CE-A298-44BC-890D-3609062B2ABD}"/>
                  </a:ext>
                </a:extLst>
              </p:cNvPr>
              <p:cNvSpPr txBox="1"/>
              <p:nvPr/>
            </p:nvSpPr>
            <p:spPr>
              <a:xfrm>
                <a:off x="3087116" y="1913093"/>
                <a:ext cx="931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data_in</a:t>
                </a:r>
                <a:endParaRPr lang="ko-KR" altLang="en-US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23BF955-1511-4BF6-A89B-5DC0227B8E2F}"/>
                  </a:ext>
                </a:extLst>
              </p:cNvPr>
              <p:cNvSpPr txBox="1"/>
              <p:nvPr/>
            </p:nvSpPr>
            <p:spPr>
              <a:xfrm>
                <a:off x="8627945" y="1920059"/>
                <a:ext cx="931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data_in</a:t>
                </a:r>
                <a:endParaRPr lang="ko-KR" altLang="en-US" dirty="0"/>
              </a:p>
            </p:txBody>
          </p:sp>
          <p:cxnSp>
            <p:nvCxnSpPr>
              <p:cNvPr id="117" name="직선 화살표 연결선 116">
                <a:extLst>
                  <a:ext uri="{FF2B5EF4-FFF2-40B4-BE49-F238E27FC236}">
                    <a16:creationId xmlns:a16="http://schemas.microsoft.com/office/drawing/2014/main" id="{CE30F1CB-B5D3-430B-91DA-E7D5AF524B45}"/>
                  </a:ext>
                </a:extLst>
              </p:cNvPr>
              <p:cNvCxnSpPr/>
              <p:nvPr/>
            </p:nvCxnSpPr>
            <p:spPr>
              <a:xfrm>
                <a:off x="6163045" y="3582064"/>
                <a:ext cx="432707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A0EA9FF-E4D5-49A2-BB69-5E4165FA9B1E}"/>
                  </a:ext>
                </a:extLst>
              </p:cNvPr>
              <p:cNvSpPr txBox="1"/>
              <p:nvPr/>
            </p:nvSpPr>
            <p:spPr>
              <a:xfrm>
                <a:off x="5483557" y="3557572"/>
                <a:ext cx="1138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mar_load</a:t>
                </a:r>
                <a:endParaRPr lang="ko-KR" altLang="en-US" dirty="0"/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887A6D87-8C6A-497D-B432-818CC421EE07}"/>
                  </a:ext>
                </a:extLst>
              </p:cNvPr>
              <p:cNvCxnSpPr/>
              <p:nvPr/>
            </p:nvCxnSpPr>
            <p:spPr>
              <a:xfrm>
                <a:off x="6718701" y="3066732"/>
                <a:ext cx="0" cy="4000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FBD0372-AC0B-4F49-A9CF-1C9BFD2F6692}"/>
                  </a:ext>
                </a:extLst>
              </p:cNvPr>
              <p:cNvSpPr txBox="1"/>
              <p:nvPr/>
            </p:nvSpPr>
            <p:spPr>
              <a:xfrm>
                <a:off x="6356262" y="2656480"/>
                <a:ext cx="976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MAR_in</a:t>
                </a:r>
                <a:endParaRPr lang="ko-KR" altLang="en-US" dirty="0"/>
              </a:p>
            </p:txBody>
          </p: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2B841BC8-3621-4CD6-A7B1-9A7F4E4DA443}"/>
                  </a:ext>
                </a:extLst>
              </p:cNvPr>
              <p:cNvCxnSpPr/>
              <p:nvPr/>
            </p:nvCxnSpPr>
            <p:spPr>
              <a:xfrm flipH="1">
                <a:off x="4431123" y="2449301"/>
                <a:ext cx="146190" cy="1203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AFF95421-DEB7-41F9-BFA7-0AC73C090AD0}"/>
                  </a:ext>
                </a:extLst>
              </p:cNvPr>
              <p:cNvCxnSpPr/>
              <p:nvPr/>
            </p:nvCxnSpPr>
            <p:spPr>
              <a:xfrm flipH="1">
                <a:off x="4920320" y="2453704"/>
                <a:ext cx="146190" cy="1203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34AFCAC5-FC97-44FD-99E8-EA85758CD283}"/>
                  </a:ext>
                </a:extLst>
              </p:cNvPr>
              <p:cNvCxnSpPr/>
              <p:nvPr/>
            </p:nvCxnSpPr>
            <p:spPr>
              <a:xfrm flipH="1">
                <a:off x="6054667" y="5442687"/>
                <a:ext cx="146190" cy="1203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5EF40DF2-BE5D-41F6-BF0B-6DC9C06AAF88}"/>
                  </a:ext>
                </a:extLst>
              </p:cNvPr>
              <p:cNvCxnSpPr/>
              <p:nvPr/>
            </p:nvCxnSpPr>
            <p:spPr>
              <a:xfrm flipH="1">
                <a:off x="4689996" y="3271898"/>
                <a:ext cx="146190" cy="1203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EE250435-0074-4A67-9CBF-4569E0C28D61}"/>
                  </a:ext>
                </a:extLst>
              </p:cNvPr>
              <p:cNvCxnSpPr/>
              <p:nvPr/>
            </p:nvCxnSpPr>
            <p:spPr>
              <a:xfrm flipH="1">
                <a:off x="4689996" y="4079716"/>
                <a:ext cx="146190" cy="1203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2A1D55BE-9580-40FC-9481-51A1C58B64E3}"/>
                  </a:ext>
                </a:extLst>
              </p:cNvPr>
              <p:cNvCxnSpPr/>
              <p:nvPr/>
            </p:nvCxnSpPr>
            <p:spPr>
              <a:xfrm flipH="1">
                <a:off x="6642207" y="3206320"/>
                <a:ext cx="146190" cy="1203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6D353744-827E-40D7-8062-419C31515F6A}"/>
                  </a:ext>
                </a:extLst>
              </p:cNvPr>
              <p:cNvCxnSpPr/>
              <p:nvPr/>
            </p:nvCxnSpPr>
            <p:spPr>
              <a:xfrm flipH="1">
                <a:off x="8659206" y="2397559"/>
                <a:ext cx="146190" cy="1203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F3FA6645-AE33-4AEE-BAE9-0487F1C37F47}"/>
                  </a:ext>
                </a:extLst>
              </p:cNvPr>
              <p:cNvCxnSpPr/>
              <p:nvPr/>
            </p:nvCxnSpPr>
            <p:spPr>
              <a:xfrm flipH="1">
                <a:off x="8660553" y="4167857"/>
                <a:ext cx="146190" cy="1203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화살표 연결선 128">
                <a:extLst>
                  <a:ext uri="{FF2B5EF4-FFF2-40B4-BE49-F238E27FC236}">
                    <a16:creationId xmlns:a16="http://schemas.microsoft.com/office/drawing/2014/main" id="{39D0015E-7539-4B4D-8637-FDDBBA500B17}"/>
                  </a:ext>
                </a:extLst>
              </p:cNvPr>
              <p:cNvCxnSpPr/>
              <p:nvPr/>
            </p:nvCxnSpPr>
            <p:spPr>
              <a:xfrm>
                <a:off x="4794547" y="5002568"/>
                <a:ext cx="432707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DF84424-3112-4FF3-85C3-9DC4EC9542B8}"/>
                  </a:ext>
                </a:extLst>
              </p:cNvPr>
              <p:cNvSpPr txBox="1"/>
              <p:nvPr/>
            </p:nvSpPr>
            <p:spPr>
              <a:xfrm>
                <a:off x="4115059" y="4978076"/>
                <a:ext cx="870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alu_sel</a:t>
                </a:r>
                <a:endParaRPr lang="ko-KR" altLang="en-US" dirty="0"/>
              </a:p>
            </p:txBody>
          </p: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29D0C88D-1C2C-4FAA-AD3E-642E5CE8F071}"/>
                  </a:ext>
                </a:extLst>
              </p:cNvPr>
              <p:cNvCxnSpPr/>
              <p:nvPr/>
            </p:nvCxnSpPr>
            <p:spPr>
              <a:xfrm flipH="1">
                <a:off x="4932203" y="4942409"/>
                <a:ext cx="146190" cy="1203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0C70A4E-2F3C-4D2F-97D4-3687BABE31FF}"/>
                </a:ext>
              </a:extLst>
            </p:cNvPr>
            <p:cNvSpPr txBox="1"/>
            <p:nvPr/>
          </p:nvSpPr>
          <p:spPr>
            <a:xfrm>
              <a:off x="8295388" y="344777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6E9E8CA-5970-4881-952E-E0684B047173}"/>
                </a:ext>
              </a:extLst>
            </p:cNvPr>
            <p:cNvSpPr txBox="1"/>
            <p:nvPr/>
          </p:nvSpPr>
          <p:spPr>
            <a:xfrm>
              <a:off x="6947002" y="261996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FBBDFB7-DB05-4FB2-BF09-E8E51A38C022}"/>
                </a:ext>
              </a:extLst>
            </p:cNvPr>
            <p:cNvSpPr txBox="1"/>
            <p:nvPr/>
          </p:nvSpPr>
          <p:spPr>
            <a:xfrm>
              <a:off x="8039375" y="566483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0090E64-2619-4653-9BCF-F0E51AC1190D}"/>
                </a:ext>
              </a:extLst>
            </p:cNvPr>
            <p:cNvSpPr txBox="1"/>
            <p:nvPr/>
          </p:nvSpPr>
          <p:spPr>
            <a:xfrm>
              <a:off x="10642557" y="26343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9EC67F1-DAA5-4651-BB89-2FA91B2CD63E}"/>
                </a:ext>
              </a:extLst>
            </p:cNvPr>
            <p:cNvSpPr txBox="1"/>
            <p:nvPr/>
          </p:nvSpPr>
          <p:spPr>
            <a:xfrm>
              <a:off x="9640496" y="368856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99BADF4-7302-4A2E-AFFE-B24B53EEF3EA}"/>
                </a:ext>
              </a:extLst>
            </p:cNvPr>
            <p:cNvSpPr txBox="1"/>
            <p:nvPr/>
          </p:nvSpPr>
          <p:spPr>
            <a:xfrm>
              <a:off x="6727988" y="500268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9414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RTL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BDA165-66A1-496C-9D45-CFC1FBACC3D1}"/>
              </a:ext>
            </a:extLst>
          </p:cNvPr>
          <p:cNvSpPr txBox="1"/>
          <p:nvPr/>
        </p:nvSpPr>
        <p:spPr>
          <a:xfrm>
            <a:off x="1604202" y="5930017"/>
            <a:ext cx="9524709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Mux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MAR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외부로 출력하지 않으면 다음과 같은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RTL Viewer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나오게 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919F64-69A2-4EEC-84AF-866D77FDC5B6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5654A5-953F-4EE3-A648-21921D275F77}"/>
              </a:ext>
            </a:extLst>
          </p:cNvPr>
          <p:cNvSpPr/>
          <p:nvPr/>
        </p:nvSpPr>
        <p:spPr>
          <a:xfrm>
            <a:off x="4337921" y="648900"/>
            <a:ext cx="3063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Processor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F7C7F3-15F7-492E-AA6D-459C4EEDF0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17" b="-4117"/>
          <a:stretch/>
        </p:blipFill>
        <p:spPr>
          <a:xfrm>
            <a:off x="1395177" y="2125589"/>
            <a:ext cx="9627079" cy="375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29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RTL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BDA165-66A1-496C-9D45-CFC1FBACC3D1}"/>
              </a:ext>
            </a:extLst>
          </p:cNvPr>
          <p:cNvSpPr txBox="1"/>
          <p:nvPr/>
        </p:nvSpPr>
        <p:spPr>
          <a:xfrm>
            <a:off x="888805" y="4350891"/>
            <a:ext cx="10799988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Input_sel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mux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들어가고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통해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ALU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들어가게 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AC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ac_load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인 경우에 저장이 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ALU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통해 밖으로 나온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RAM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들어가게 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MAR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동기화 되었고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mar_load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 때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MAR_in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받고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RAM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보내게 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따라서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RAM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 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값이 저장되는 구조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볼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919F64-69A2-4EEC-84AF-866D77FDC5B6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5654A5-953F-4EE3-A648-21921D275F77}"/>
              </a:ext>
            </a:extLst>
          </p:cNvPr>
          <p:cNvSpPr/>
          <p:nvPr/>
        </p:nvSpPr>
        <p:spPr>
          <a:xfrm>
            <a:off x="4337921" y="648900"/>
            <a:ext cx="3063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Processor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F7C7F3-15F7-492E-AA6D-459C4EEDF0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17" b="-4117"/>
          <a:stretch/>
        </p:blipFill>
        <p:spPr>
          <a:xfrm>
            <a:off x="3248760" y="2182253"/>
            <a:ext cx="5694480" cy="222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47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Simulation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2131919" y="5483277"/>
            <a:ext cx="5461955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주어진 순서를 토대로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진행하였다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FC567C-7BC6-4994-BFB5-C3A51630BBA1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961613-8F29-4BFE-9891-9A8D584E5368}"/>
              </a:ext>
            </a:extLst>
          </p:cNvPr>
          <p:cNvSpPr/>
          <p:nvPr/>
        </p:nvSpPr>
        <p:spPr>
          <a:xfrm>
            <a:off x="4337921" y="648900"/>
            <a:ext cx="3063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Processor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49EC36-10D0-40CF-95EF-059A68954BCA}"/>
              </a:ext>
            </a:extLst>
          </p:cNvPr>
          <p:cNvSpPr/>
          <p:nvPr/>
        </p:nvSpPr>
        <p:spPr>
          <a:xfrm>
            <a:off x="2131919" y="2558151"/>
            <a:ext cx="7102679" cy="2720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다음의 동작을 순차적으로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수행하도록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하고 검증하라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 input (‘3’)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M[2]  ac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  input (‘2’)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M[1]  ac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  input (‘4’)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  ac + M[1]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  ac + M[2]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785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Simulation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1075170" y="5487515"/>
            <a:ext cx="7881282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결과를 나타낸 것이다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결과적으로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1001(9)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나온 것을 확인할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FC567C-7BC6-4994-BFB5-C3A51630BBA1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961613-8F29-4BFE-9891-9A8D584E5368}"/>
              </a:ext>
            </a:extLst>
          </p:cNvPr>
          <p:cNvSpPr/>
          <p:nvPr/>
        </p:nvSpPr>
        <p:spPr>
          <a:xfrm>
            <a:off x="4337921" y="648900"/>
            <a:ext cx="3063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Processor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49EC36-10D0-40CF-95EF-059A68954BCA}"/>
              </a:ext>
            </a:extLst>
          </p:cNvPr>
          <p:cNvSpPr/>
          <p:nvPr/>
        </p:nvSpPr>
        <p:spPr>
          <a:xfrm>
            <a:off x="9280672" y="2395224"/>
            <a:ext cx="2614252" cy="2388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 input (‘3’)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M[2]  ac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  input (‘2’)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M[1]  ac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  input (‘4’)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  ac + M[1]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  ac + M[2]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B3B6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E916950-85D6-4C92-94D7-9FA11ACE93D7}"/>
              </a:ext>
            </a:extLst>
          </p:cNvPr>
          <p:cNvGrpSpPr/>
          <p:nvPr/>
        </p:nvGrpSpPr>
        <p:grpSpPr>
          <a:xfrm>
            <a:off x="230870" y="2074559"/>
            <a:ext cx="9569883" cy="3412956"/>
            <a:chOff x="230870" y="2074559"/>
            <a:chExt cx="9569883" cy="341295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F52082F-07AD-483A-9E1A-EE2FCA318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870" y="2074559"/>
              <a:ext cx="9569883" cy="3412956"/>
            </a:xfrm>
            <a:prstGeom prst="rect">
              <a:avLst/>
            </a:prstGeom>
          </p:spPr>
        </p:pic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32A67CCE-7EA2-44AC-88F5-3DA6E3215211}"/>
                </a:ext>
              </a:extLst>
            </p:cNvPr>
            <p:cNvSpPr/>
            <p:nvPr/>
          </p:nvSpPr>
          <p:spPr>
            <a:xfrm>
              <a:off x="8592775" y="4347214"/>
              <a:ext cx="671119" cy="402672"/>
            </a:xfrm>
            <a:prstGeom prst="roundRect">
              <a:avLst/>
            </a:prstGeom>
            <a:noFill/>
            <a:ln w="28575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9384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Simulation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935546" y="5104107"/>
            <a:ext cx="10508821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rising edge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0011(3)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address 010(2)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저장하였고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0010(2)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address 001(1)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저장하였다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mar_load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다음에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ram_load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이므로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MAR_in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rising edge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 받아 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write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한 것이다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FC567C-7BC6-4994-BFB5-C3A51630BBA1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961613-8F29-4BFE-9891-9A8D584E5368}"/>
              </a:ext>
            </a:extLst>
          </p:cNvPr>
          <p:cNvSpPr/>
          <p:nvPr/>
        </p:nvSpPr>
        <p:spPr>
          <a:xfrm>
            <a:off x="4337921" y="648900"/>
            <a:ext cx="3063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Processor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49EC36-10D0-40CF-95EF-059A68954BCA}"/>
              </a:ext>
            </a:extLst>
          </p:cNvPr>
          <p:cNvSpPr/>
          <p:nvPr/>
        </p:nvSpPr>
        <p:spPr>
          <a:xfrm>
            <a:off x="9417692" y="2509563"/>
            <a:ext cx="2774308" cy="2053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 input (‘3’)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M[2]  ac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  input (‘2’)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M[1]  ac</a:t>
            </a:r>
          </a:p>
          <a:p>
            <a:pPr marR="0" lvl="1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부분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Simulation 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설명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EB4A7A3-C7AF-4AEA-86FB-C5414D6060E9}"/>
              </a:ext>
            </a:extLst>
          </p:cNvPr>
          <p:cNvGrpSpPr/>
          <p:nvPr/>
        </p:nvGrpSpPr>
        <p:grpSpPr>
          <a:xfrm>
            <a:off x="935546" y="1995487"/>
            <a:ext cx="8642201" cy="3082112"/>
            <a:chOff x="935546" y="1995487"/>
            <a:chExt cx="8642201" cy="308211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F52082F-07AD-483A-9E1A-EE2FCA318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546" y="1995487"/>
              <a:ext cx="8642201" cy="3082112"/>
            </a:xfrm>
            <a:prstGeom prst="rect">
              <a:avLst/>
            </a:prstGeom>
          </p:spPr>
        </p:pic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7B664AC6-09AA-40B8-A7CA-D35415FAE67D}"/>
                </a:ext>
              </a:extLst>
            </p:cNvPr>
            <p:cNvSpPr/>
            <p:nvPr/>
          </p:nvSpPr>
          <p:spPr>
            <a:xfrm>
              <a:off x="4917057" y="2432808"/>
              <a:ext cx="2046438" cy="1457706"/>
            </a:xfrm>
            <a:prstGeom prst="roundRect">
              <a:avLst>
                <a:gd name="adj" fmla="val 4779"/>
              </a:avLst>
            </a:prstGeom>
            <a:noFill/>
            <a:ln w="28575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5142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Simulation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935546" y="5104107"/>
            <a:ext cx="10508821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부분의 결과를 보면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output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에는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ALU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 들어가기 전에 값이 반영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되어 있고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data_check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ALU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에서 나간 값이 반영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되어 나타났다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또한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mux_out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통해 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mux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알 수 있고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mar_out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mar_in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값이 반영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되어 나타난 것을 알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그리고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m1_out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m2_out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통해 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address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위치에 각각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값이 잘 저장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된 것을 확인 할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FC567C-7BC6-4994-BFB5-C3A51630BBA1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961613-8F29-4BFE-9891-9A8D584E5368}"/>
              </a:ext>
            </a:extLst>
          </p:cNvPr>
          <p:cNvSpPr/>
          <p:nvPr/>
        </p:nvSpPr>
        <p:spPr>
          <a:xfrm>
            <a:off x="4337921" y="648900"/>
            <a:ext cx="3063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Processor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C0F4A8E-2552-4BDD-A5A1-3EDA264F2DD3}"/>
              </a:ext>
            </a:extLst>
          </p:cNvPr>
          <p:cNvGrpSpPr/>
          <p:nvPr/>
        </p:nvGrpSpPr>
        <p:grpSpPr>
          <a:xfrm>
            <a:off x="935546" y="1995487"/>
            <a:ext cx="8642201" cy="3082112"/>
            <a:chOff x="935546" y="1995487"/>
            <a:chExt cx="8642201" cy="308211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F52082F-07AD-483A-9E1A-EE2FCA318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546" y="1995487"/>
              <a:ext cx="8642201" cy="3082112"/>
            </a:xfrm>
            <a:prstGeom prst="rect">
              <a:avLst/>
            </a:prstGeom>
          </p:spPr>
        </p:pic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7B664AC6-09AA-40B8-A7CA-D35415FAE67D}"/>
                </a:ext>
              </a:extLst>
            </p:cNvPr>
            <p:cNvSpPr/>
            <p:nvPr/>
          </p:nvSpPr>
          <p:spPr>
            <a:xfrm>
              <a:off x="4917057" y="2441196"/>
              <a:ext cx="2046438" cy="1449317"/>
            </a:xfrm>
            <a:prstGeom prst="roundRect">
              <a:avLst>
                <a:gd name="adj" fmla="val 4779"/>
              </a:avLst>
            </a:prstGeom>
            <a:noFill/>
            <a:ln w="28575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3BED10-BBB1-4B27-AF37-7328F1E23605}"/>
              </a:ext>
            </a:extLst>
          </p:cNvPr>
          <p:cNvSpPr/>
          <p:nvPr/>
        </p:nvSpPr>
        <p:spPr>
          <a:xfrm>
            <a:off x="9417692" y="2509563"/>
            <a:ext cx="2774308" cy="2053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 input (‘3’)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M[2]  ac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  input (‘2’)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M[1]  ac</a:t>
            </a:r>
          </a:p>
          <a:p>
            <a:pPr marR="0" lvl="1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부분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Simulation 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설명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2768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Simulation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935546" y="5104107"/>
            <a:ext cx="10508821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0100(4)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address 001(1)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있는 값과 더하였고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address 010(2)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있는 값과 앞에서 더한 값의 결과를 더하였다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따라서 더한 결과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1001(9)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나오게 되었다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ac_load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다음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까지 진행시켜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ac+M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[1]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값을 저장한 다음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이동해서 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있는 값인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M[2]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ac+M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[1]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한 값을 더해주었다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FC567C-7BC6-4994-BFB5-C3A51630BBA1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961613-8F29-4BFE-9891-9A8D584E5368}"/>
              </a:ext>
            </a:extLst>
          </p:cNvPr>
          <p:cNvSpPr/>
          <p:nvPr/>
        </p:nvSpPr>
        <p:spPr>
          <a:xfrm>
            <a:off x="4337921" y="648900"/>
            <a:ext cx="3063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Processor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49EC36-10D0-40CF-95EF-059A68954BCA}"/>
              </a:ext>
            </a:extLst>
          </p:cNvPr>
          <p:cNvSpPr/>
          <p:nvPr/>
        </p:nvSpPr>
        <p:spPr>
          <a:xfrm>
            <a:off x="9280672" y="2570453"/>
            <a:ext cx="2614252" cy="1721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  input (‘4’)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  ac + M[1]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  ac + M[2]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 부분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Simulation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설명</a:t>
            </a:r>
            <a:endParaRPr lang="ko-KR" altLang="en-US" dirty="0">
              <a:solidFill>
                <a:srgbClr val="70A9F0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466E5D5-0CFD-4C78-A5AC-7F6D55A383A8}"/>
              </a:ext>
            </a:extLst>
          </p:cNvPr>
          <p:cNvGrpSpPr/>
          <p:nvPr/>
        </p:nvGrpSpPr>
        <p:grpSpPr>
          <a:xfrm>
            <a:off x="935546" y="1995487"/>
            <a:ext cx="8642201" cy="3082112"/>
            <a:chOff x="935546" y="1995487"/>
            <a:chExt cx="8642201" cy="308211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F52082F-07AD-483A-9E1A-EE2FCA318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546" y="1995487"/>
              <a:ext cx="8642201" cy="3082112"/>
            </a:xfrm>
            <a:prstGeom prst="rect">
              <a:avLst/>
            </a:prstGeom>
          </p:spPr>
        </p:pic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7B664AC6-09AA-40B8-A7CA-D35415FAE67D}"/>
                </a:ext>
              </a:extLst>
            </p:cNvPr>
            <p:cNvSpPr/>
            <p:nvPr/>
          </p:nvSpPr>
          <p:spPr>
            <a:xfrm>
              <a:off x="7071839" y="2467297"/>
              <a:ext cx="1988271" cy="1403846"/>
            </a:xfrm>
            <a:prstGeom prst="roundRect">
              <a:avLst>
                <a:gd name="adj" fmla="val 4779"/>
              </a:avLst>
            </a:prstGeom>
            <a:noFill/>
            <a:ln w="28575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678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Simulation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935546" y="5104107"/>
            <a:ext cx="10508821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해당 부분의 결과를 보면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output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에는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ALU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 들어가기 전에 값이 반영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되어서 결과인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1011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은 나타나지 않았고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data_check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ALU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에서 나간 값이 반영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되었다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이를 통해 </a:t>
            </a:r>
            <a:r>
              <a:rPr lang="ko-KR" altLang="en-US" dirty="0">
                <a:solidFill>
                  <a:srgbClr val="FB3B69"/>
                </a:solidFill>
                <a:sym typeface="Wingdings" panose="05000000000000000000" pitchFamily="2" charset="2"/>
              </a:rPr>
              <a:t>최종 값이 </a:t>
            </a:r>
            <a:r>
              <a:rPr lang="en-US" altLang="ko-KR" dirty="0">
                <a:solidFill>
                  <a:srgbClr val="FB3B69"/>
                </a:solidFill>
                <a:sym typeface="Wingdings" panose="05000000000000000000" pitchFamily="2" charset="2"/>
              </a:rPr>
              <a:t>1001(9)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이라는 것을 알 수 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또한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mux_out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을 통해 해당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mux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값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을 알 수 있고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mar_out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mar_load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 따라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mar_in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값이 반영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되어 나타난 것을 알 수 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FC567C-7BC6-4994-BFB5-C3A51630BBA1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961613-8F29-4BFE-9891-9A8D584E5368}"/>
              </a:ext>
            </a:extLst>
          </p:cNvPr>
          <p:cNvSpPr/>
          <p:nvPr/>
        </p:nvSpPr>
        <p:spPr>
          <a:xfrm>
            <a:off x="4337921" y="648900"/>
            <a:ext cx="3063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Processor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49EC36-10D0-40CF-95EF-059A68954BCA}"/>
              </a:ext>
            </a:extLst>
          </p:cNvPr>
          <p:cNvSpPr/>
          <p:nvPr/>
        </p:nvSpPr>
        <p:spPr>
          <a:xfrm>
            <a:off x="9280672" y="2570453"/>
            <a:ext cx="2614252" cy="1721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  input (‘4’)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  ac + M[1]</a:t>
            </a:r>
          </a:p>
          <a:p>
            <a:pPr marL="742950" marR="0" lvl="1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  ac + M[2]</a:t>
            </a:r>
          </a:p>
          <a:p>
            <a:pPr marL="457200" marR="0" lvl="1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부분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설명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466E5D5-0CFD-4C78-A5AC-7F6D55A383A8}"/>
              </a:ext>
            </a:extLst>
          </p:cNvPr>
          <p:cNvGrpSpPr/>
          <p:nvPr/>
        </p:nvGrpSpPr>
        <p:grpSpPr>
          <a:xfrm>
            <a:off x="935546" y="1995487"/>
            <a:ext cx="8642201" cy="3082112"/>
            <a:chOff x="935546" y="1995487"/>
            <a:chExt cx="8642201" cy="308211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F52082F-07AD-483A-9E1A-EE2FCA318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546" y="1995487"/>
              <a:ext cx="8642201" cy="3082112"/>
            </a:xfrm>
            <a:prstGeom prst="rect">
              <a:avLst/>
            </a:prstGeom>
          </p:spPr>
        </p:pic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7B664AC6-09AA-40B8-A7CA-D35415FAE67D}"/>
                </a:ext>
              </a:extLst>
            </p:cNvPr>
            <p:cNvSpPr/>
            <p:nvPr/>
          </p:nvSpPr>
          <p:spPr>
            <a:xfrm>
              <a:off x="7071839" y="2467297"/>
              <a:ext cx="1988271" cy="1403846"/>
            </a:xfrm>
            <a:prstGeom prst="roundRect">
              <a:avLst>
                <a:gd name="adj" fmla="val 4779"/>
              </a:avLst>
            </a:prstGeom>
            <a:noFill/>
            <a:ln w="28575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648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Discussion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D2F8C-10BC-47DA-AA96-3B7EF84C05BF}"/>
              </a:ext>
            </a:extLst>
          </p:cNvPr>
          <p:cNvSpPr txBox="1"/>
          <p:nvPr/>
        </p:nvSpPr>
        <p:spPr>
          <a:xfrm>
            <a:off x="1604201" y="2074559"/>
            <a:ext cx="9586713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이번 과제는 특히 많은 시간이 소요되었다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코드를 짤 때도 각각의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Signal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들이 어떻게 연결되는지 하나하나 따로 살펴보아야 했고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이를 연결해 줄 내부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Signal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도 만들어야 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처음에 연결을 할 때 내부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Signal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최소화하고자 하는 마음에 연결을 하지 않은 부분이 생겨서 난감한 경우도 발생하였다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결국에는 사용할 수 있는 모든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Signal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사용하여 코드를 완성시켰다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또한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주어진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Diagram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RTL Viewer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관찰해가면서 하나씩 연결해 나가는 과정을 거쳐서 다음과 같은 코드를 완성시켰다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다음으로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할 때 역시 많은 어려움이 있었다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일단 저장하는 것까지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되는 것까지도 많은 시행착오가 있었고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여러 번의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통해 이를 해결할 수 있었다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33B62B-2C67-46DA-81FD-F7F120D44EB9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580E54-0CCB-4D6D-BA30-69A6CD666E41}"/>
              </a:ext>
            </a:extLst>
          </p:cNvPr>
          <p:cNvSpPr/>
          <p:nvPr/>
        </p:nvSpPr>
        <p:spPr>
          <a:xfrm>
            <a:off x="4337921" y="648900"/>
            <a:ext cx="3063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Processor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769520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Discussion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D2F8C-10BC-47DA-AA96-3B7EF84C05BF}"/>
              </a:ext>
            </a:extLst>
          </p:cNvPr>
          <p:cNvSpPr txBox="1"/>
          <p:nvPr/>
        </p:nvSpPr>
        <p:spPr>
          <a:xfrm>
            <a:off x="1604201" y="2074559"/>
            <a:ext cx="9586713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마찬가지로 더하는 과정에서도 많은 시행착오가 있었는데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특히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M[2]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더하는 과정에서 여러 시행착오를 겪게 되었다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M[1]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더해지는 것까진 되었지만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다음인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M[2]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더하지 못하였다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결국 이는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ac_load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관계를 명확하게 파악하지 못하면서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M[1]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더해진 값을 저장해주지 않고 넘어가면서 생긴 문제라는 것을 알 수 있었고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이를 해결 할 수 있었다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이번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이해하는 것부터 시작해서 코드를 짜고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돌리기 까지 많은 어려움이 있었고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이를 해결하기 위해서 많은 시간이 걸려서 어려웠다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하지만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이를 해결할 때마다 뿌듯함도 느낄 수 있었던 실습이었다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33B62B-2C67-46DA-81FD-F7F120D44EB9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580E54-0CCB-4D6D-BA30-69A6CD666E41}"/>
              </a:ext>
            </a:extLst>
          </p:cNvPr>
          <p:cNvSpPr/>
          <p:nvPr/>
        </p:nvSpPr>
        <p:spPr>
          <a:xfrm>
            <a:off x="4337921" y="648900"/>
            <a:ext cx="3063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Processor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4C2DA1D-B6FB-4E91-AD1F-F26BE5B90E33}"/>
              </a:ext>
            </a:extLst>
          </p:cNvPr>
          <p:cNvGrpSpPr/>
          <p:nvPr/>
        </p:nvGrpSpPr>
        <p:grpSpPr>
          <a:xfrm>
            <a:off x="8419234" y="1667576"/>
            <a:ext cx="1643040" cy="359640"/>
            <a:chOff x="8419234" y="1667576"/>
            <a:chExt cx="1643040" cy="35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1988CC43-FB08-4D18-A806-C1B34E032C25}"/>
                    </a:ext>
                  </a:extLst>
                </p14:cNvPr>
                <p14:cNvContentPartPr/>
                <p14:nvPr/>
              </p14:nvContentPartPr>
              <p14:xfrm>
                <a:off x="8419234" y="1772336"/>
                <a:ext cx="713520" cy="25488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1988CC43-FB08-4D18-A806-C1B34E032C2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01234" y="1754336"/>
                  <a:ext cx="7491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43414CBE-B825-49C5-9FD7-7CE234811930}"/>
                    </a:ext>
                  </a:extLst>
                </p14:cNvPr>
                <p14:cNvContentPartPr/>
                <p14:nvPr/>
              </p14:nvContentPartPr>
              <p14:xfrm>
                <a:off x="9572674" y="1667576"/>
                <a:ext cx="489600" cy="1479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43414CBE-B825-49C5-9FD7-7CE2348119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55034" y="1649576"/>
                  <a:ext cx="525240" cy="183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7227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4337921" y="648900"/>
            <a:ext cx="3063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Processor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5A84DBB-A74A-494D-BB97-A31D33F5BD82}"/>
              </a:ext>
            </a:extLst>
          </p:cNvPr>
          <p:cNvSpPr txBox="1"/>
          <p:nvPr/>
        </p:nvSpPr>
        <p:spPr>
          <a:xfrm>
            <a:off x="518200" y="1073376"/>
            <a:ext cx="5048535" cy="5433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실습 지침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166D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70A9F0"/>
                </a:solidFill>
              </a:rPr>
              <a:t>ALU</a:t>
            </a:r>
            <a:r>
              <a:rPr lang="ko-KR" altLang="en-US" dirty="0">
                <a:solidFill>
                  <a:srgbClr val="70A9F0"/>
                </a:solidFill>
              </a:rPr>
              <a:t>는 주어진 </a:t>
            </a:r>
            <a:r>
              <a:rPr lang="en-US" altLang="ko-KR" dirty="0">
                <a:solidFill>
                  <a:srgbClr val="70A9F0"/>
                </a:solidFill>
              </a:rPr>
              <a:t>code (</a:t>
            </a:r>
            <a:r>
              <a:rPr lang="en-US" altLang="ko-KR" dirty="0" err="1">
                <a:solidFill>
                  <a:srgbClr val="70A9F0"/>
                </a:solidFill>
              </a:rPr>
              <a:t>simple_alu.vhd</a:t>
            </a:r>
            <a:r>
              <a:rPr lang="en-US" altLang="ko-KR" dirty="0">
                <a:solidFill>
                  <a:srgbClr val="70A9F0"/>
                </a:solidFill>
              </a:rPr>
              <a:t>)</a:t>
            </a:r>
            <a:r>
              <a:rPr lang="ko-KR" altLang="en-US" dirty="0">
                <a:solidFill>
                  <a:srgbClr val="70A9F0"/>
                </a:solidFill>
              </a:rPr>
              <a:t>를 활용</a:t>
            </a:r>
            <a:endParaRPr lang="en-US" altLang="ko-KR" dirty="0">
              <a:solidFill>
                <a:srgbClr val="70A9F0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70A9F0"/>
                </a:solidFill>
              </a:rPr>
              <a:t>RAM</a:t>
            </a:r>
            <a:r>
              <a:rPr lang="ko-KR" altLang="en-US" dirty="0">
                <a:solidFill>
                  <a:srgbClr val="70A9F0"/>
                </a:solidFill>
              </a:rPr>
              <a:t>은 지난</a:t>
            </a:r>
            <a:r>
              <a:rPr lang="en-US" altLang="ko-KR" dirty="0">
                <a:solidFill>
                  <a:srgbClr val="70A9F0"/>
                </a:solidFill>
              </a:rPr>
              <a:t> </a:t>
            </a:r>
            <a:r>
              <a:rPr lang="ko-KR" altLang="en-US" dirty="0">
                <a:solidFill>
                  <a:srgbClr val="70A9F0"/>
                </a:solidFill>
              </a:rPr>
              <a:t>실습자료 </a:t>
            </a:r>
            <a:r>
              <a:rPr lang="en-US" altLang="ko-KR" dirty="0">
                <a:solidFill>
                  <a:srgbClr val="70A9F0"/>
                </a:solidFill>
              </a:rPr>
              <a:t>code</a:t>
            </a:r>
            <a:r>
              <a:rPr lang="ko-KR" altLang="en-US" dirty="0">
                <a:solidFill>
                  <a:srgbClr val="70A9F0"/>
                </a:solidFill>
              </a:rPr>
              <a:t> </a:t>
            </a:r>
            <a:r>
              <a:rPr lang="en-US" altLang="ko-KR" dirty="0">
                <a:solidFill>
                  <a:srgbClr val="70A9F0"/>
                </a:solidFill>
              </a:rPr>
              <a:t>(</a:t>
            </a:r>
            <a:r>
              <a:rPr lang="en-US" altLang="ko-KR" dirty="0" err="1">
                <a:solidFill>
                  <a:srgbClr val="70A9F0"/>
                </a:solidFill>
              </a:rPr>
              <a:t>asynch_ram.vhd</a:t>
            </a:r>
            <a:r>
              <a:rPr lang="en-US" altLang="ko-KR" dirty="0">
                <a:solidFill>
                  <a:srgbClr val="70A9F0"/>
                </a:solidFill>
              </a:rPr>
              <a:t>)</a:t>
            </a:r>
            <a:r>
              <a:rPr lang="ko-KR" altLang="en-US" dirty="0">
                <a:solidFill>
                  <a:srgbClr val="70A9F0"/>
                </a:solidFill>
              </a:rPr>
              <a:t>활용</a:t>
            </a:r>
            <a:endParaRPr lang="en-US" altLang="ko-KR" dirty="0">
              <a:solidFill>
                <a:srgbClr val="70A9F0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70A9F0"/>
                </a:solidFill>
              </a:rPr>
              <a:t>mux</a:t>
            </a:r>
            <a:r>
              <a:rPr lang="ko-KR" altLang="en-US" dirty="0">
                <a:solidFill>
                  <a:srgbClr val="70A9F0"/>
                </a:solidFill>
              </a:rPr>
              <a:t>와 </a:t>
            </a:r>
            <a:r>
              <a:rPr lang="en-US" altLang="ko-KR" dirty="0">
                <a:solidFill>
                  <a:srgbClr val="70A9F0"/>
                </a:solidFill>
              </a:rPr>
              <a:t>AC, MAR</a:t>
            </a:r>
            <a:r>
              <a:rPr lang="ko-KR" altLang="en-US" dirty="0">
                <a:solidFill>
                  <a:srgbClr val="70A9F0"/>
                </a:solidFill>
              </a:rPr>
              <a:t>는 간단함</a:t>
            </a:r>
            <a:r>
              <a:rPr lang="en-US" altLang="ko-KR" dirty="0">
                <a:solidFill>
                  <a:srgbClr val="70A9F0"/>
                </a:solidFill>
              </a:rPr>
              <a:t>. </a:t>
            </a:r>
            <a:r>
              <a:rPr lang="ko-KR" altLang="en-US" dirty="0">
                <a:solidFill>
                  <a:srgbClr val="70A9F0"/>
                </a:solidFill>
              </a:rPr>
              <a:t>직접 구현</a:t>
            </a:r>
            <a:r>
              <a:rPr lang="en-US" altLang="ko-KR" dirty="0">
                <a:solidFill>
                  <a:srgbClr val="70A9F0"/>
                </a:solidFill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70A9F0"/>
                </a:solidFill>
              </a:rPr>
              <a:t>Top-level design entity</a:t>
            </a:r>
            <a:r>
              <a:rPr lang="ko-KR" altLang="en-US" dirty="0">
                <a:solidFill>
                  <a:srgbClr val="70A9F0"/>
                </a:solidFill>
              </a:rPr>
              <a:t>는 </a:t>
            </a:r>
            <a:r>
              <a:rPr lang="en-US" altLang="ko-KR" dirty="0">
                <a:solidFill>
                  <a:srgbClr val="70A9F0"/>
                </a:solidFill>
              </a:rPr>
              <a:t>structural description</a:t>
            </a:r>
            <a:r>
              <a:rPr lang="ko-KR" altLang="en-US" dirty="0">
                <a:solidFill>
                  <a:srgbClr val="70A9F0"/>
                </a:solidFill>
              </a:rPr>
              <a:t>을 이용하여 구현</a:t>
            </a:r>
            <a:r>
              <a:rPr lang="en-US" altLang="ko-KR" dirty="0">
                <a:solidFill>
                  <a:srgbClr val="70A9F0"/>
                </a:solidFill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70A9F0"/>
                </a:solidFill>
              </a:rPr>
              <a:t>Simulation</a:t>
            </a:r>
            <a:r>
              <a:rPr lang="ko-KR" altLang="en-US" dirty="0">
                <a:solidFill>
                  <a:srgbClr val="70A9F0"/>
                </a:solidFill>
              </a:rPr>
              <a:t>에 시간이</a:t>
            </a:r>
            <a:r>
              <a:rPr lang="en-US" altLang="ko-KR" dirty="0">
                <a:solidFill>
                  <a:srgbClr val="70A9F0"/>
                </a:solidFill>
              </a:rPr>
              <a:t> </a:t>
            </a:r>
            <a:r>
              <a:rPr lang="ko-KR" altLang="en-US" dirty="0">
                <a:solidFill>
                  <a:srgbClr val="70A9F0"/>
                </a:solidFill>
              </a:rPr>
              <a:t>많이 소요</a:t>
            </a:r>
            <a:r>
              <a:rPr lang="en-US" altLang="ko-KR" dirty="0">
                <a:solidFill>
                  <a:srgbClr val="70A9F0"/>
                </a:solidFill>
              </a:rPr>
              <a:t>. Test pattern</a:t>
            </a:r>
            <a:r>
              <a:rPr lang="ko-KR" altLang="en-US" dirty="0">
                <a:solidFill>
                  <a:srgbClr val="70A9F0"/>
                </a:solidFill>
              </a:rPr>
              <a:t>은 </a:t>
            </a:r>
            <a:r>
              <a:rPr lang="en-US" altLang="ko-KR" dirty="0">
                <a:solidFill>
                  <a:srgbClr val="70A9F0"/>
                </a:solidFill>
              </a:rPr>
              <a:t>transcript</a:t>
            </a:r>
            <a:r>
              <a:rPr lang="ko-KR" altLang="en-US" dirty="0">
                <a:solidFill>
                  <a:srgbClr val="70A9F0"/>
                </a:solidFill>
              </a:rPr>
              <a:t>를 </a:t>
            </a:r>
            <a:r>
              <a:rPr lang="en-US" altLang="ko-KR" dirty="0">
                <a:solidFill>
                  <a:srgbClr val="70A9F0"/>
                </a:solidFill>
              </a:rPr>
              <a:t>copy-</a:t>
            </a:r>
            <a:r>
              <a:rPr lang="ko-KR" altLang="en-US" dirty="0">
                <a:solidFill>
                  <a:srgbClr val="70A9F0"/>
                </a:solidFill>
              </a:rPr>
              <a:t>재활용하여 반복 입력</a:t>
            </a:r>
            <a:r>
              <a:rPr lang="en-US" altLang="ko-KR" dirty="0">
                <a:solidFill>
                  <a:srgbClr val="70A9F0"/>
                </a:solidFill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각 동작</a:t>
            </a:r>
            <a:r>
              <a:rPr lang="en-US" altLang="ko-KR" dirty="0">
                <a:solidFill>
                  <a:srgbClr val="FF0000"/>
                </a:solidFill>
              </a:rPr>
              <a:t>(instruction)</a:t>
            </a:r>
            <a:r>
              <a:rPr lang="ko-KR" altLang="en-US" dirty="0">
                <a:solidFill>
                  <a:srgbClr val="FF0000"/>
                </a:solidFill>
              </a:rPr>
              <a:t>을 수행하는데 필요한 </a:t>
            </a:r>
            <a:r>
              <a:rPr lang="en-US" altLang="ko-KR" dirty="0">
                <a:solidFill>
                  <a:srgbClr val="FF0000"/>
                </a:solidFill>
              </a:rPr>
              <a:t>control input</a:t>
            </a:r>
            <a:r>
              <a:rPr lang="ko-KR" altLang="en-US" dirty="0">
                <a:solidFill>
                  <a:srgbClr val="FF0000"/>
                </a:solidFill>
              </a:rPr>
              <a:t>들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input_sel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ac_load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mar_load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alu_sel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ram_load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등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과 외부</a:t>
            </a:r>
            <a:r>
              <a:rPr lang="en-US" altLang="ko-KR" dirty="0">
                <a:solidFill>
                  <a:srgbClr val="FF0000"/>
                </a:solidFill>
              </a:rPr>
              <a:t> data </a:t>
            </a:r>
            <a:r>
              <a:rPr lang="ko-KR" altLang="en-US" dirty="0">
                <a:solidFill>
                  <a:srgbClr val="FF0000"/>
                </a:solidFill>
              </a:rPr>
              <a:t>입력</a:t>
            </a:r>
            <a:r>
              <a:rPr lang="en-US" altLang="ko-KR" dirty="0">
                <a:solidFill>
                  <a:srgbClr val="FF0000"/>
                </a:solidFill>
              </a:rPr>
              <a:t> (“input”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 err="1">
                <a:solidFill>
                  <a:srgbClr val="FF0000"/>
                </a:solidFill>
              </a:rPr>
              <a:t>MAR_in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을 명시하라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필요하면 내부 </a:t>
            </a:r>
            <a:r>
              <a:rPr lang="en-US" altLang="ko-KR" dirty="0">
                <a:solidFill>
                  <a:srgbClr val="FF0000"/>
                </a:solidFill>
              </a:rPr>
              <a:t>signal</a:t>
            </a:r>
            <a:r>
              <a:rPr lang="ko-KR" altLang="en-US" dirty="0">
                <a:solidFill>
                  <a:srgbClr val="FF0000"/>
                </a:solidFill>
              </a:rPr>
              <a:t>들을 외부로 뽑아서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관찰할 수 있게 하라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C656F36-EF1C-4950-91D5-A27C005CE23A}"/>
              </a:ext>
            </a:extLst>
          </p:cNvPr>
          <p:cNvGrpSpPr/>
          <p:nvPr/>
        </p:nvGrpSpPr>
        <p:grpSpPr>
          <a:xfrm>
            <a:off x="5677048" y="2653259"/>
            <a:ext cx="6426125" cy="3702675"/>
            <a:chOff x="4783085" y="2215059"/>
            <a:chExt cx="6845077" cy="3757552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713F65C7-D4CC-4795-ADBA-70CAC3D82E8C}"/>
                </a:ext>
              </a:extLst>
            </p:cNvPr>
            <p:cNvGrpSpPr/>
            <p:nvPr/>
          </p:nvGrpSpPr>
          <p:grpSpPr>
            <a:xfrm>
              <a:off x="4783085" y="2215059"/>
              <a:ext cx="6845077" cy="3753941"/>
              <a:chOff x="2906486" y="1913093"/>
              <a:chExt cx="6845077" cy="3753941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0682BC54-59C9-4DF0-A44A-CDD802FA0D35}"/>
                  </a:ext>
                </a:extLst>
              </p:cNvPr>
              <p:cNvGrpSpPr/>
              <p:nvPr/>
            </p:nvGrpSpPr>
            <p:grpSpPr>
              <a:xfrm>
                <a:off x="4974771" y="4601933"/>
                <a:ext cx="2242457" cy="760301"/>
                <a:chOff x="2759529" y="3989612"/>
                <a:chExt cx="2242457" cy="760301"/>
              </a:xfrm>
            </p:grpSpPr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C316FB17-37F0-4840-8CDB-B79C03367DFA}"/>
                    </a:ext>
                  </a:extLst>
                </p:cNvPr>
                <p:cNvCxnSpPr/>
                <p:nvPr/>
              </p:nvCxnSpPr>
              <p:spPr>
                <a:xfrm>
                  <a:off x="2759529" y="3992336"/>
                  <a:ext cx="480415" cy="7575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97133B64-2FBB-4A28-B71B-0A21B3739187}"/>
                    </a:ext>
                  </a:extLst>
                </p:cNvPr>
                <p:cNvCxnSpPr/>
                <p:nvPr/>
              </p:nvCxnSpPr>
              <p:spPr>
                <a:xfrm>
                  <a:off x="3239944" y="4747189"/>
                  <a:ext cx="128162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16A9B75A-CD22-4715-8563-A1B1C68539A6}"/>
                    </a:ext>
                  </a:extLst>
                </p:cNvPr>
                <p:cNvCxnSpPr/>
                <p:nvPr/>
              </p:nvCxnSpPr>
              <p:spPr>
                <a:xfrm flipV="1">
                  <a:off x="2759529" y="3989613"/>
                  <a:ext cx="636814" cy="27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4F42D755-F473-4A67-A06B-79C88F8134B1}"/>
                    </a:ext>
                  </a:extLst>
                </p:cNvPr>
                <p:cNvCxnSpPr/>
                <p:nvPr/>
              </p:nvCxnSpPr>
              <p:spPr>
                <a:xfrm flipV="1">
                  <a:off x="4365172" y="4001294"/>
                  <a:ext cx="636814" cy="27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연결선 137">
                  <a:extLst>
                    <a:ext uri="{FF2B5EF4-FFF2-40B4-BE49-F238E27FC236}">
                      <a16:creationId xmlns:a16="http://schemas.microsoft.com/office/drawing/2014/main" id="{51BED42B-EA4E-4332-9ED8-415CCDE248AB}"/>
                    </a:ext>
                  </a:extLst>
                </p:cNvPr>
                <p:cNvCxnSpPr/>
                <p:nvPr/>
              </p:nvCxnSpPr>
              <p:spPr>
                <a:xfrm>
                  <a:off x="3396343" y="3989613"/>
                  <a:ext cx="120805" cy="19050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8D4F127F-0DF4-44B3-B880-E2EF890CFFBD}"/>
                    </a:ext>
                  </a:extLst>
                </p:cNvPr>
                <p:cNvCxnSpPr/>
                <p:nvPr/>
              </p:nvCxnSpPr>
              <p:spPr>
                <a:xfrm flipH="1">
                  <a:off x="4244367" y="3989612"/>
                  <a:ext cx="120805" cy="19050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ECE0278A-665D-4354-B02F-E10B584C063F}"/>
                    </a:ext>
                  </a:extLst>
                </p:cNvPr>
                <p:cNvCxnSpPr/>
                <p:nvPr/>
              </p:nvCxnSpPr>
              <p:spPr>
                <a:xfrm>
                  <a:off x="3517148" y="4180113"/>
                  <a:ext cx="72721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직선 연결선 140">
                  <a:extLst>
                    <a:ext uri="{FF2B5EF4-FFF2-40B4-BE49-F238E27FC236}">
                      <a16:creationId xmlns:a16="http://schemas.microsoft.com/office/drawing/2014/main" id="{E08CF09A-FC5B-4199-8D4A-C4C75F751F7F}"/>
                    </a:ext>
                  </a:extLst>
                </p:cNvPr>
                <p:cNvCxnSpPr/>
                <p:nvPr/>
              </p:nvCxnSpPr>
              <p:spPr>
                <a:xfrm flipH="1">
                  <a:off x="4521571" y="3989612"/>
                  <a:ext cx="480415" cy="7575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C20F7DEB-0119-4C1F-812F-AD7466B23D88}"/>
                  </a:ext>
                </a:extLst>
              </p:cNvPr>
              <p:cNvSpPr/>
              <p:nvPr/>
            </p:nvSpPr>
            <p:spPr>
              <a:xfrm>
                <a:off x="4212365" y="2726871"/>
                <a:ext cx="1102179" cy="4816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mux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58C68979-D0AF-4E43-B1EC-849FF9961FE5}"/>
                  </a:ext>
                </a:extLst>
              </p:cNvPr>
              <p:cNvSpPr/>
              <p:nvPr/>
            </p:nvSpPr>
            <p:spPr>
              <a:xfrm>
                <a:off x="4212365" y="3516088"/>
                <a:ext cx="1102179" cy="4816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7177672D-3884-4E6A-9A0C-1E3A3E866123}"/>
                  </a:ext>
                </a:extLst>
              </p:cNvPr>
              <p:cNvSpPr/>
              <p:nvPr/>
            </p:nvSpPr>
            <p:spPr>
              <a:xfrm rot="5400000">
                <a:off x="4222947" y="3779564"/>
                <a:ext cx="97972" cy="10556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A6B6D978-F0C2-41A7-BA26-4C6E88ACACB8}"/>
                  </a:ext>
                </a:extLst>
              </p:cNvPr>
              <p:cNvCxnSpPr/>
              <p:nvPr/>
            </p:nvCxnSpPr>
            <p:spPr>
              <a:xfrm>
                <a:off x="4506279" y="2326821"/>
                <a:ext cx="0" cy="4000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8A1E802D-CB61-4D85-8707-6D8C889F1BC7}"/>
                  </a:ext>
                </a:extLst>
              </p:cNvPr>
              <p:cNvCxnSpPr/>
              <p:nvPr/>
            </p:nvCxnSpPr>
            <p:spPr>
              <a:xfrm>
                <a:off x="4993415" y="2326821"/>
                <a:ext cx="0" cy="4000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E93290B-79FD-4531-8261-A83CFE9DE900}"/>
                  </a:ext>
                </a:extLst>
              </p:cNvPr>
              <p:cNvSpPr txBox="1"/>
              <p:nvPr/>
            </p:nvSpPr>
            <p:spPr>
              <a:xfrm>
                <a:off x="4630976" y="1916569"/>
                <a:ext cx="724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input</a:t>
                </a:r>
                <a:endParaRPr lang="ko-KR" altLang="en-US" dirty="0"/>
              </a:p>
            </p:txBody>
          </p: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937BF286-8A93-48B3-9C9E-1E3A980B5B72}"/>
                  </a:ext>
                </a:extLst>
              </p:cNvPr>
              <p:cNvCxnSpPr>
                <a:endCxn id="83" idx="1"/>
              </p:cNvCxnSpPr>
              <p:nvPr/>
            </p:nvCxnSpPr>
            <p:spPr>
              <a:xfrm>
                <a:off x="3779658" y="2967717"/>
                <a:ext cx="432707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EC9849-2193-4185-818B-6BEE41757DFC}"/>
                  </a:ext>
                </a:extLst>
              </p:cNvPr>
              <p:cNvSpPr txBox="1"/>
              <p:nvPr/>
            </p:nvSpPr>
            <p:spPr>
              <a:xfrm>
                <a:off x="3043022" y="2967717"/>
                <a:ext cx="1101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input_sel</a:t>
                </a:r>
                <a:endParaRPr lang="ko-KR" altLang="en-US" dirty="0"/>
              </a:p>
            </p:txBody>
          </p: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E2F93C41-D88F-4824-A534-9E99115F1A30}"/>
                  </a:ext>
                </a:extLst>
              </p:cNvPr>
              <p:cNvCxnSpPr/>
              <p:nvPr/>
            </p:nvCxnSpPr>
            <p:spPr>
              <a:xfrm>
                <a:off x="3766604" y="3698531"/>
                <a:ext cx="432707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3AA33FE-FF5C-4BCB-8E96-77350351B933}"/>
                  </a:ext>
                </a:extLst>
              </p:cNvPr>
              <p:cNvSpPr txBox="1"/>
              <p:nvPr/>
            </p:nvSpPr>
            <p:spPr>
              <a:xfrm>
                <a:off x="3087116" y="3674039"/>
                <a:ext cx="962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ac_load</a:t>
                </a:r>
                <a:endParaRPr lang="ko-KR" altLang="en-US" dirty="0"/>
              </a:p>
            </p:txBody>
          </p: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6046B679-2A48-415F-A2AA-D44AD0C38FC0}"/>
                  </a:ext>
                </a:extLst>
              </p:cNvPr>
              <p:cNvCxnSpPr>
                <a:stCxn id="83" idx="2"/>
                <a:endCxn id="84" idx="0"/>
              </p:cNvCxnSpPr>
              <p:nvPr/>
            </p:nvCxnSpPr>
            <p:spPr>
              <a:xfrm>
                <a:off x="4763455" y="3208564"/>
                <a:ext cx="0" cy="3075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B773CB27-4A76-4B22-A604-6A6E5ABC5A8E}"/>
                  </a:ext>
                </a:extLst>
              </p:cNvPr>
              <p:cNvCxnSpPr/>
              <p:nvPr/>
            </p:nvCxnSpPr>
            <p:spPr>
              <a:xfrm>
                <a:off x="4763454" y="3997781"/>
                <a:ext cx="0" cy="3075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C1D367E7-A1F5-4F17-8389-DA28B11A4EDF}"/>
                  </a:ext>
                </a:extLst>
              </p:cNvPr>
              <p:cNvCxnSpPr/>
              <p:nvPr/>
            </p:nvCxnSpPr>
            <p:spPr>
              <a:xfrm>
                <a:off x="4208568" y="4305305"/>
                <a:ext cx="110597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25F0E5AD-5668-44BD-9C78-9318BB15113F}"/>
                  </a:ext>
                </a:extLst>
              </p:cNvPr>
              <p:cNvCxnSpPr/>
              <p:nvPr/>
            </p:nvCxnSpPr>
            <p:spPr>
              <a:xfrm>
                <a:off x="4208568" y="4305305"/>
                <a:ext cx="0" cy="3075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EA7CD3C9-C321-4DFA-8B7C-1CC345F67CFC}"/>
                  </a:ext>
                </a:extLst>
              </p:cNvPr>
              <p:cNvCxnSpPr/>
              <p:nvPr/>
            </p:nvCxnSpPr>
            <p:spPr>
              <a:xfrm>
                <a:off x="5314544" y="4305305"/>
                <a:ext cx="0" cy="3075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0558BAB-8638-4AFD-9822-6E7CFEF1B753}"/>
                  </a:ext>
                </a:extLst>
              </p:cNvPr>
              <p:cNvSpPr txBox="1"/>
              <p:nvPr/>
            </p:nvSpPr>
            <p:spPr>
              <a:xfrm>
                <a:off x="3803215" y="4589518"/>
                <a:ext cx="886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output</a:t>
                </a:r>
                <a:endParaRPr lang="ko-KR" altLang="en-US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2DCCA62-695F-4071-8FB7-65D9612BE4CB}"/>
                  </a:ext>
                </a:extLst>
              </p:cNvPr>
              <p:cNvSpPr txBox="1"/>
              <p:nvPr/>
            </p:nvSpPr>
            <p:spPr>
              <a:xfrm>
                <a:off x="5276506" y="4119993"/>
                <a:ext cx="587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op1</a:t>
                </a:r>
                <a:endParaRPr lang="ko-KR" altLang="en-US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1D2703E-8472-4E7E-98C2-9B8244D25CF0}"/>
                  </a:ext>
                </a:extLst>
              </p:cNvPr>
              <p:cNvSpPr txBox="1"/>
              <p:nvPr/>
            </p:nvSpPr>
            <p:spPr>
              <a:xfrm>
                <a:off x="5792999" y="4891306"/>
                <a:ext cx="606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ALU</a:t>
                </a:r>
                <a:endParaRPr lang="ko-KR" altLang="en-US" dirty="0"/>
              </a:p>
            </p:txBody>
          </p: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9BA4F56E-B0E2-4941-B09E-B9D7209B0913}"/>
                  </a:ext>
                </a:extLst>
              </p:cNvPr>
              <p:cNvCxnSpPr/>
              <p:nvPr/>
            </p:nvCxnSpPr>
            <p:spPr>
              <a:xfrm>
                <a:off x="6121731" y="5359510"/>
                <a:ext cx="0" cy="3075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2C33E417-7C5A-478A-BA04-5334B75CF540}"/>
                  </a:ext>
                </a:extLst>
              </p:cNvPr>
              <p:cNvCxnSpPr/>
              <p:nvPr/>
            </p:nvCxnSpPr>
            <p:spPr>
              <a:xfrm>
                <a:off x="2906486" y="5667034"/>
                <a:ext cx="684167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36EC26BA-22EF-4E45-9365-1F8ACE96B551}"/>
                  </a:ext>
                </a:extLst>
              </p:cNvPr>
              <p:cNvCxnSpPr/>
              <p:nvPr/>
            </p:nvCxnSpPr>
            <p:spPr>
              <a:xfrm flipV="1">
                <a:off x="2906486" y="2326821"/>
                <a:ext cx="0" cy="33402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66BF63EB-AB6E-4177-BD37-4CAB83240E73}"/>
                  </a:ext>
                </a:extLst>
              </p:cNvPr>
              <p:cNvCxnSpPr/>
              <p:nvPr/>
            </p:nvCxnSpPr>
            <p:spPr>
              <a:xfrm>
                <a:off x="2906486" y="2326821"/>
                <a:ext cx="159979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5E9C11FC-C2DC-4D4E-9D3E-44434A5F4475}"/>
                  </a:ext>
                </a:extLst>
              </p:cNvPr>
              <p:cNvSpPr/>
              <p:nvPr/>
            </p:nvSpPr>
            <p:spPr>
              <a:xfrm>
                <a:off x="8183319" y="2630073"/>
                <a:ext cx="1102179" cy="14499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8x4</a:t>
                </a:r>
              </a:p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Asynch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RAM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752C4920-FC86-4D8D-B080-4419E89BA89F}"/>
                  </a:ext>
                </a:extLst>
              </p:cNvPr>
              <p:cNvSpPr/>
              <p:nvPr/>
            </p:nvSpPr>
            <p:spPr>
              <a:xfrm>
                <a:off x="6590745" y="3466446"/>
                <a:ext cx="1102179" cy="4816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MAR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이등변 삼각형 106">
                <a:extLst>
                  <a:ext uri="{FF2B5EF4-FFF2-40B4-BE49-F238E27FC236}">
                    <a16:creationId xmlns:a16="http://schemas.microsoft.com/office/drawing/2014/main" id="{6CC3558A-98E4-4CD5-B47F-050F97B1601A}"/>
                  </a:ext>
                </a:extLst>
              </p:cNvPr>
              <p:cNvSpPr/>
              <p:nvPr/>
            </p:nvSpPr>
            <p:spPr>
              <a:xfrm rot="5400000">
                <a:off x="6594543" y="3751912"/>
                <a:ext cx="97972" cy="10556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8" name="직선 화살표 연결선 107">
                <a:extLst>
                  <a:ext uri="{FF2B5EF4-FFF2-40B4-BE49-F238E27FC236}">
                    <a16:creationId xmlns:a16="http://schemas.microsoft.com/office/drawing/2014/main" id="{DD334D82-8BA6-47C5-BD7E-F78573E15739}"/>
                  </a:ext>
                </a:extLst>
              </p:cNvPr>
              <p:cNvCxnSpPr/>
              <p:nvPr/>
            </p:nvCxnSpPr>
            <p:spPr>
              <a:xfrm>
                <a:off x="7692924" y="3707292"/>
                <a:ext cx="49039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353ACB73-69BA-408C-BB8F-796C37FEBC85}"/>
                  </a:ext>
                </a:extLst>
              </p:cNvPr>
              <p:cNvCxnSpPr/>
              <p:nvPr/>
            </p:nvCxnSpPr>
            <p:spPr>
              <a:xfrm>
                <a:off x="6889280" y="4348368"/>
                <a:ext cx="18430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화살표 연결선 109">
                <a:extLst>
                  <a:ext uri="{FF2B5EF4-FFF2-40B4-BE49-F238E27FC236}">
                    <a16:creationId xmlns:a16="http://schemas.microsoft.com/office/drawing/2014/main" id="{148C437C-1006-4A27-A621-F1434C19E1DA}"/>
                  </a:ext>
                </a:extLst>
              </p:cNvPr>
              <p:cNvCxnSpPr/>
              <p:nvPr/>
            </p:nvCxnSpPr>
            <p:spPr>
              <a:xfrm flipH="1">
                <a:off x="6887172" y="4353628"/>
                <a:ext cx="2108" cy="26834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E956B658-7E6C-4DE3-B7B8-A94072C1B557}"/>
                  </a:ext>
                </a:extLst>
              </p:cNvPr>
              <p:cNvCxnSpPr>
                <a:endCxn id="105" idx="2"/>
              </p:cNvCxnSpPr>
              <p:nvPr/>
            </p:nvCxnSpPr>
            <p:spPr>
              <a:xfrm flipV="1">
                <a:off x="8732301" y="4080022"/>
                <a:ext cx="2108" cy="2683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화살표 연결선 111">
                <a:extLst>
                  <a:ext uri="{FF2B5EF4-FFF2-40B4-BE49-F238E27FC236}">
                    <a16:creationId xmlns:a16="http://schemas.microsoft.com/office/drawing/2014/main" id="{6AC9816A-22AC-4ADC-8220-B326D4A73AC0}"/>
                  </a:ext>
                </a:extLst>
              </p:cNvPr>
              <p:cNvCxnSpPr/>
              <p:nvPr/>
            </p:nvCxnSpPr>
            <p:spPr>
              <a:xfrm>
                <a:off x="7750017" y="2898940"/>
                <a:ext cx="432707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AB29EDB-CB88-49AB-A521-8F46894E30D6}"/>
                  </a:ext>
                </a:extLst>
              </p:cNvPr>
              <p:cNvSpPr txBox="1"/>
              <p:nvPr/>
            </p:nvSpPr>
            <p:spPr>
              <a:xfrm>
                <a:off x="7013381" y="2898940"/>
                <a:ext cx="1138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ram_load</a:t>
                </a:r>
                <a:endParaRPr lang="ko-KR" altLang="en-US" dirty="0"/>
              </a:p>
            </p:txBody>
          </p: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D8E023B4-4E9F-44C1-A6C3-DC29F189253F}"/>
                  </a:ext>
                </a:extLst>
              </p:cNvPr>
              <p:cNvCxnSpPr/>
              <p:nvPr/>
            </p:nvCxnSpPr>
            <p:spPr>
              <a:xfrm flipV="1">
                <a:off x="9745436" y="2326821"/>
                <a:ext cx="0" cy="33402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B48340E4-806D-4406-9271-0F7BA97499DD}"/>
                  </a:ext>
                </a:extLst>
              </p:cNvPr>
              <p:cNvCxnSpPr/>
              <p:nvPr/>
            </p:nvCxnSpPr>
            <p:spPr>
              <a:xfrm>
                <a:off x="8732301" y="2326821"/>
                <a:ext cx="10192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화살표 연결선 115">
                <a:extLst>
                  <a:ext uri="{FF2B5EF4-FFF2-40B4-BE49-F238E27FC236}">
                    <a16:creationId xmlns:a16="http://schemas.microsoft.com/office/drawing/2014/main" id="{1E200965-21CB-4137-8DA2-20459EF9F1CB}"/>
                  </a:ext>
                </a:extLst>
              </p:cNvPr>
              <p:cNvCxnSpPr>
                <a:endCxn id="105" idx="0"/>
              </p:cNvCxnSpPr>
              <p:nvPr/>
            </p:nvCxnSpPr>
            <p:spPr>
              <a:xfrm>
                <a:off x="8732301" y="2326821"/>
                <a:ext cx="2108" cy="3032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14BE03C-BE6F-4220-8A71-329942F18D94}"/>
                  </a:ext>
                </a:extLst>
              </p:cNvPr>
              <p:cNvSpPr txBox="1"/>
              <p:nvPr/>
            </p:nvSpPr>
            <p:spPr>
              <a:xfrm>
                <a:off x="3087116" y="1913093"/>
                <a:ext cx="931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data_in</a:t>
                </a:r>
                <a:endParaRPr lang="ko-KR" altLang="en-US" dirty="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3B49CB6-7099-4562-A61A-30A329BAA050}"/>
                  </a:ext>
                </a:extLst>
              </p:cNvPr>
              <p:cNvSpPr txBox="1"/>
              <p:nvPr/>
            </p:nvSpPr>
            <p:spPr>
              <a:xfrm>
                <a:off x="8627945" y="1920059"/>
                <a:ext cx="931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data_in</a:t>
                </a:r>
                <a:endParaRPr lang="ko-KR" altLang="en-US" dirty="0"/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274F05BB-AA6E-415D-BA6A-37A5625FCFF3}"/>
                  </a:ext>
                </a:extLst>
              </p:cNvPr>
              <p:cNvCxnSpPr/>
              <p:nvPr/>
            </p:nvCxnSpPr>
            <p:spPr>
              <a:xfrm>
                <a:off x="6163045" y="3582064"/>
                <a:ext cx="432707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65494E1-E68E-446D-8D63-5D41F01830F3}"/>
                  </a:ext>
                </a:extLst>
              </p:cNvPr>
              <p:cNvSpPr txBox="1"/>
              <p:nvPr/>
            </p:nvSpPr>
            <p:spPr>
              <a:xfrm>
                <a:off x="5483557" y="3557572"/>
                <a:ext cx="1138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mar_load</a:t>
                </a:r>
                <a:endParaRPr lang="ko-KR" altLang="en-US" dirty="0"/>
              </a:p>
            </p:txBody>
          </p:sp>
          <p:cxnSp>
            <p:nvCxnSpPr>
              <p:cNvPr id="121" name="직선 화살표 연결선 120">
                <a:extLst>
                  <a:ext uri="{FF2B5EF4-FFF2-40B4-BE49-F238E27FC236}">
                    <a16:creationId xmlns:a16="http://schemas.microsoft.com/office/drawing/2014/main" id="{EE07400E-267E-4694-B3F9-D3AB7447C5F0}"/>
                  </a:ext>
                </a:extLst>
              </p:cNvPr>
              <p:cNvCxnSpPr/>
              <p:nvPr/>
            </p:nvCxnSpPr>
            <p:spPr>
              <a:xfrm>
                <a:off x="6718701" y="3066732"/>
                <a:ext cx="0" cy="4000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35EB167-8244-4A69-81B2-7D81C57704A3}"/>
                  </a:ext>
                </a:extLst>
              </p:cNvPr>
              <p:cNvSpPr txBox="1"/>
              <p:nvPr/>
            </p:nvSpPr>
            <p:spPr>
              <a:xfrm>
                <a:off x="6356262" y="2656480"/>
                <a:ext cx="976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MAR_in</a:t>
                </a:r>
                <a:endParaRPr lang="ko-KR" altLang="en-US" dirty="0"/>
              </a:p>
            </p:txBody>
          </p: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6572DD3A-EE67-411D-A30A-0AD5647E0AC7}"/>
                  </a:ext>
                </a:extLst>
              </p:cNvPr>
              <p:cNvCxnSpPr/>
              <p:nvPr/>
            </p:nvCxnSpPr>
            <p:spPr>
              <a:xfrm flipH="1">
                <a:off x="4431123" y="2449301"/>
                <a:ext cx="146190" cy="1203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1FF8DED4-18EC-40A7-8ECE-32A9316E5D1A}"/>
                  </a:ext>
                </a:extLst>
              </p:cNvPr>
              <p:cNvCxnSpPr/>
              <p:nvPr/>
            </p:nvCxnSpPr>
            <p:spPr>
              <a:xfrm flipH="1">
                <a:off x="4920320" y="2453704"/>
                <a:ext cx="146190" cy="1203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6F372CF2-FCD8-4E84-AF97-74F2C1D8E9F8}"/>
                  </a:ext>
                </a:extLst>
              </p:cNvPr>
              <p:cNvCxnSpPr/>
              <p:nvPr/>
            </p:nvCxnSpPr>
            <p:spPr>
              <a:xfrm flipH="1">
                <a:off x="6054667" y="5442687"/>
                <a:ext cx="146190" cy="1203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5F8EC533-B81A-4231-A257-3F24CC827A29}"/>
                  </a:ext>
                </a:extLst>
              </p:cNvPr>
              <p:cNvCxnSpPr/>
              <p:nvPr/>
            </p:nvCxnSpPr>
            <p:spPr>
              <a:xfrm flipH="1">
                <a:off x="4689996" y="3271898"/>
                <a:ext cx="146190" cy="1203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DA7C4E9D-4BCD-4EE0-99B0-DF65CC0BCEA8}"/>
                  </a:ext>
                </a:extLst>
              </p:cNvPr>
              <p:cNvCxnSpPr/>
              <p:nvPr/>
            </p:nvCxnSpPr>
            <p:spPr>
              <a:xfrm flipH="1">
                <a:off x="4689996" y="4079716"/>
                <a:ext cx="146190" cy="1203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9A030B7E-6BC9-4491-BA33-0E4698F0A3EF}"/>
                  </a:ext>
                </a:extLst>
              </p:cNvPr>
              <p:cNvCxnSpPr/>
              <p:nvPr/>
            </p:nvCxnSpPr>
            <p:spPr>
              <a:xfrm flipH="1">
                <a:off x="6642207" y="3206320"/>
                <a:ext cx="146190" cy="1203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609ECE7D-9E44-4E2D-AF27-DC11E4946207}"/>
                  </a:ext>
                </a:extLst>
              </p:cNvPr>
              <p:cNvCxnSpPr/>
              <p:nvPr/>
            </p:nvCxnSpPr>
            <p:spPr>
              <a:xfrm flipH="1">
                <a:off x="8659206" y="2397559"/>
                <a:ext cx="146190" cy="1203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7E4FDAA0-AA4A-43DF-AE83-0BF8D1FB3123}"/>
                  </a:ext>
                </a:extLst>
              </p:cNvPr>
              <p:cNvCxnSpPr/>
              <p:nvPr/>
            </p:nvCxnSpPr>
            <p:spPr>
              <a:xfrm flipH="1">
                <a:off x="8660553" y="4167857"/>
                <a:ext cx="146190" cy="1203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화살표 연결선 130">
                <a:extLst>
                  <a:ext uri="{FF2B5EF4-FFF2-40B4-BE49-F238E27FC236}">
                    <a16:creationId xmlns:a16="http://schemas.microsoft.com/office/drawing/2014/main" id="{542E6FB7-37B6-41D6-9A46-78FC0BE29EA9}"/>
                  </a:ext>
                </a:extLst>
              </p:cNvPr>
              <p:cNvCxnSpPr/>
              <p:nvPr/>
            </p:nvCxnSpPr>
            <p:spPr>
              <a:xfrm>
                <a:off x="4794547" y="5002568"/>
                <a:ext cx="432707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51593391-A784-4DC4-A58B-B416CD6464EA}"/>
                  </a:ext>
                </a:extLst>
              </p:cNvPr>
              <p:cNvSpPr txBox="1"/>
              <p:nvPr/>
            </p:nvSpPr>
            <p:spPr>
              <a:xfrm>
                <a:off x="4115059" y="4978076"/>
                <a:ext cx="870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alu_sel</a:t>
                </a:r>
                <a:endParaRPr lang="ko-KR" altLang="en-US" dirty="0"/>
              </a:p>
            </p:txBody>
          </p: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9B63E958-DB6E-4F96-8DBA-4B7BF806520B}"/>
                  </a:ext>
                </a:extLst>
              </p:cNvPr>
              <p:cNvCxnSpPr/>
              <p:nvPr/>
            </p:nvCxnSpPr>
            <p:spPr>
              <a:xfrm flipH="1">
                <a:off x="4932203" y="4942409"/>
                <a:ext cx="146190" cy="1203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C18E4BB-39BA-46D1-8381-5F877B08593B}"/>
                </a:ext>
              </a:extLst>
            </p:cNvPr>
            <p:cNvSpPr txBox="1"/>
            <p:nvPr/>
          </p:nvSpPr>
          <p:spPr>
            <a:xfrm>
              <a:off x="8295388" y="344777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0F54B80-B479-4F28-A4AB-2628AE97F229}"/>
                </a:ext>
              </a:extLst>
            </p:cNvPr>
            <p:cNvSpPr txBox="1"/>
            <p:nvPr/>
          </p:nvSpPr>
          <p:spPr>
            <a:xfrm>
              <a:off x="6947002" y="261996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78F634A-7012-46A0-98E4-FC8825A34FDB}"/>
                </a:ext>
              </a:extLst>
            </p:cNvPr>
            <p:cNvSpPr txBox="1"/>
            <p:nvPr/>
          </p:nvSpPr>
          <p:spPr>
            <a:xfrm>
              <a:off x="8039375" y="566483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819BA11-2C97-444D-ABE3-08D28D3F147F}"/>
                </a:ext>
              </a:extLst>
            </p:cNvPr>
            <p:cNvSpPr txBox="1"/>
            <p:nvPr/>
          </p:nvSpPr>
          <p:spPr>
            <a:xfrm>
              <a:off x="10642557" y="26343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7243996-AE0E-4BDA-AD66-82E9D4E7E052}"/>
                </a:ext>
              </a:extLst>
            </p:cNvPr>
            <p:cNvSpPr txBox="1"/>
            <p:nvPr/>
          </p:nvSpPr>
          <p:spPr>
            <a:xfrm>
              <a:off x="9640496" y="368856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791D43E-7EA3-4301-9BD8-25970994F5D6}"/>
                </a:ext>
              </a:extLst>
            </p:cNvPr>
            <p:cNvSpPr txBox="1"/>
            <p:nvPr/>
          </p:nvSpPr>
          <p:spPr>
            <a:xfrm>
              <a:off x="6727988" y="500268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103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4337921" y="648900"/>
            <a:ext cx="3063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Processor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5A84DBB-A74A-494D-BB97-A31D33F5BD82}"/>
              </a:ext>
            </a:extLst>
          </p:cNvPr>
          <p:cNvSpPr txBox="1"/>
          <p:nvPr/>
        </p:nvSpPr>
        <p:spPr>
          <a:xfrm>
            <a:off x="793750" y="1106102"/>
            <a:ext cx="10659080" cy="552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Structural</a:t>
            </a:r>
            <a:r>
              <a:rPr lang="ko-KR" altLang="en-US" sz="2800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800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description</a:t>
            </a:r>
            <a:r>
              <a:rPr lang="ko-KR" altLang="en-US" sz="2800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800" b="1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example</a:t>
            </a: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r>
              <a:rPr lang="en-US" altLang="ko-KR" dirty="0"/>
              <a:t>ARCHITECTURE sample OF data_processor1 IS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	component </a:t>
            </a:r>
            <a:r>
              <a:rPr lang="en-US" altLang="ko-KR" dirty="0" err="1"/>
              <a:t>asynch_ram</a:t>
            </a:r>
            <a:endParaRPr lang="en-US" altLang="ko-KR" dirty="0"/>
          </a:p>
          <a:p>
            <a:r>
              <a:rPr lang="en-US" altLang="ko-KR" dirty="0"/>
              <a:t>		port (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data_in</a:t>
            </a:r>
            <a:r>
              <a:rPr lang="en-US" altLang="ko-KR" dirty="0"/>
              <a:t>: IN STD_LOGIC_VECTOR (3 DOWNTO 0);</a:t>
            </a:r>
          </a:p>
          <a:p>
            <a:r>
              <a:rPr lang="en-US" altLang="ko-KR" dirty="0"/>
              <a:t>			address: IN STD_LOGIC_VECTOR (2 DOWNTO 0);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wr</a:t>
            </a:r>
            <a:r>
              <a:rPr lang="en-US" altLang="ko-KR" dirty="0"/>
              <a:t>: IN STD_LOGIC;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data_out</a:t>
            </a:r>
            <a:r>
              <a:rPr lang="en-US" altLang="ko-KR" dirty="0"/>
              <a:t>: OUT STD_LOGIC_VECTOR (3 DOWNTO 0) );</a:t>
            </a:r>
          </a:p>
          <a:p>
            <a:r>
              <a:rPr lang="en-US" altLang="ko-KR" dirty="0"/>
              <a:t>	end component;</a:t>
            </a:r>
          </a:p>
          <a:p>
            <a:endParaRPr lang="en-US" altLang="ko-KR" dirty="0"/>
          </a:p>
          <a:p>
            <a:r>
              <a:rPr lang="en-US" altLang="ko-KR" dirty="0"/>
              <a:t>… </a:t>
            </a:r>
          </a:p>
          <a:p>
            <a:r>
              <a:rPr lang="en-US" altLang="ko-KR" dirty="0"/>
              <a:t>BEGIN </a:t>
            </a:r>
          </a:p>
          <a:p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/>
              <a:t>	RAM : </a:t>
            </a:r>
            <a:r>
              <a:rPr lang="en-US" altLang="ko-KR" dirty="0" err="1"/>
              <a:t>asynch_ram</a:t>
            </a:r>
            <a:endParaRPr lang="en-US" altLang="ko-KR" dirty="0"/>
          </a:p>
          <a:p>
            <a:r>
              <a:rPr lang="en-US" altLang="ko-KR" dirty="0"/>
              <a:t>		port map (</a:t>
            </a:r>
            <a:r>
              <a:rPr lang="en-US" altLang="ko-KR" dirty="0" err="1"/>
              <a:t>data_in</a:t>
            </a:r>
            <a:r>
              <a:rPr lang="en-US" altLang="ko-KR" dirty="0"/>
              <a:t> =&gt; </a:t>
            </a:r>
            <a:r>
              <a:rPr lang="en-US" altLang="ko-KR" dirty="0" err="1"/>
              <a:t>data_in</a:t>
            </a:r>
            <a:r>
              <a:rPr lang="en-US" altLang="ko-KR" dirty="0"/>
              <a:t>, address =&gt; MAR, </a:t>
            </a:r>
            <a:r>
              <a:rPr lang="en-US" altLang="ko-KR" dirty="0" err="1"/>
              <a:t>wr</a:t>
            </a:r>
            <a:r>
              <a:rPr lang="en-US" altLang="ko-KR" dirty="0"/>
              <a:t> =&gt; </a:t>
            </a:r>
            <a:r>
              <a:rPr lang="en-US" altLang="ko-KR" dirty="0" err="1"/>
              <a:t>ram_load</a:t>
            </a:r>
            <a:r>
              <a:rPr lang="en-US" altLang="ko-KR" dirty="0"/>
              <a:t>, </a:t>
            </a:r>
            <a:r>
              <a:rPr lang="en-US" altLang="ko-KR" dirty="0" err="1"/>
              <a:t>data_out</a:t>
            </a:r>
            <a:r>
              <a:rPr lang="en-US" altLang="ko-KR" dirty="0"/>
              <a:t> =&gt; </a:t>
            </a:r>
            <a:r>
              <a:rPr lang="en-US" altLang="ko-KR" dirty="0" err="1"/>
              <a:t>data_out</a:t>
            </a:r>
            <a:r>
              <a:rPr lang="en-US" altLang="ko-KR" dirty="0"/>
              <a:t> 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44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4337921" y="648900"/>
            <a:ext cx="3063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Processor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5A84DBB-A74A-494D-BB97-A31D33F5BD82}"/>
              </a:ext>
            </a:extLst>
          </p:cNvPr>
          <p:cNvSpPr txBox="1"/>
          <p:nvPr/>
        </p:nvSpPr>
        <p:spPr>
          <a:xfrm>
            <a:off x="793750" y="1106102"/>
            <a:ext cx="10659080" cy="55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RTL view example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F92539-BE9F-4BA7-8EDA-EB27787D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45" y="2183301"/>
            <a:ext cx="10850489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4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1. VHDL Code – Asynchronous RAM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CCDD37-B019-4119-BC65-D92581539C88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493881-AA19-4F46-8156-AA8651EFD375}"/>
              </a:ext>
            </a:extLst>
          </p:cNvPr>
          <p:cNvSpPr/>
          <p:nvPr/>
        </p:nvSpPr>
        <p:spPr>
          <a:xfrm>
            <a:off x="4337921" y="648900"/>
            <a:ext cx="3063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Processor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7401901" y="1728112"/>
            <a:ext cx="4458953" cy="499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다음은 강의자료에 주어진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Asynchronous RAM Code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8X4 RAM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으로 바꿔서 나타낸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VHDL Code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이다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en-US" altLang="ko-KR" dirty="0">
              <a:solidFill>
                <a:srgbClr val="4899EA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8X4 RAM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이므로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MEM(memory)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의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ARRAY 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개수는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0 TO 7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로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8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개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, bit 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수는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3 DOWNTO 0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로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4 bit word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를 가진다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en-US" altLang="ko-KR" dirty="0">
              <a:solidFill>
                <a:srgbClr val="4899EA"/>
              </a:solidFill>
              <a:sym typeface="Wingdings" panose="05000000000000000000" pitchFamily="2" charset="2"/>
            </a:endParaRP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 </a:t>
            </a:r>
            <a:r>
              <a:rPr lang="en-US" altLang="ko-KR" b="1" dirty="0">
                <a:solidFill>
                  <a:srgbClr val="166DC4"/>
                </a:solidFill>
                <a:sym typeface="Wingdings" panose="05000000000000000000" pitchFamily="2" charset="2"/>
              </a:rPr>
              <a:t>4 bit word</a:t>
            </a:r>
            <a:r>
              <a:rPr lang="ko-KR" altLang="en-US" b="1" dirty="0">
                <a:solidFill>
                  <a:srgbClr val="166DC4"/>
                </a:solidFill>
                <a:sym typeface="Wingdings" panose="05000000000000000000" pitchFamily="2" charset="2"/>
              </a:rPr>
              <a:t>를 </a:t>
            </a:r>
            <a:r>
              <a:rPr lang="en-US" altLang="ko-KR" b="1" dirty="0">
                <a:solidFill>
                  <a:srgbClr val="166DC4"/>
                </a:solidFill>
                <a:sym typeface="Wingdings" panose="05000000000000000000" pitchFamily="2" charset="2"/>
              </a:rPr>
              <a:t>8</a:t>
            </a:r>
            <a:r>
              <a:rPr lang="ko-KR" altLang="en-US" b="1" dirty="0">
                <a:solidFill>
                  <a:srgbClr val="166DC4"/>
                </a:solidFill>
                <a:sym typeface="Wingdings" panose="05000000000000000000" pitchFamily="2" charset="2"/>
              </a:rPr>
              <a:t>개 쌓은 </a:t>
            </a:r>
            <a:r>
              <a:rPr lang="en-US" altLang="ko-KR" b="1" dirty="0">
                <a:solidFill>
                  <a:srgbClr val="166DC4"/>
                </a:solidFill>
                <a:sym typeface="Wingdings" panose="05000000000000000000" pitchFamily="2" charset="2"/>
              </a:rPr>
              <a:t>ARRAY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4C518E-7293-4491-A9E0-3DC9F653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26" y="2315120"/>
            <a:ext cx="62007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4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Asynchronous RAM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CCDD37-B019-4119-BC65-D92581539C88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493881-AA19-4F46-8156-AA8651EFD375}"/>
              </a:ext>
            </a:extLst>
          </p:cNvPr>
          <p:cNvSpPr/>
          <p:nvPr/>
        </p:nvSpPr>
        <p:spPr>
          <a:xfrm>
            <a:off x="4337921" y="648900"/>
            <a:ext cx="3063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Processor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7471790" y="2063670"/>
            <a:ext cx="4458953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추가적으로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M[1]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M[2]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있는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값이 제대로 들어갔는지 확인하기 위해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m1_out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m2_out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생성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en-US" altLang="ko-KR" dirty="0">
              <a:solidFill>
                <a:srgbClr val="4899EA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m1_out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M[2]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확인 할 수 있도록 </a:t>
            </a:r>
            <a:r>
              <a:rPr lang="en-US" altLang="ko-KR" dirty="0" err="1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ram_block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(2)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넣고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m1_out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M[1]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확인할 수 있도록 </a:t>
            </a:r>
            <a:r>
              <a:rPr lang="en-US" altLang="ko-KR" dirty="0" err="1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ram_block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(1)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넣었다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8327572-B5E3-4D34-BEA0-A5ED60CA5F69}"/>
                  </a:ext>
                </a:extLst>
              </p14:cNvPr>
              <p14:cNvContentPartPr/>
              <p14:nvPr/>
            </p14:nvContentPartPr>
            <p14:xfrm>
              <a:off x="9596074" y="1452296"/>
              <a:ext cx="1131840" cy="1753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8327572-B5E3-4D34-BEA0-A5ED60CA5F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78074" y="1434656"/>
                <a:ext cx="1167480" cy="21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0F41144D-40A4-48D0-B3A2-235FBD6E8E80}"/>
              </a:ext>
            </a:extLst>
          </p:cNvPr>
          <p:cNvGrpSpPr/>
          <p:nvPr/>
        </p:nvGrpSpPr>
        <p:grpSpPr>
          <a:xfrm>
            <a:off x="1201126" y="2315120"/>
            <a:ext cx="6200775" cy="4248150"/>
            <a:chOff x="1201126" y="2315120"/>
            <a:chExt cx="6200775" cy="42481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04C518E-7293-4491-A9E0-3DC9F6530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1126" y="2315120"/>
              <a:ext cx="6200775" cy="4248150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68A91A7-C8EF-43E7-B9D5-04FC1CA08070}"/>
                </a:ext>
              </a:extLst>
            </p:cNvPr>
            <p:cNvSpPr/>
            <p:nvPr/>
          </p:nvSpPr>
          <p:spPr>
            <a:xfrm>
              <a:off x="1744910" y="6098796"/>
              <a:ext cx="1837189" cy="327171"/>
            </a:xfrm>
            <a:prstGeom prst="roundRect">
              <a:avLst/>
            </a:prstGeom>
            <a:noFill/>
            <a:ln w="28575">
              <a:solidFill>
                <a:srgbClr val="FB3B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637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- ALU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7078594" y="2513845"/>
            <a:ext cx="4804052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다음은 강의자료에 주어진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Simple ALU Code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이다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899E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다음과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같은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‘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sel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’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값을 통해 어떤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operation(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연산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사용하여 계산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할 것인지 정하는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CCDD37-B019-4119-BC65-D92581539C88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493881-AA19-4F46-8156-AA8651EFD375}"/>
              </a:ext>
            </a:extLst>
          </p:cNvPr>
          <p:cNvSpPr/>
          <p:nvPr/>
        </p:nvSpPr>
        <p:spPr>
          <a:xfrm>
            <a:off x="4337921" y="648900"/>
            <a:ext cx="3063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Processor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7DEDD8A-B185-4410-9239-2848EF9C7293}"/>
              </a:ext>
            </a:extLst>
          </p:cNvPr>
          <p:cNvGrpSpPr/>
          <p:nvPr/>
        </p:nvGrpSpPr>
        <p:grpSpPr>
          <a:xfrm>
            <a:off x="1046162" y="2074559"/>
            <a:ext cx="5583449" cy="4669141"/>
            <a:chOff x="1046162" y="2074559"/>
            <a:chExt cx="5583449" cy="466914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5AEDE4B-B7BE-4F94-8A2C-8A692A1C935F}"/>
                </a:ext>
              </a:extLst>
            </p:cNvPr>
            <p:cNvGrpSpPr/>
            <p:nvPr/>
          </p:nvGrpSpPr>
          <p:grpSpPr>
            <a:xfrm>
              <a:off x="1046162" y="2074559"/>
              <a:ext cx="5583449" cy="4669141"/>
              <a:chOff x="1046162" y="2074559"/>
              <a:chExt cx="5583449" cy="4669141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B8D17BAB-9BCC-4FE7-BCFE-0694930A64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1131" b="1369"/>
              <a:stretch/>
            </p:blipFill>
            <p:spPr>
              <a:xfrm>
                <a:off x="1046162" y="2074559"/>
                <a:ext cx="5583449" cy="4669141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9EF60E6-A792-4706-AFDF-83D6FD618AE0}"/>
                  </a:ext>
                </a:extLst>
              </p:cNvPr>
              <p:cNvSpPr/>
              <p:nvPr/>
            </p:nvSpPr>
            <p:spPr>
              <a:xfrm>
                <a:off x="2617365" y="6191192"/>
                <a:ext cx="92279" cy="21601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ACE6F4A-4110-4D48-A502-36D2F7126ECC}"/>
                </a:ext>
              </a:extLst>
            </p:cNvPr>
            <p:cNvSpPr/>
            <p:nvPr/>
          </p:nvSpPr>
          <p:spPr>
            <a:xfrm>
              <a:off x="2603864" y="6191682"/>
              <a:ext cx="69668" cy="1917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708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Data Processor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CCDD37-B019-4119-BC65-D92581539C88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493881-AA19-4F46-8156-AA8651EFD375}"/>
              </a:ext>
            </a:extLst>
          </p:cNvPr>
          <p:cNvSpPr/>
          <p:nvPr/>
        </p:nvSpPr>
        <p:spPr>
          <a:xfrm>
            <a:off x="4337921" y="648900"/>
            <a:ext cx="30639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RAM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Processor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759BCC-2BBC-4070-BB9C-82C0670086D9}"/>
              </a:ext>
            </a:extLst>
          </p:cNvPr>
          <p:cNvGrpSpPr/>
          <p:nvPr/>
        </p:nvGrpSpPr>
        <p:grpSpPr>
          <a:xfrm>
            <a:off x="530739" y="2074557"/>
            <a:ext cx="11456764" cy="4631042"/>
            <a:chOff x="530739" y="2074557"/>
            <a:chExt cx="11456764" cy="463104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78C86FC-4BB5-4012-8EBB-E42F7CCEC698}"/>
                </a:ext>
              </a:extLst>
            </p:cNvPr>
            <p:cNvGrpSpPr/>
            <p:nvPr/>
          </p:nvGrpSpPr>
          <p:grpSpPr>
            <a:xfrm>
              <a:off x="530739" y="2074557"/>
              <a:ext cx="11456764" cy="4631042"/>
              <a:chOff x="530739" y="2074557"/>
              <a:chExt cx="11456764" cy="4631042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9AD7A836-8B9E-48D3-8EC4-DBF77FF3C7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0739" y="2074558"/>
                <a:ext cx="4289725" cy="4631041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0D52B739-E864-4F5E-8C3E-F5AEA340A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4053" y="2074557"/>
                <a:ext cx="7313450" cy="2914684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FA29CB8A-69C2-4005-AF4C-6AF3FEDE3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4053" y="4989241"/>
                <a:ext cx="2497766" cy="1585753"/>
              </a:xfrm>
              <a:prstGeom prst="rect">
                <a:avLst/>
              </a:prstGeom>
            </p:spPr>
          </p:pic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8B0CC26-826C-463F-BA36-ECD8E657E79A}"/>
                </a:ext>
              </a:extLst>
            </p:cNvPr>
            <p:cNvSpPr/>
            <p:nvPr/>
          </p:nvSpPr>
          <p:spPr>
            <a:xfrm>
              <a:off x="5780015" y="5584150"/>
              <a:ext cx="45719" cy="20635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AB34623-766C-48E6-A50F-1FE08C4033A8}"/>
              </a:ext>
            </a:extLst>
          </p:cNvPr>
          <p:cNvSpPr txBox="1"/>
          <p:nvPr/>
        </p:nvSpPr>
        <p:spPr>
          <a:xfrm>
            <a:off x="7471790" y="3429000"/>
            <a:ext cx="4804052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다음은 위의 코드를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component 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하고 각각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AC, MAR, MUX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의 기능을 구현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한 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VHDL Code</a:t>
            </a: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이다</a:t>
            </a:r>
            <a:r>
              <a:rPr lang="en-US" altLang="ko-KR" dirty="0">
                <a:solidFill>
                  <a:srgbClr val="4899EA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4899EA"/>
                </a:solidFill>
                <a:sym typeface="Wingdings" panose="05000000000000000000" pitchFamily="2" charset="2"/>
              </a:rPr>
              <a:t>이는 </a:t>
            </a:r>
            <a:r>
              <a:rPr lang="en-US" altLang="ko-KR" b="1" dirty="0">
                <a:solidFill>
                  <a:srgbClr val="166DC4"/>
                </a:solidFill>
              </a:rPr>
              <a:t>Structural</a:t>
            </a:r>
            <a:r>
              <a:rPr lang="ko-KR" altLang="en-US" b="1" dirty="0">
                <a:solidFill>
                  <a:srgbClr val="166DC4"/>
                </a:solidFill>
              </a:rPr>
              <a:t> </a:t>
            </a:r>
            <a:r>
              <a:rPr lang="en-US" altLang="ko-KR" b="1" dirty="0">
                <a:solidFill>
                  <a:srgbClr val="166DC4"/>
                </a:solidFill>
              </a:rPr>
              <a:t>description</a:t>
            </a:r>
            <a:r>
              <a:rPr lang="ko-KR" altLang="en-US" b="1" dirty="0">
                <a:solidFill>
                  <a:srgbClr val="166DC4"/>
                </a:solidFill>
              </a:rPr>
              <a:t> </a:t>
            </a:r>
            <a:r>
              <a:rPr lang="en-US" altLang="ko-KR" b="1" dirty="0">
                <a:solidFill>
                  <a:srgbClr val="166DC4"/>
                </a:solidFill>
              </a:rPr>
              <a:t>example</a:t>
            </a:r>
            <a:r>
              <a:rPr lang="ko-KR" altLang="en-US" dirty="0">
                <a:solidFill>
                  <a:srgbClr val="70A9F0"/>
                </a:solidFill>
              </a:rPr>
              <a:t>을 참고하여 구현하였다</a:t>
            </a:r>
            <a:r>
              <a:rPr lang="en-US" altLang="ko-KR" dirty="0">
                <a:solidFill>
                  <a:srgbClr val="70A9F0"/>
                </a:solidFill>
              </a:rPr>
              <a:t>.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 </a:t>
            </a:r>
            <a:endParaRPr lang="en-US" altLang="ko-KR" dirty="0">
              <a:solidFill>
                <a:srgbClr val="70A9F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968461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</TotalTime>
  <Words>2841</Words>
  <Application>Microsoft Office PowerPoint</Application>
  <PresentationFormat>와이드스크린</PresentationFormat>
  <Paragraphs>301</Paragraphs>
  <Slides>29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혜인</cp:lastModifiedBy>
  <cp:revision>1031</cp:revision>
  <dcterms:created xsi:type="dcterms:W3CDTF">2020-02-14T03:17:50Z</dcterms:created>
  <dcterms:modified xsi:type="dcterms:W3CDTF">2020-05-06T16:26:26Z</dcterms:modified>
</cp:coreProperties>
</file>