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81" r:id="rId5"/>
    <p:sldId id="282" r:id="rId6"/>
    <p:sldId id="283" r:id="rId7"/>
    <p:sldId id="275" r:id="rId8"/>
    <p:sldId id="276" r:id="rId9"/>
    <p:sldId id="277" r:id="rId10"/>
    <p:sldId id="278" r:id="rId11"/>
    <p:sldId id="280" r:id="rId12"/>
    <p:sldId id="285" r:id="rId13"/>
    <p:sldId id="286" r:id="rId14"/>
    <p:sldId id="287" r:id="rId15"/>
    <p:sldId id="288" r:id="rId16"/>
    <p:sldId id="289" r:id="rId17"/>
    <p:sldId id="279" r:id="rId18"/>
    <p:sldId id="29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70A9F0"/>
    <a:srgbClr val="949494"/>
    <a:srgbClr val="A8CEF5"/>
    <a:srgbClr val="4899EA"/>
    <a:srgbClr val="DCDCDC"/>
    <a:srgbClr val="FB3B69"/>
    <a:srgbClr val="E8ED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03. One-Counter Design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Simulation capture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75999AF-D764-486D-88D6-57571D43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5" y="2138165"/>
            <a:ext cx="11808176" cy="18801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D052FA5-533F-443A-B754-9D8B2D7DFCA3}"/>
              </a:ext>
            </a:extLst>
          </p:cNvPr>
          <p:cNvSpPr txBox="1"/>
          <p:nvPr/>
        </p:nvSpPr>
        <p:spPr>
          <a:xfrm>
            <a:off x="1122223" y="4266829"/>
            <a:ext cx="977482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앞에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과 다른 값을 넣어 진행하였다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Input A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01000101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을 입력하였으므로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Output B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0011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(2)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이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나와야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하므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로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위의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Simulation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을 확인하면 올바르게 진행된 것을 알 수 있다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en-US" altLang="ko-KR" b="1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또한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166DC4"/>
                </a:solidFill>
              </a:rPr>
              <a:t>Load_A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</a:t>
            </a:r>
            <a:r>
              <a:rPr lang="ko-KR" altLang="en-US" b="1" dirty="0">
                <a:solidFill>
                  <a:srgbClr val="166DC4"/>
                </a:solidFill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01</a:t>
            </a:r>
            <a:r>
              <a:rPr lang="ko-KR" altLang="en-US" b="1" dirty="0">
                <a:solidFill>
                  <a:srgbClr val="166DC4"/>
                </a:solidFill>
              </a:rPr>
              <a:t>로 바뀌고</a:t>
            </a:r>
            <a:r>
              <a:rPr lang="en-US" altLang="ko-KR" b="1" dirty="0">
                <a:solidFill>
                  <a:srgbClr val="166DC4"/>
                </a:solidFill>
              </a:rPr>
              <a:t>, Start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</a:t>
            </a:r>
            <a:r>
              <a:rPr lang="ko-KR" altLang="en-US" b="1" dirty="0">
                <a:solidFill>
                  <a:srgbClr val="166DC4"/>
                </a:solidFill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01</a:t>
            </a:r>
            <a:r>
              <a:rPr lang="ko-KR" altLang="en-US" b="1" dirty="0">
                <a:solidFill>
                  <a:srgbClr val="166DC4"/>
                </a:solidFill>
              </a:rPr>
              <a:t>에서</a:t>
            </a:r>
            <a:r>
              <a:rPr lang="en-US" altLang="ko-KR" b="1" dirty="0">
                <a:solidFill>
                  <a:srgbClr val="166DC4"/>
                </a:solidFill>
              </a:rPr>
              <a:t> 10</a:t>
            </a:r>
            <a:r>
              <a:rPr lang="ko-KR" altLang="en-US" b="1" dirty="0">
                <a:solidFill>
                  <a:srgbClr val="166DC4"/>
                </a:solidFill>
              </a:rPr>
              <a:t>으로 바뀌면서 </a:t>
            </a:r>
            <a:r>
              <a:rPr lang="en-US" altLang="ko-KR" b="1" dirty="0">
                <a:solidFill>
                  <a:srgbClr val="166DC4"/>
                </a:solidFill>
              </a:rPr>
              <a:t>A</a:t>
            </a:r>
            <a:r>
              <a:rPr lang="ko-KR" altLang="en-US" b="1" dirty="0">
                <a:solidFill>
                  <a:srgbClr val="166DC4"/>
                </a:solidFill>
              </a:rPr>
              <a:t>에 있는 </a:t>
            </a:r>
            <a:r>
              <a:rPr lang="en-US" altLang="ko-KR" b="1" dirty="0">
                <a:solidFill>
                  <a:srgbClr val="166DC4"/>
                </a:solidFill>
              </a:rPr>
              <a:t>‘1’</a:t>
            </a:r>
            <a:r>
              <a:rPr lang="ko-KR" altLang="en-US" b="1" dirty="0">
                <a:solidFill>
                  <a:srgbClr val="166DC4"/>
                </a:solidFill>
              </a:rPr>
              <a:t>을</a:t>
            </a:r>
            <a:r>
              <a:rPr lang="en-US" altLang="ko-KR" b="1" dirty="0">
                <a:solidFill>
                  <a:srgbClr val="166DC4"/>
                </a:solidFill>
              </a:rPr>
              <a:t> Count</a:t>
            </a:r>
            <a:r>
              <a:rPr lang="ko-KR" altLang="en-US" b="1" dirty="0">
                <a:solidFill>
                  <a:srgbClr val="166DC4"/>
                </a:solidFill>
              </a:rPr>
              <a:t>하고 이를 </a:t>
            </a:r>
            <a:r>
              <a:rPr lang="en-US" altLang="ko-KR" b="1" dirty="0">
                <a:solidFill>
                  <a:srgbClr val="166DC4"/>
                </a:solidFill>
              </a:rPr>
              <a:t>B</a:t>
            </a:r>
            <a:r>
              <a:rPr lang="ko-KR" altLang="en-US" b="1" dirty="0">
                <a:solidFill>
                  <a:srgbClr val="166DC4"/>
                </a:solidFill>
              </a:rPr>
              <a:t>에 저장한다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  <a:r>
              <a:rPr lang="ko-KR" altLang="en-US" b="1" dirty="0">
                <a:solidFill>
                  <a:srgbClr val="166DC4"/>
                </a:solidFill>
              </a:rPr>
              <a:t>그리고 </a:t>
            </a:r>
            <a:r>
              <a:rPr lang="en-US" altLang="ko-KR" b="1" dirty="0">
                <a:solidFill>
                  <a:srgbClr val="166DC4"/>
                </a:solidFill>
              </a:rPr>
              <a:t>Count</a:t>
            </a:r>
            <a:r>
              <a:rPr lang="ko-KR" altLang="en-US" b="1" dirty="0">
                <a:solidFill>
                  <a:srgbClr val="166DC4"/>
                </a:solidFill>
              </a:rPr>
              <a:t>가 완료되면 </a:t>
            </a:r>
            <a:r>
              <a:rPr lang="en-US" altLang="ko-KR" b="1" dirty="0">
                <a:solidFill>
                  <a:srgbClr val="166DC4"/>
                </a:solidFill>
              </a:rPr>
              <a:t>State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11</a:t>
            </a:r>
            <a:r>
              <a:rPr lang="ko-KR" altLang="en-US" b="1" dirty="0">
                <a:solidFill>
                  <a:srgbClr val="166DC4"/>
                </a:solidFill>
              </a:rPr>
              <a:t>로 바뀜과 동시에 </a:t>
            </a:r>
            <a:r>
              <a:rPr lang="en-US" altLang="ko-KR" b="1" dirty="0">
                <a:solidFill>
                  <a:srgbClr val="166DC4"/>
                </a:solidFill>
              </a:rPr>
              <a:t>Done</a:t>
            </a:r>
            <a:r>
              <a:rPr lang="ko-KR" altLang="en-US" b="1" dirty="0">
                <a:solidFill>
                  <a:srgbClr val="166DC4"/>
                </a:solidFill>
              </a:rPr>
              <a:t>이 </a:t>
            </a:r>
            <a:r>
              <a:rPr lang="en-US" altLang="ko-KR" b="1" dirty="0">
                <a:solidFill>
                  <a:srgbClr val="166DC4"/>
                </a:solidFill>
              </a:rPr>
              <a:t>1</a:t>
            </a:r>
            <a:r>
              <a:rPr lang="ko-KR" altLang="en-US" b="1" dirty="0">
                <a:solidFill>
                  <a:srgbClr val="166DC4"/>
                </a:solidFill>
              </a:rPr>
              <a:t>이 되는 것을 확인 할 수 있다</a:t>
            </a:r>
            <a:r>
              <a:rPr lang="en-US" altLang="ko-KR" b="1" dirty="0">
                <a:solidFill>
                  <a:srgbClr val="166DC4"/>
                </a:solidFill>
              </a:rPr>
              <a:t>.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9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Problems met during design &amp; Solutions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0F6B1-A3B6-466B-A962-7B8903CFA63D}"/>
              </a:ext>
            </a:extLst>
          </p:cNvPr>
          <p:cNvSpPr/>
          <p:nvPr/>
        </p:nvSpPr>
        <p:spPr>
          <a:xfrm>
            <a:off x="1714151" y="2159530"/>
            <a:ext cx="9619376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>
                <a:solidFill>
                  <a:srgbClr val="70A9F0"/>
                </a:solidFill>
                <a:sym typeface="Wingdings" panose="05000000000000000000" pitchFamily="2" charset="2"/>
              </a:rPr>
              <a:t>Unsigned</a:t>
            </a:r>
            <a:r>
              <a:rPr lang="ko-KR" altLang="en-US" b="1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70A9F0"/>
                </a:solidFill>
                <a:sym typeface="Wingdings" panose="05000000000000000000" pitchFamily="2" charset="2"/>
              </a:rPr>
              <a:t>install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처음에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‘USE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ieee.std_logic_unsigned.all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;’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install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하지 않았다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이로 인해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operator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정의되지 않아서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‘B&lt;=B+1’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부분에서 연산자 오류가 발생하였다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Unsigned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install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해줌으로서 해결하였다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dirty="0">
              <a:solidFill>
                <a:srgbClr val="166DC4"/>
              </a:solidFill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b="1" dirty="0">
                <a:solidFill>
                  <a:srgbClr val="70A9F0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b="1" dirty="0">
                <a:solidFill>
                  <a:srgbClr val="70A9F0"/>
                </a:solidFill>
                <a:sym typeface="Wingdings" panose="05000000000000000000" pitchFamily="2" charset="2"/>
              </a:rPr>
              <a:t>구문</a:t>
            </a:r>
            <a:endParaRPr lang="en-US" altLang="ko-KR" b="1" dirty="0">
              <a:solidFill>
                <a:srgbClr val="70A9F0"/>
              </a:solidFill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구문에 모든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경우를 다 작성하지 않아서 오류가 발생하였다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처음에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 ‘11’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상태를 작성해주지 않았는데 이로 인해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‘Case Statement choices must cover all possible values of expression’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오류가 발생하였고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 ‘11’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추가해줌으로서 이 문제를 해결하였다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2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Problems met during design &amp; Solutions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One-Counter 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0F6B1-A3B6-466B-A962-7B8903CFA63D}"/>
              </a:ext>
            </a:extLst>
          </p:cNvPr>
          <p:cNvSpPr/>
          <p:nvPr/>
        </p:nvSpPr>
        <p:spPr>
          <a:xfrm>
            <a:off x="1714151" y="2159530"/>
            <a:ext cx="9619376" cy="46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3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변경할 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주어진 조건이 없어 어떻게 해야 할 지 고민하게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하지만 주어진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예시를 보고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Load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되었을 때는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01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Start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마지막으로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Count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완료되었을 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되는 것을 확인하고 이를 이용하여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코드를 구현하였다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6C2A6C-DA82-4DE3-B810-F95DA7FB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86" y="3184308"/>
            <a:ext cx="10050505" cy="21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Problems met during design &amp; Solutions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One-Counter 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0F6B1-A3B6-466B-A962-7B8903CFA63D}"/>
              </a:ext>
            </a:extLst>
          </p:cNvPr>
          <p:cNvSpPr/>
          <p:nvPr/>
        </p:nvSpPr>
        <p:spPr>
          <a:xfrm>
            <a:off x="1714151" y="2159530"/>
            <a:ext cx="961937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en-US" altLang="ko-KR" b="1" dirty="0">
                <a:solidFill>
                  <a:srgbClr val="70A9F0"/>
                </a:solidFill>
              </a:rPr>
              <a:t>Error (10028): Can't resolve multiple constant drivers for net…</a:t>
            </a:r>
          </a:p>
          <a:p>
            <a:pPr lvl="0">
              <a:lnSpc>
                <a:spcPct val="150000"/>
              </a:lnSpc>
            </a:pPr>
            <a:endParaRPr lang="en-US" altLang="ko-KR" dirty="0">
              <a:solidFill>
                <a:srgbClr val="70A9F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"Multiple Constant Drivers" Error Verilog with Quartus Prime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발생하였다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처음 작성한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여러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PROCESS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로 구성하여 이를 연결한 형태였다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그러다 보니 같은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INPUT, OUTPUT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을 여러 번 정의 내려 사용하게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그리고 이를 실행할 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같은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INPUT, OUPUT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들 사이에서 충돌이 일어나 오류가 발생하게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INPUT,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중복되어 실행되지 않게 꼭 필요한 곳에만 작성하여 해결하였다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(Reset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이나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Clock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을 너무 여러 번 정의 내림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.)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93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Problems met during design &amp; Solutions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One-Counter 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90F6B1-A3B6-466B-A962-7B8903CFA63D}"/>
              </a:ext>
            </a:extLst>
          </p:cNvPr>
          <p:cNvSpPr/>
          <p:nvPr/>
        </p:nvSpPr>
        <p:spPr>
          <a:xfrm>
            <a:off x="1714151" y="2159530"/>
            <a:ext cx="961937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5"/>
              <a:tabLst/>
              <a:defRPr/>
            </a:pPr>
            <a:r>
              <a:rPr lang="en-US" altLang="ko-KR" b="1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State 11</a:t>
            </a:r>
            <a:r>
              <a:rPr lang="ko-KR" altLang="en-US" b="1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b="1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개의 </a:t>
            </a:r>
            <a:r>
              <a:rPr lang="en-US" altLang="ko-KR" b="1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Clock </a:t>
            </a:r>
            <a:r>
              <a:rPr lang="ko-KR" altLang="en-US" b="1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뒤에 나오는 현상</a:t>
            </a:r>
            <a:endParaRPr lang="en-US" altLang="ko-KR" b="1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원래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동기화 되므로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결과를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볼 수 있는 것이 맞다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하지만 초기 코드의 경우 여러 개의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PROCESS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작성하여서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done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만드는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z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라는 변수로 인해 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다음에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Done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값을 가지게 되고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동시에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가진다는 것을 알 수 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하지만 이미 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지난 다음에 알게 되었으므로 한 클럭이 더 밀려서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뒤에 나오는 현상이 발생하게 된 것이다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↓다음은 해당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 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결과이다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FAA171-A2BB-40B4-913B-F7995D7555B2}"/>
              </a:ext>
            </a:extLst>
          </p:cNvPr>
          <p:cNvGrpSpPr/>
          <p:nvPr/>
        </p:nvGrpSpPr>
        <p:grpSpPr>
          <a:xfrm>
            <a:off x="553061" y="4776284"/>
            <a:ext cx="11085877" cy="1843224"/>
            <a:chOff x="553061" y="4776284"/>
            <a:chExt cx="11085877" cy="184322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03D529-0ACA-4E59-8D1F-D61F990F506E}"/>
                </a:ext>
              </a:extLst>
            </p:cNvPr>
            <p:cNvGrpSpPr/>
            <p:nvPr/>
          </p:nvGrpSpPr>
          <p:grpSpPr>
            <a:xfrm>
              <a:off x="553061" y="4776284"/>
              <a:ext cx="11085877" cy="1843224"/>
              <a:chOff x="247650" y="4658244"/>
              <a:chExt cx="11085877" cy="184322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F700657-331B-436F-A421-CA68F97E47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222" b="11232"/>
              <a:stretch/>
            </p:blipFill>
            <p:spPr>
              <a:xfrm>
                <a:off x="247650" y="4658244"/>
                <a:ext cx="11085877" cy="1843224"/>
              </a:xfrm>
              <a:prstGeom prst="rect">
                <a:avLst/>
              </a:prstGeom>
            </p:spPr>
          </p:pic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491A7B93-7D7D-4403-819C-03E7CEE5739C}"/>
                  </a:ext>
                </a:extLst>
              </p:cNvPr>
              <p:cNvSpPr/>
              <p:nvPr/>
            </p:nvSpPr>
            <p:spPr>
              <a:xfrm>
                <a:off x="9504727" y="5041783"/>
                <a:ext cx="1543574" cy="145968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5C95037-4454-413B-9A97-40486D455921}"/>
                </a:ext>
              </a:extLst>
            </p:cNvPr>
            <p:cNvCxnSpPr/>
            <p:nvPr/>
          </p:nvCxnSpPr>
          <p:spPr>
            <a:xfrm>
              <a:off x="10075178" y="5276675"/>
              <a:ext cx="24328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87416FA-A976-46D5-943D-CB5ED9D0951A}"/>
                </a:ext>
              </a:extLst>
            </p:cNvPr>
            <p:cNvCxnSpPr/>
            <p:nvPr/>
          </p:nvCxnSpPr>
          <p:spPr>
            <a:xfrm>
              <a:off x="10521192" y="5276675"/>
              <a:ext cx="24328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28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Problems met during design &amp; Solutions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One-Counter 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CBD7C3E-C300-4093-9EA0-CB5DD7CE04A5}"/>
              </a:ext>
            </a:extLst>
          </p:cNvPr>
          <p:cNvGrpSpPr/>
          <p:nvPr/>
        </p:nvGrpSpPr>
        <p:grpSpPr>
          <a:xfrm>
            <a:off x="865455" y="2074559"/>
            <a:ext cx="10830206" cy="4783441"/>
            <a:chOff x="168473" y="2047176"/>
            <a:chExt cx="10769820" cy="4800750"/>
          </a:xfrm>
        </p:grpSpPr>
        <p:pic>
          <p:nvPicPr>
            <p:cNvPr id="23" name="내용 개체 틀 3">
              <a:extLst>
                <a:ext uri="{FF2B5EF4-FFF2-40B4-BE49-F238E27FC236}">
                  <a16:creationId xmlns:a16="http://schemas.microsoft.com/office/drawing/2014/main" id="{1295A214-688C-4D7D-917F-942ECDEF1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73" y="2074559"/>
              <a:ext cx="4696682" cy="435133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3F54A6F-5D6A-41F8-BD6C-6B4D6937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402" y="2047176"/>
              <a:ext cx="4113039" cy="480075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3AE4AC3-63B2-4F6B-9948-D193D439C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31"/>
            <a:stretch/>
          </p:blipFill>
          <p:spPr>
            <a:xfrm>
              <a:off x="6724492" y="2047176"/>
              <a:ext cx="4213801" cy="267147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7F00B5-5909-4FFE-B748-5018970A0177}"/>
              </a:ext>
            </a:extLst>
          </p:cNvPr>
          <p:cNvSpPr txBox="1"/>
          <p:nvPr/>
        </p:nvSpPr>
        <p:spPr>
          <a:xfrm>
            <a:off x="8000205" y="5311363"/>
            <a:ext cx="384427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앞서 말한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PROCESS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여러 개인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24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Problems met during design &amp; Solutions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085C72-AB39-4677-ABEF-1717D8338538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One-Counter 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7F00B5-5909-4FFE-B748-5018970A0177}"/>
              </a:ext>
            </a:extLst>
          </p:cNvPr>
          <p:cNvSpPr txBox="1"/>
          <p:nvPr/>
        </p:nvSpPr>
        <p:spPr>
          <a:xfrm>
            <a:off x="1604202" y="2513845"/>
            <a:ext cx="977751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 프로세스는 다음과 같다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State_Transition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바꾸기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Control_Outputs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: 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읽어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바꿔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Count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할 수 있는 조건을 만듦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charset="0"/>
              </a:rPr>
              <a:t>a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charset="0"/>
              </a:rPr>
              <a:t>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charset="0"/>
              </a:rPr>
              <a:t> =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 : Count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할 수 있는 조건이 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+1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(B&lt;=B+1)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ShiftA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: 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Shift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아닌지 확인하고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00000000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아니면 오른쪽으로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Shift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rial" charset="0"/>
              </a:rPr>
              <a:t>Right-shift A)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07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9A014C-FE08-4C93-966D-18DA9EFB8EC9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40633-B871-46FC-92C3-DF8C8C21B363}"/>
              </a:ext>
            </a:extLst>
          </p:cNvPr>
          <p:cNvSpPr txBox="1"/>
          <p:nvPr/>
        </p:nvSpPr>
        <p:spPr>
          <a:xfrm>
            <a:off x="1604202" y="2074559"/>
            <a:ext cx="898359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Counter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이해하느라 생각보다 많은 시간이 소요되었지만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이해하고 나니 코드는 보다 수월하게 작성할 수 있었다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여러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PROCESS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로 나눠서 작성하다 보니 불필요한 변수가 많이 필요하게 되었고 이 과정에서 중복되는 변수로 인한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ERROR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Delay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한 번 더 일어나는 등 많은 시행착오를 겪게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하지만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이로 인해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Counter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구조에 대해서는 좀 더 상세하게 알 수 있는 계기가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많은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ERROR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수정하는 요령도 좀 더 많이 생겨나게 된 것 같았다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0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9A014C-FE08-4C93-966D-18DA9EFB8EC9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One-Counter Design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40633-B871-46FC-92C3-DF8C8C21B363}"/>
              </a:ext>
            </a:extLst>
          </p:cNvPr>
          <p:cNvSpPr txBox="1"/>
          <p:nvPr/>
        </p:nvSpPr>
        <p:spPr>
          <a:xfrm>
            <a:off x="1604202" y="2074559"/>
            <a:ext cx="898359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여러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기능 별로 나눠서 작성하는 것이 좋지만은 않다는 것도 알게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처음에는 기능별로 나눠서 쓰는 것이 더 알아보기 쉽고 간편할 것이라고 생각하였는데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이로 인해 많은 불필요한 변수가 생기고 코드 자체가 길어져서 한눈에 알아보기도 어려워졌다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이번 실습을 통해서는 문제를 정확히 파악하고 이를 어떻게 해결하는 것이 좋은 방법인지에 대해 배운 것 같았다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VHDL 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작성하는 법에도 조금 더 가까워진 것 같다는 느낌이 든다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564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03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401" y="1613327"/>
            <a:ext cx="10359198" cy="488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70A9F0"/>
                </a:solidFill>
              </a:rPr>
              <a:t>▶</a:t>
            </a:r>
            <a:r>
              <a:rPr lang="en-US" altLang="ko-KR" sz="2200" b="1" dirty="0">
                <a:solidFill>
                  <a:srgbClr val="70A9F0"/>
                </a:solidFill>
              </a:rPr>
              <a:t>Design an</a:t>
            </a:r>
            <a:r>
              <a:rPr lang="ko-KR" altLang="en-US" sz="2200" b="1" dirty="0">
                <a:solidFill>
                  <a:srgbClr val="70A9F0"/>
                </a:solidFill>
              </a:rPr>
              <a:t> </a:t>
            </a:r>
            <a:r>
              <a:rPr lang="en-US" altLang="ko-KR" sz="2200" b="1" dirty="0">
                <a:solidFill>
                  <a:srgbClr val="70A9F0"/>
                </a:solidFill>
              </a:rPr>
              <a:t>“one-counter” with</a:t>
            </a:r>
            <a:r>
              <a:rPr lang="ko-KR" altLang="en-US" sz="2200" b="1" dirty="0">
                <a:solidFill>
                  <a:srgbClr val="70A9F0"/>
                </a:solidFill>
              </a:rPr>
              <a:t> </a:t>
            </a:r>
            <a:r>
              <a:rPr lang="en-US" altLang="ko-KR" sz="2200" b="1" dirty="0">
                <a:solidFill>
                  <a:srgbClr val="70A9F0"/>
                </a:solidFill>
              </a:rPr>
              <a:t>the state machine design technique.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A8CEF5"/>
                </a:solidFill>
              </a:rPr>
              <a:t>▶ </a:t>
            </a:r>
            <a:r>
              <a:rPr lang="en-US" altLang="ko-KR" b="1" dirty="0">
                <a:solidFill>
                  <a:srgbClr val="A8CEF5"/>
                </a:solidFill>
              </a:rPr>
              <a:t>Inputs: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949494"/>
                </a:solidFill>
              </a:rPr>
              <a:t>▷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A: 8 bit data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▷ </a:t>
            </a:r>
            <a:r>
              <a:rPr lang="en-US" altLang="ko-KR" b="1" dirty="0" err="1">
                <a:solidFill>
                  <a:schemeClr val="accent3">
                    <a:lumMod val="50000"/>
                  </a:schemeClr>
                </a:solidFill>
              </a:rPr>
              <a:t>Load_A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 (LA)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▷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S: Start counting indicator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A8CEF5"/>
                </a:solidFill>
              </a:rPr>
              <a:t>▶ </a:t>
            </a:r>
            <a:r>
              <a:rPr lang="en-US" altLang="ko-KR" b="1" dirty="0">
                <a:solidFill>
                  <a:srgbClr val="A8CEF5"/>
                </a:solidFill>
              </a:rPr>
              <a:t>Outputs: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949494"/>
                </a:solidFill>
              </a:rPr>
              <a:t>▷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B: 4 bit data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▷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Done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b="1" dirty="0">
                <a:solidFill>
                  <a:srgbClr val="A8CEF5"/>
                </a:solidFill>
              </a:rPr>
              <a:t>▶ </a:t>
            </a:r>
            <a:r>
              <a:rPr lang="en-US" altLang="ko-KR" b="1" dirty="0">
                <a:solidFill>
                  <a:srgbClr val="A8CEF5"/>
                </a:solidFill>
              </a:rPr>
              <a:t>Function: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▷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If ‘Load’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‘true’ then receive 8 bit data input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▷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If S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‘1’then count ‘1’s in A’s bitstream, and output the number to B, and set Done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to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‘1’. (example: if A is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11010010 then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B=4.)</a:t>
            </a:r>
          </a:p>
          <a:p>
            <a:pPr lvl="2">
              <a:lnSpc>
                <a:spcPct val="120000"/>
              </a:lnSpc>
              <a:defRPr/>
            </a:pPr>
            <a:endParaRPr lang="en-US" altLang="ko-KR" b="1" dirty="0">
              <a:solidFill>
                <a:srgbClr val="949494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400" b="1" dirty="0">
                <a:solidFill>
                  <a:srgbClr val="70A9F0"/>
                </a:solidFill>
              </a:rPr>
              <a:t>▶</a:t>
            </a:r>
            <a:r>
              <a:rPr lang="en-US" altLang="ko-KR" sz="2400" b="1" dirty="0">
                <a:solidFill>
                  <a:srgbClr val="70A9F0"/>
                </a:solidFill>
              </a:rPr>
              <a:t>R</a:t>
            </a:r>
            <a:r>
              <a:rPr lang="en-US" altLang="ko-KR" sz="2200" b="1" dirty="0">
                <a:solidFill>
                  <a:srgbClr val="70A9F0"/>
                </a:solidFill>
              </a:rPr>
              <a:t>efer</a:t>
            </a:r>
            <a:r>
              <a:rPr lang="ko-KR" altLang="en-US" sz="2200" b="1" dirty="0">
                <a:solidFill>
                  <a:srgbClr val="70A9F0"/>
                </a:solidFill>
              </a:rPr>
              <a:t> </a:t>
            </a:r>
            <a:r>
              <a:rPr lang="en-US" altLang="ko-KR" sz="2200" b="1" dirty="0">
                <a:solidFill>
                  <a:srgbClr val="70A9F0"/>
                </a:solidFill>
              </a:rPr>
              <a:t>Pseudo-code, timing diagram, &amp; Shift register code given.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</a:rPr>
              <a:t>Report should include:</a:t>
            </a:r>
          </a:p>
          <a:p>
            <a:pPr lvl="0">
              <a:lnSpc>
                <a:spcPct val="150000"/>
              </a:lnSpc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VHDL code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Simulation capture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Problems met during design &amp; Solutions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C9F41-EB73-4DFB-A596-2A3180D3103A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</a:rPr>
              <a:t>Pseudo-code for the one-counter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C9F41-EB73-4DFB-A596-2A3180D3103A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DDC945-4F7B-49C5-B939-E26C248DE0A7}"/>
              </a:ext>
            </a:extLst>
          </p:cNvPr>
          <p:cNvSpPr/>
          <p:nvPr/>
        </p:nvSpPr>
        <p:spPr>
          <a:xfrm>
            <a:off x="4237987" y="2558151"/>
            <a:ext cx="3543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</a:rPr>
              <a:t>B = 0;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</a:rPr>
              <a:t>while A</a:t>
            </a: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≠0 do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 	if a</a:t>
            </a:r>
            <a:r>
              <a:rPr lang="en-US" altLang="ko-KR" sz="2800" baseline="-250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0</a:t>
            </a: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 = 1 then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 		B = B + 1;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	end if;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	Right-shift A;</a:t>
            </a:r>
          </a:p>
          <a:p>
            <a:pPr>
              <a:buFontTx/>
              <a:buNone/>
            </a:pPr>
            <a:r>
              <a:rPr lang="en-US" altLang="ko-KR" sz="2800" dirty="0">
                <a:solidFill>
                  <a:schemeClr val="accent3">
                    <a:lumMod val="50000"/>
                  </a:schemeClr>
                </a:solidFill>
                <a:cs typeface="Arial" charset="0"/>
              </a:rPr>
              <a:t>end while ;</a:t>
            </a:r>
          </a:p>
        </p:txBody>
      </p:sp>
    </p:spTree>
    <p:extLst>
      <p:ext uri="{BB962C8B-B14F-4D97-AF65-F5344CB8AC3E}">
        <p14:creationId xmlns:p14="http://schemas.microsoft.com/office/powerpoint/2010/main" val="302535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</a:rPr>
              <a:t>Expected behavior of the bit counter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C9F41-EB73-4DFB-A596-2A3180D3103A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9" name="Picture 4" descr="fig10">
            <a:extLst>
              <a:ext uri="{FF2B5EF4-FFF2-40B4-BE49-F238E27FC236}">
                <a16:creationId xmlns:a16="http://schemas.microsoft.com/office/drawing/2014/main" id="{06BB60BA-86A0-41BF-872E-38E4DD85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202" y="2220315"/>
            <a:ext cx="9399595" cy="438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238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</a:rPr>
              <a:t>Expected behavior of the bit counter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C9F41-EB73-4DFB-A596-2A3180D3103A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DF1251-D58A-4316-8931-0AD7764E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" y="2558151"/>
            <a:ext cx="12106256" cy="26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1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2F06A4-2CC7-4238-98E3-14198AC1F1C0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BF3B2BF-C981-44E8-92EF-0CDBF9DBD166}"/>
              </a:ext>
            </a:extLst>
          </p:cNvPr>
          <p:cNvGrpSpPr/>
          <p:nvPr/>
        </p:nvGrpSpPr>
        <p:grpSpPr>
          <a:xfrm>
            <a:off x="1763593" y="2074559"/>
            <a:ext cx="9251152" cy="4130215"/>
            <a:chOff x="316553" y="2214143"/>
            <a:chExt cx="11648508" cy="4723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C96CF9-6E2E-4DE5-8A3F-636918F4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553" y="2214143"/>
              <a:ext cx="6391275" cy="42767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35B602-0BEA-41D9-B649-C5E69E5E1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13"/>
            <a:stretch/>
          </p:blipFill>
          <p:spPr>
            <a:xfrm>
              <a:off x="5126111" y="2214143"/>
              <a:ext cx="6838950" cy="47235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763593" y="5756324"/>
            <a:ext cx="898359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주어진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Input, Output, Function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기반으로 하여 구현하였다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394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RTL Viewer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967CF-215D-46BA-8A23-E0082405F020}"/>
              </a:ext>
            </a:extLst>
          </p:cNvPr>
          <p:cNvSpPr txBox="1"/>
          <p:nvPr/>
        </p:nvSpPr>
        <p:spPr>
          <a:xfrm>
            <a:off x="8011485" y="3429000"/>
            <a:ext cx="37494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앞에 작성한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표현하면 다음과 같이 나온다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63ECCA-FEB9-4655-BBED-3646248004A0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E1646C-C3C2-44E9-80E4-D5DBBAD9A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9" t="810" r="1772" b="630"/>
          <a:stretch/>
        </p:blipFill>
        <p:spPr>
          <a:xfrm>
            <a:off x="1003474" y="2074559"/>
            <a:ext cx="7008011" cy="46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8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lang="en-US" altLang="ko-KR" sz="2400" dirty="0">
                <a:solidFill>
                  <a:srgbClr val="70A9F0"/>
                </a:solidFill>
              </a:rPr>
              <a:t>Simulation capture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69DA4-6D9E-4324-8AE0-E93ACAD1EC7E}"/>
              </a:ext>
            </a:extLst>
          </p:cNvPr>
          <p:cNvSpPr txBox="1"/>
          <p:nvPr/>
        </p:nvSpPr>
        <p:spPr>
          <a:xfrm>
            <a:off x="1122224" y="4266829"/>
            <a:ext cx="977482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앞에 주어진 자료인 </a:t>
            </a:r>
            <a:r>
              <a:rPr lang="en-US" altLang="ko-KR" dirty="0">
                <a:solidFill>
                  <a:srgbClr val="70A9F0"/>
                </a:solidFill>
              </a:rPr>
              <a:t>Expected behavior of the bit counter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와 동일하게 진행한 것으로 결과가 동일하게 나왔음을 확인할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b="1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Load_A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State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01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로 바뀌고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, Start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State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01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에서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 10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으로 바뀌면서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에 있는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‘1’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을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 Count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하고 이를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에 저장한다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그리고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Count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가 완료되면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State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로 바뀜과 동시에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Done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해당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Output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Clock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에 동기화 되므로 모두 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Clock rising edge</a:t>
            </a:r>
            <a:r>
              <a:rPr lang="ko-KR" altLang="en-US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에서 결과를 확인할 수 있다</a:t>
            </a:r>
            <a:r>
              <a:rPr lang="en-US" altLang="ko-KR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en-US" altLang="ko-KR" b="1" dirty="0">
              <a:solidFill>
                <a:srgbClr val="166DC4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8BFBC0-58EB-416E-BB5B-D1553F11C7C7}"/>
              </a:ext>
            </a:extLst>
          </p:cNvPr>
          <p:cNvSpPr/>
          <p:nvPr/>
        </p:nvSpPr>
        <p:spPr>
          <a:xfrm>
            <a:off x="3824422" y="653223"/>
            <a:ext cx="2185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>
                <a:solidFill>
                  <a:srgbClr val="70A9F0"/>
                </a:solidFill>
              </a:rPr>
              <a:t>One-Counter Design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89CA0-5E1E-41CA-BFF1-12ED8C8C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5" y="2138165"/>
            <a:ext cx="11763150" cy="19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57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1126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235</cp:revision>
  <dcterms:created xsi:type="dcterms:W3CDTF">2020-02-14T03:17:50Z</dcterms:created>
  <dcterms:modified xsi:type="dcterms:W3CDTF">2020-04-08T10:55:01Z</dcterms:modified>
</cp:coreProperties>
</file>