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380" r:id="rId4"/>
    <p:sldId id="379" r:id="rId5"/>
    <p:sldId id="399" r:id="rId6"/>
    <p:sldId id="395" r:id="rId7"/>
    <p:sldId id="381" r:id="rId8"/>
    <p:sldId id="401" r:id="rId9"/>
    <p:sldId id="402" r:id="rId10"/>
    <p:sldId id="403" r:id="rId11"/>
    <p:sldId id="400" r:id="rId12"/>
    <p:sldId id="393" r:id="rId13"/>
    <p:sldId id="404" r:id="rId14"/>
    <p:sldId id="405" r:id="rId15"/>
    <p:sldId id="406" r:id="rId16"/>
    <p:sldId id="407" r:id="rId17"/>
    <p:sldId id="408" r:id="rId18"/>
    <p:sldId id="383" r:id="rId19"/>
    <p:sldId id="409" r:id="rId20"/>
    <p:sldId id="394" r:id="rId21"/>
    <p:sldId id="397" r:id="rId22"/>
    <p:sldId id="410" r:id="rId23"/>
    <p:sldId id="411" r:id="rId24"/>
    <p:sldId id="398" r:id="rId25"/>
    <p:sldId id="412" r:id="rId26"/>
    <p:sldId id="413" r:id="rId27"/>
    <p:sldId id="414" r:id="rId28"/>
    <p:sldId id="396" r:id="rId29"/>
    <p:sldId id="391" r:id="rId30"/>
    <p:sldId id="382" r:id="rId31"/>
    <p:sldId id="415" r:id="rId32"/>
    <p:sldId id="392" r:id="rId33"/>
    <p:sldId id="416" r:id="rId34"/>
    <p:sldId id="385" r:id="rId35"/>
    <p:sldId id="386" r:id="rId36"/>
    <p:sldId id="384" r:id="rId37"/>
    <p:sldId id="387" r:id="rId38"/>
    <p:sldId id="417" r:id="rId39"/>
    <p:sldId id="418" r:id="rId40"/>
    <p:sldId id="388" r:id="rId41"/>
    <p:sldId id="419" r:id="rId42"/>
    <p:sldId id="390" r:id="rId43"/>
    <p:sldId id="420" r:id="rId44"/>
    <p:sldId id="42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9EA"/>
    <a:srgbClr val="166DC4"/>
    <a:srgbClr val="FB3B69"/>
    <a:srgbClr val="70A9F0"/>
    <a:srgbClr val="FFFFFF"/>
    <a:srgbClr val="A8CEF5"/>
    <a:srgbClr val="949494"/>
    <a:srgbClr val="DCDCDC"/>
    <a:srgbClr val="E8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1T11:40:30.1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24 531 5137 0 0,'-1'0'248'0'0,"0"0"0"0"0,0 0 0 0 0,0 0 0 0 0,1 0 0 0 0,-1 0 0 0 0,0 0 0 0 0,0 0 0 0 0,0 0 0 0 0,0 0 0 0 0,0 0 0 0 0,1 0 0 0 0,-1 0 0 0 0,0 0 0 0 0,0 1 0 0 0,0-1 0 0 0,1 0-1 0 0,-1 1 1 0 0,0-1 0 0 0,0 1 0 0 0,1-1 0 0 0,-1 1 0 0 0,0-1 0 0 0,1 1 0 0 0,-1-1 0 0 0,0 1 0 0 0,1 0 0 0 0,-1-1 0 0 0,1 1 0 0 0,-1 0-248 0 0,7 27 2046 0 0,0-12-2034 0 0,0 1 273 0 0,1 1 1 0 0,1-1-1 0 0,0 0 1 0 0,1-1 0 0 0,1 0-1 0 0,0 0 1 0 0,2-1-1 0 0,-1-1 1 0 0,3 1-286 0 0,-8-8 156 0 0,0-1 0 0 0,1 0-1 0 0,0 0 1 0 0,0-1 0 0 0,0 0 0 0 0,1 0 0 0 0,0-1-1 0 0,0 0 1 0 0,0 0 0 0 0,0-1 0 0 0,0 0 0 0 0,1 0-1 0 0,-1-1 1 0 0,1 0 0 0 0,0 0 0 0 0,0-1 0 0 0,0-1-1 0 0,-1 1 1 0 0,9-2-156 0 0,5-1 97 0 0,0-2-1 0 0,-1 0 1 0 0,1-1 0 0 0,-1-1-1 0 0,0-2 1 0 0,-1 0-1 0 0,0 0 1 0 0,0-2 0 0 0,-1-1-1 0 0,0 0 1 0 0,0-2-1 0 0,-2 0 1 0 0,0-1 0 0 0,9-9-97 0 0,-6 6 100 0 0,-1-1 0 0 0,0 0 1 0 0,-2-2-1 0 0,0 0 1 0 0,-1-1-1 0 0,4-9-100 0 0,-1 0 51 0 0,-11 19 42 0 0,-1-1 1 0 0,-1 1 0 0 0,0-1-1 0 0,5-12-93 0 0,-10 20 20 0 0,0 0 0 0 0,0 0 0 0 0,0 0-1 0 0,-1 0 1 0 0,1 1 0 0 0,-1-1 0 0 0,0 0-1 0 0,0 0 1 0 0,0 0 0 0 0,-1 0 0 0 0,1 0-1 0 0,-1 0 1 0 0,0 0 0 0 0,0 0 0 0 0,0 1-1 0 0,-1-1 1 0 0,1 0 0 0 0,-1 1 0 0 0,0-1-20 0 0,-22-49 123 0 0,-9-12 83 0 0,27 57-173 0 0,-1 0 1 0 0,0 1-1 0 0,0 0 1 0 0,-1 1 0 0 0,0-1-1 0 0,-8-4-33 0 0,-27-23 76 0 0,38 29-69 0 0,-1 1 0 0 0,1-1 0 0 0,-1 1 0 0 0,-1 0 0 0 0,1 0 0 0 0,0 1-1 0 0,-1 0 1 0 0,0 0 0 0 0,0 0 0 0 0,0 1 0 0 0,0 0 0 0 0,0 1 0 0 0,0-1-1 0 0,0 1 1 0 0,0 1 0 0 0,-7-1-7 0 0,2 1 3 0 0,1 1-1 0 0,-1 0 1 0 0,0 1-1 0 0,0 0 0 0 0,1 1 1 0 0,-1 0-1 0 0,1 1 1 0 0,0 0-1 0 0,-10 6-2 0 0,-16-2 35 0 0,34-8-47 0 0,-1 0 0 0 0,0 1 0 0 0,1-1 0 0 0,-1 1 0 0 0,1 0 0 0 0,-1 0 0 0 0,1 0 0 0 0,-1 0 0 0 0,1 1 0 0 0,-2 1 12 0 0,2 3-176 0 0,7-8-604 0 0,-4 2 722 0 0,8-2-2355 0 0,-8 2 2439 0 0,-1 0 0 0 0,1 0 0 0 0,0-1 0 0 0,0 1 0 0 0,0 0 0 0 0,0 0 0 0 0,0-1 1 0 0,0 1-1 0 0,0 0 0 0 0,0 0 0 0 0,-1 0 0 0 0,1 0 0 0 0,0-1 0 0 0,0 1 0 0 0,0 0 1 0 0,0 0-1 0 0,0 0 0 0 0,-1 0 0 0 0,1-1 0 0 0,0 1 0 0 0,0 0 0 0 0,0 0 0 0 0,-1 0 0 0 0,1 0 1 0 0,0 0-1 0 0,0 0 0 0 0,-1 0 0 0 0,1 0 0 0 0,0 0 0 0 0,0 0 0 0 0,0 0 0 0 0,-1 0 1 0 0,1 0-1 0 0,0 0 0 0 0,0 0 0 0 0,-1 0 0 0 0,1 0 0 0 0,0 0 0 0 0,0 0 0 0 0,0 0 1 0 0,-1 0-1 0 0,1 0 0 0 0,0 0 0 0 0,0 0 0 0 0,0 1-26 0 0,-1-1 24 0 0,1 0 0 0 0,0 1-1 0 0,0-1 1 0 0,0 1 0 0 0,0-1 0 0 0,0 1-1 0 0,-1-1 1 0 0,1 1 0 0 0,0-1 0 0 0,0 1-1 0 0,0-1 1 0 0,0 0 0 0 0,0 1 0 0 0,1-1-1 0 0,-1 1 1 0 0,0-1 0 0 0,0 1 0 0 0,0-1-1 0 0,0 1 1 0 0,0-1 0 0 0,1 1 0 0 0,-1-1-1 0 0,0 0 1 0 0,0 1 0 0 0,1-1 0 0 0,-1 0-1 0 0,0 1 1 0 0,1-1 0 0 0,-1 1-24 0 0,21 29 319 0 0,-15-20-275 0 0,-1-1 1 0 0,1-1 0 0 0,1 1-1 0 0,0-1 1 0 0,0 0 0 0 0,0-1-1 0 0,1 1 1 0 0,0-2 0 0 0,1 1-1 0 0,0 0-44 0 0,-10-10 70 0 0,-1 0-1 0 0,0 0 0 0 0,0 1 0 0 0,0-1 1 0 0,0 1-1 0 0,0-1 0 0 0,0 1 0 0 0,0 0 0 0 0,-1 0 1 0 0,-1-1-70 0 0,-11-5-36 0 0,1 0 0 0 0,1-1 0 0 0,-1-1 0 0 0,1 0 0 0 0,1 0 1 0 0,0-1-1 0 0,0-1 0 0 0,-4-7 36 0 0,15 17 14 0 0,0 1-1 0 0,0 0 1 0 0,0-1 0 0 0,0 1 0 0 0,1-1-1 0 0,-1 0 1 0 0,1 1 0 0 0,-1-1 0 0 0,1 1 0 0 0,0-1-1 0 0,0 0 1 0 0,-1 1 0 0 0,1-1 0 0 0,0 0-1 0 0,0 1 1 0 0,1-1 0 0 0,-1 0 0 0 0,0 1-1 0 0,0-1 1 0 0,1 0 0 0 0,-1 1 0 0 0,1-1 0 0 0,0 1-1 0 0,-1-1 1 0 0,1 1 0 0 0,0-1 0 0 0,0 1-1 0 0,0-1 1 0 0,0 1 0 0 0,0 0 0 0 0,0 0-1 0 0,0-1 1 0 0,1 1 0 0 0,-1 0 0 0 0,0 0-1 0 0,1 0 1 0 0,-1 0 0 0 0,0 1 0 0 0,1-1 0 0 0,-1 0-1 0 0,1 1 1 0 0,0-1 0 0 0,-1 0-14 0 0,12-5 142 0 0,0 1 1 0 0,1 0-1 0 0,-1 1 1 0 0,13-3-143 0 0,-15 4 87 0 0,-5 2-52 0 0,0-2-1 0 0,-1 1 0 0 0,1-1 0 0 0,-1 1 1 0 0,0-2-1 0 0,0 1 0 0 0,0 0 0 0 0,0-1 1 0 0,0 0-1 0 0,-1 0 0 0 0,1 0 0 0 0,2-5-34 0 0,4-2-66 0 0,-6 7 173 0 0,-2 5-6392 0 0,-4 5-1354 0 0,-2-1 5336 0 0,0-1-2287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45A3-41CC-4907-A3D8-7CD892DA6660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E785-78F1-4C1A-A09F-30F920CDF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4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11. Simple CPU design</a:t>
            </a:r>
            <a:endParaRPr lang="en-US" altLang="ko-KR" sz="2800" b="1" kern="0" dirty="0">
              <a:solidFill>
                <a:srgbClr val="70A9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Control Unit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State Diagram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096000" y="2065192"/>
            <a:ext cx="591703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“011”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일 때는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s_dec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가서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감소시킨 다음 저장하고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“100”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일 때는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가서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받고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Enter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따라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있고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이면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“101”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일 때는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가서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“110”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일 때는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s_jmp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가서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아니면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PC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IR</a:t>
            </a:r>
            <a:r>
              <a:rPr lang="en-US" altLang="ko-KR" sz="1400" dirty="0">
                <a:solidFill>
                  <a:srgbClr val="166DC4"/>
                </a:solidFill>
                <a:sym typeface="Wingdings" panose="05000000000000000000" pitchFamily="2" charset="2"/>
              </a:rPr>
              <a:t>4-0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값을 넣고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CA2EAF-A33B-4A5D-A6FF-A0A18D6C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" t="3560" r="1645" b="3045"/>
          <a:stretch/>
        </p:blipFill>
        <p:spPr>
          <a:xfrm>
            <a:off x="903069" y="1708536"/>
            <a:ext cx="4483414" cy="51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3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Control Unit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State Diagram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986943" y="2030963"/>
            <a:ext cx="584153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이는 아래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동일함으로 올바르게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짠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CA2EAF-A33B-4A5D-A6FF-A0A18D6C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" t="3560" r="1645" b="3045"/>
          <a:stretch/>
        </p:blipFill>
        <p:spPr>
          <a:xfrm>
            <a:off x="903069" y="1708536"/>
            <a:ext cx="4483414" cy="5149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9F2A20-AB2D-4DFE-A6CF-71254553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06" y="3493022"/>
            <a:ext cx="6231330" cy="31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8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-19574" y="5835404"/>
            <a:ext cx="7278806" cy="94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위의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Datapath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 Unit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반영하여 짠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olidFill>
                  <a:srgbClr val="70A9F0"/>
                </a:solidFill>
                <a:sym typeface="Wingdings" panose="05000000000000000000" pitchFamily="2" charset="2"/>
              </a:rPr>
              <a:t>해당 코드는 </a:t>
            </a:r>
            <a:r>
              <a:rPr lang="en-US" altLang="ko-KR" sz="1500" dirty="0">
                <a:solidFill>
                  <a:srgbClr val="70A9F0"/>
                </a:solidFill>
                <a:sym typeface="Wingdings" panose="05000000000000000000" pitchFamily="2" charset="2"/>
              </a:rPr>
              <a:t>EC2</a:t>
            </a:r>
            <a:r>
              <a:rPr lang="ko-KR" altLang="en-US" sz="1500" dirty="0">
                <a:solidFill>
                  <a:srgbClr val="70A9F0"/>
                </a:solidFill>
                <a:sym typeface="Wingdings" panose="05000000000000000000" pitchFamily="2" charset="2"/>
              </a:rPr>
              <a:t>와 유사하므로 달라진 부분 위주로 설명할 것이다</a:t>
            </a:r>
            <a:r>
              <a:rPr lang="en-US" altLang="ko-KR" sz="1500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VHDL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E726FB-51E5-41E8-9C7E-7FC91CFF8E94}"/>
              </a:ext>
            </a:extLst>
          </p:cNvPr>
          <p:cNvGrpSpPr/>
          <p:nvPr/>
        </p:nvGrpSpPr>
        <p:grpSpPr>
          <a:xfrm>
            <a:off x="549043" y="1681068"/>
            <a:ext cx="6547313" cy="4084509"/>
            <a:chOff x="263510" y="1701391"/>
            <a:chExt cx="6547313" cy="40845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8D6B83F-87D0-40A8-AADB-2C15726A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510" y="1701391"/>
              <a:ext cx="6547313" cy="23077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CCBB08-8FEE-4516-97A2-90D1CF7D5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510" y="4009094"/>
              <a:ext cx="4884624" cy="1776806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FBE5B3-96CE-4196-99BD-24FF36B2B270}"/>
              </a:ext>
            </a:extLst>
          </p:cNvPr>
          <p:cNvGrpSpPr/>
          <p:nvPr/>
        </p:nvGrpSpPr>
        <p:grpSpPr>
          <a:xfrm>
            <a:off x="7259232" y="1044547"/>
            <a:ext cx="4884624" cy="5731858"/>
            <a:chOff x="7259232" y="1044547"/>
            <a:chExt cx="4884624" cy="573185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8A18C16-06A6-4735-87BD-AEC50BC375C1}"/>
                </a:ext>
              </a:extLst>
            </p:cNvPr>
            <p:cNvGrpSpPr/>
            <p:nvPr/>
          </p:nvGrpSpPr>
          <p:grpSpPr>
            <a:xfrm>
              <a:off x="7259232" y="1044547"/>
              <a:ext cx="4884624" cy="5731858"/>
              <a:chOff x="6765920" y="1053819"/>
              <a:chExt cx="4659879" cy="5577941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AF02F97-0A0F-4421-AD73-9DEEF14B9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5920" y="1053819"/>
                <a:ext cx="3728707" cy="287491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A7FCC03-64CA-4487-9F36-A1C4BF3CB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5920" y="3928734"/>
                <a:ext cx="4659879" cy="2703026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2E1B5E-57AA-4BB4-83F1-C013B5DC49DC}"/>
                </a:ext>
              </a:extLst>
            </p:cNvPr>
            <p:cNvSpPr/>
            <p:nvPr/>
          </p:nvSpPr>
          <p:spPr>
            <a:xfrm>
              <a:off x="9325155" y="3726611"/>
              <a:ext cx="51758" cy="1380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213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VHDL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95649" y="5041158"/>
            <a:ext cx="1140070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으로는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Clock, reset, enter,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가지고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이때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연산 할 값을 입력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받고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외부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있는 경우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즉 외부에서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들어오는 경우 이를 받고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되면 다음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넘어가는 역할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D6B83F-87D0-40A8-AADB-2C15726A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51" y="1681068"/>
            <a:ext cx="9533098" cy="336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VHDL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793750" y="5050472"/>
            <a:ext cx="10934922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으로는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가지고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이때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연산 한 결과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기존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EC2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와는 다르게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으로 가지지 않는다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내부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IR, PC, A,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memory_address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memory_data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D6B83F-87D0-40A8-AADB-2C15726A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51" y="1681068"/>
            <a:ext cx="9533098" cy="336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VHDL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013058" y="5480860"/>
            <a:ext cx="544978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Memory RAM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32X8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8bit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word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32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개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각각의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끼리 올바르게 연결해주었다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BE654A-B0C1-4A24-8134-954B8A982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5"/>
          <a:stretch/>
        </p:blipFill>
        <p:spPr>
          <a:xfrm>
            <a:off x="700044" y="1769115"/>
            <a:ext cx="10220998" cy="36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1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VHDL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599516" y="2241019"/>
            <a:ext cx="543433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만약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reset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PC, IR, A,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각각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으로 초기화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해주고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초기 상태인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이동된다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이는 앞에 있는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 Diagram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과 동일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하다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52CF24-06E3-41DF-B1BA-95D896576961}"/>
              </a:ext>
            </a:extLst>
          </p:cNvPr>
          <p:cNvGrpSpPr/>
          <p:nvPr/>
        </p:nvGrpSpPr>
        <p:grpSpPr>
          <a:xfrm>
            <a:off x="220078" y="1771169"/>
            <a:ext cx="6379438" cy="4821855"/>
            <a:chOff x="220078" y="1771169"/>
            <a:chExt cx="6379438" cy="48218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7C1C22B-B7E3-42CA-A588-7DA124596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078" y="1771169"/>
              <a:ext cx="6379438" cy="482185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19592F-120A-4637-B156-132A276A16D6}"/>
                </a:ext>
              </a:extLst>
            </p:cNvPr>
            <p:cNvSpPr/>
            <p:nvPr/>
          </p:nvSpPr>
          <p:spPr>
            <a:xfrm>
              <a:off x="3588589" y="6165970"/>
              <a:ext cx="51759" cy="2089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12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VHDL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601030" y="1964019"/>
            <a:ext cx="543433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과정 역시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앞에 있는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최종적으로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넣어 출력해주면 해당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Process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마무리 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EC2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다르게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jmp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부분이 하나라는 점이 다르고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갖지 않는 다는 점이 다르다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82B69C-A0D5-4436-9114-E8910068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7" y="2350242"/>
            <a:ext cx="6442879" cy="36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3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RTL Viewer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271258" y="6209095"/>
            <a:ext cx="564948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RTL Viewer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로 나타내면 다음과 같다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BC337F-4E83-4067-A1E8-779636AB1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" t="11527" b="4717"/>
          <a:stretch/>
        </p:blipFill>
        <p:spPr>
          <a:xfrm>
            <a:off x="81608" y="1769778"/>
            <a:ext cx="11866598" cy="44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3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BC337F-4E83-4067-A1E8-779636AB1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" t="11527" b="4717"/>
          <a:stretch/>
        </p:blipFill>
        <p:spPr>
          <a:xfrm>
            <a:off x="89996" y="1769783"/>
            <a:ext cx="11866598" cy="4439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RTL Viewer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1418903" y="6120722"/>
            <a:ext cx="920878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으로는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Enter, clock, reset, 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존재하고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Output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으로는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존재한다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1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11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Simple</a:t>
            </a:r>
            <a:r>
              <a:rPr lang="ko-KR" altLang="en-US" sz="1600" dirty="0">
                <a:solidFill>
                  <a:srgbClr val="70A9F0"/>
                </a:solidFill>
              </a:rPr>
              <a:t> </a:t>
            </a:r>
            <a:r>
              <a:rPr lang="en-US" altLang="ko-KR" sz="1600" dirty="0">
                <a:solidFill>
                  <a:srgbClr val="70A9F0"/>
                </a:solidFill>
              </a:rPr>
              <a:t>CPU</a:t>
            </a:r>
            <a:r>
              <a:rPr lang="ko-KR" altLang="en-US" sz="1600" dirty="0">
                <a:solidFill>
                  <a:srgbClr val="70A9F0"/>
                </a:solidFill>
              </a:rPr>
              <a:t> </a:t>
            </a:r>
            <a:r>
              <a:rPr lang="en-US" altLang="ko-KR" sz="1600" dirty="0">
                <a:solidFill>
                  <a:srgbClr val="70A9F0"/>
                </a:solidFill>
              </a:rPr>
              <a:t>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595066" y="1267309"/>
            <a:ext cx="11288977" cy="297133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166DC4"/>
              </a:buClr>
            </a:pPr>
            <a:r>
              <a:rPr lang="en-US" altLang="ko-KR" sz="2000" dirty="0">
                <a:solidFill>
                  <a:srgbClr val="166DC4"/>
                </a:solidFill>
              </a:rPr>
              <a:t>CPU Specifications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1800" dirty="0">
                <a:solidFill>
                  <a:srgbClr val="70A9F0"/>
                </a:solidFill>
              </a:rPr>
              <a:t>The CPU must be able to access 32 8-bit words of RAM. 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1800" dirty="0">
                <a:solidFill>
                  <a:srgbClr val="70A9F0"/>
                </a:solidFill>
              </a:rPr>
              <a:t>The CPU must have an 8-bit Register (A)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1800" dirty="0">
                <a:solidFill>
                  <a:srgbClr val="70A9F0"/>
                </a:solidFill>
              </a:rPr>
              <a:t>The CPU may include additional internal components, such as an instruction register (IR) and program counter (PC), depending on each student's design. 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1800" dirty="0">
                <a:solidFill>
                  <a:srgbClr val="70A9F0"/>
                </a:solidFill>
              </a:rPr>
              <a:t>The CPU must be capable of fetching, decoding and executing the instructions shown in the table. In this table, </a:t>
            </a:r>
            <a:r>
              <a:rPr lang="en-US" altLang="ko-KR" sz="1800" dirty="0" err="1">
                <a:solidFill>
                  <a:srgbClr val="70A9F0"/>
                </a:solidFill>
              </a:rPr>
              <a:t>aaaaa</a:t>
            </a:r>
            <a:r>
              <a:rPr lang="en-US" altLang="ko-KR" sz="1800" dirty="0">
                <a:solidFill>
                  <a:srgbClr val="70A9F0"/>
                </a:solidFill>
              </a:rPr>
              <a:t> specifies a 5-bit address.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1800" dirty="0">
                <a:solidFill>
                  <a:srgbClr val="70A9F0"/>
                </a:solidFill>
              </a:rPr>
              <a:t>The CPU must be able to successfully read instructions and data from memory.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36FCEE-7545-48CA-96AB-9A0144369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25469"/>
              </p:ext>
            </p:extLst>
          </p:nvPr>
        </p:nvGraphicFramePr>
        <p:xfrm>
          <a:off x="2086128" y="4267201"/>
          <a:ext cx="8019743" cy="247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985">
                  <a:extLst>
                    <a:ext uri="{9D8B030D-6E8A-4147-A177-3AD203B41FA5}">
                      <a16:colId xmlns:a16="http://schemas.microsoft.com/office/drawing/2014/main" val="2243550979"/>
                    </a:ext>
                  </a:extLst>
                </a:gridCol>
                <a:gridCol w="2190388">
                  <a:extLst>
                    <a:ext uri="{9D8B030D-6E8A-4147-A177-3AD203B41FA5}">
                      <a16:colId xmlns:a16="http://schemas.microsoft.com/office/drawing/2014/main" val="141938301"/>
                    </a:ext>
                  </a:extLst>
                </a:gridCol>
                <a:gridCol w="3685370">
                  <a:extLst>
                    <a:ext uri="{9D8B030D-6E8A-4147-A177-3AD203B41FA5}">
                      <a16:colId xmlns:a16="http://schemas.microsoft.com/office/drawing/2014/main" val="1486073244"/>
                    </a:ext>
                  </a:extLst>
                </a:gridCol>
              </a:tblGrid>
              <a:tr h="3098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Instruction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Opcode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+mn-lt"/>
                        </a:rPr>
                        <a:t>Operation</a:t>
                      </a:r>
                      <a:endParaRPr lang="en-US" sz="1400"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32850441"/>
                  </a:ext>
                </a:extLst>
              </a:tr>
              <a:tr h="3098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LOAD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000aaaaa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indent="85725" algn="l"/>
                      <a:r>
                        <a:rPr lang="en-US" sz="1400" dirty="0">
                          <a:latin typeface="+mn-lt"/>
                        </a:rPr>
                        <a:t>A </a:t>
                      </a:r>
                      <a:r>
                        <a:rPr lang="en-US" sz="1400" dirty="0">
                          <a:effectLst/>
                          <a:latin typeface="+mn-lt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latin typeface="+mn-lt"/>
                        </a:rPr>
                        <a:t>M[</a:t>
                      </a:r>
                      <a:r>
                        <a:rPr lang="en-US" sz="1400" dirty="0" err="1">
                          <a:latin typeface="+mn-lt"/>
                        </a:rPr>
                        <a:t>aaaaa</a:t>
                      </a:r>
                      <a:r>
                        <a:rPr lang="en-US" sz="1400" dirty="0">
                          <a:latin typeface="+mn-lt"/>
                        </a:rPr>
                        <a:t>]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669711860"/>
                  </a:ext>
                </a:extLst>
              </a:tr>
              <a:tr h="3098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STORE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001aaaaa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</a:rPr>
                        <a:t>M[</a:t>
                      </a:r>
                      <a:r>
                        <a:rPr lang="en-US" altLang="ko-KR" sz="1400" dirty="0" err="1">
                          <a:latin typeface="+mn-lt"/>
                        </a:rPr>
                        <a:t>aaaaa</a:t>
                      </a:r>
                      <a:r>
                        <a:rPr lang="en-US" altLang="ko-KR" sz="1400" dirty="0">
                          <a:latin typeface="+mn-lt"/>
                        </a:rPr>
                        <a:t>] </a:t>
                      </a:r>
                      <a:r>
                        <a:rPr lang="en-US" altLang="ko-KR" sz="1400" dirty="0">
                          <a:effectLst/>
                          <a:latin typeface="+mn-lt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400" dirty="0">
                          <a:latin typeface="+mn-lt"/>
                        </a:rPr>
                        <a:t>A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814044242"/>
                  </a:ext>
                </a:extLst>
              </a:tr>
              <a:tr h="3098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ADD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010aaaaa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</a:rPr>
                        <a:t>A </a:t>
                      </a:r>
                      <a:r>
                        <a:rPr lang="en-US" altLang="ko-KR" sz="1400" dirty="0">
                          <a:effectLst/>
                          <a:latin typeface="+mn-lt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 A+ </a:t>
                      </a:r>
                      <a:r>
                        <a:rPr lang="en-US" altLang="ko-KR" sz="1400" dirty="0">
                          <a:latin typeface="+mn-lt"/>
                        </a:rPr>
                        <a:t>M[</a:t>
                      </a:r>
                      <a:r>
                        <a:rPr lang="en-US" altLang="ko-KR" sz="1400" dirty="0" err="1">
                          <a:latin typeface="+mn-lt"/>
                        </a:rPr>
                        <a:t>aaaaa</a:t>
                      </a:r>
                      <a:r>
                        <a:rPr lang="en-US" altLang="ko-KR" sz="1400" dirty="0">
                          <a:latin typeface="+mn-lt"/>
                        </a:rPr>
                        <a:t>]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774455598"/>
                  </a:ext>
                </a:extLst>
              </a:tr>
              <a:tr h="3098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DEC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011aaaaa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indent="85725" algn="l"/>
                      <a:r>
                        <a:rPr lang="en-US" sz="1400" dirty="0">
                          <a:latin typeface="+mn-lt"/>
                        </a:rPr>
                        <a:t>A </a:t>
                      </a:r>
                      <a:r>
                        <a:rPr lang="en-US" altLang="ko-KR" sz="1400" dirty="0">
                          <a:effectLst/>
                          <a:latin typeface="+mn-lt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400" dirty="0">
                          <a:latin typeface="+mn-lt"/>
                        </a:rPr>
                        <a:t>A - 1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334908472"/>
                  </a:ext>
                </a:extLst>
              </a:tr>
              <a:tr h="3098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IN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100xxxxx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indent="85725" algn="l"/>
                      <a:r>
                        <a:rPr lang="en-US" sz="1400" dirty="0">
                          <a:latin typeface="+mn-lt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altLang="ko-KR" sz="1400" dirty="0">
                          <a:effectLst/>
                          <a:latin typeface="+mn-lt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400" dirty="0">
                          <a:latin typeface="+mn-lt"/>
                        </a:rPr>
                        <a:t>Input (external)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756593275"/>
                  </a:ext>
                </a:extLst>
              </a:tr>
              <a:tr h="3098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OUT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101xxxxx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indent="85725" algn="l"/>
                      <a:r>
                        <a:rPr lang="en-US" sz="1400">
                          <a:latin typeface="+mn-lt"/>
                        </a:rPr>
                        <a:t>Output (external)</a:t>
                      </a:r>
                      <a:r>
                        <a:rPr lang="en-US" altLang="ko-KR" sz="1400">
                          <a:effectLst/>
                          <a:latin typeface="+mn-lt"/>
                        </a:rPr>
                        <a:t>  </a:t>
                      </a:r>
                      <a:r>
                        <a:rPr lang="en-US" altLang="ko-KR" sz="1400">
                          <a:effectLst/>
                          <a:latin typeface="+mn-lt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>
                          <a:latin typeface="+mn-lt"/>
                        </a:rPr>
                        <a:t> 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247830251"/>
                  </a:ext>
                </a:extLst>
              </a:tr>
              <a:tr h="30981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JMP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110</a:t>
                      </a:r>
                      <a:r>
                        <a:rPr lang="en-US" altLang="ko-KR" sz="1400" dirty="0">
                          <a:latin typeface="+mn-lt"/>
                        </a:rPr>
                        <a:t>aaaaa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indent="85725" algn="l"/>
                      <a:r>
                        <a:rPr lang="en-US" sz="1400" dirty="0">
                          <a:latin typeface="+mn-lt"/>
                        </a:rPr>
                        <a:t>PC  </a:t>
                      </a:r>
                      <a:r>
                        <a:rPr lang="en-US" altLang="ko-KR" sz="1400" dirty="0">
                          <a:effectLst/>
                          <a:latin typeface="+mn-lt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altLang="ko-KR" sz="1400" dirty="0" err="1">
                          <a:latin typeface="+mn-lt"/>
                        </a:rPr>
                        <a:t>aaaaa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33129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Algorithm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285548" y="1506474"/>
            <a:ext cx="6777821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용 알고리즘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다음과 같다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먼저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받고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address 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값을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더해 해당 값을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address 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가져와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dec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해서 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address 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만약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값을 출력하고 종료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값을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 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부터 다시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F91DD-28B2-46B4-8883-4112A7374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9" t="2255" b="630"/>
          <a:stretch/>
        </p:blipFill>
        <p:spPr>
          <a:xfrm>
            <a:off x="2728376" y="1266739"/>
            <a:ext cx="2449585" cy="54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2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Assembly code &amp; Binary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961040" y="4939794"/>
            <a:ext cx="10624155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Assembly Code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Binary Code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32 * 8 bit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Address Radix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Binary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 Radix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역시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Binary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각각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IR</a:t>
            </a:r>
            <a:r>
              <a:rPr lang="en-US" altLang="ko-KR" sz="1100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7-5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값에 따른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알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70F9C6-E567-4B80-9CCB-F7F80D1A8DBA}"/>
              </a:ext>
            </a:extLst>
          </p:cNvPr>
          <p:cNvGrpSpPr/>
          <p:nvPr/>
        </p:nvGrpSpPr>
        <p:grpSpPr>
          <a:xfrm>
            <a:off x="1031865" y="1899307"/>
            <a:ext cx="10128270" cy="3059385"/>
            <a:chOff x="961041" y="1908756"/>
            <a:chExt cx="10128270" cy="30593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5ECD3E-5564-42B8-A177-94FC62554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6" b="54040"/>
            <a:stretch/>
          </p:blipFill>
          <p:spPr>
            <a:xfrm>
              <a:off x="961041" y="1999855"/>
              <a:ext cx="5627946" cy="29682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2499EA3-F4D9-47E3-824F-6FF803E36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6" t="46870"/>
            <a:stretch/>
          </p:blipFill>
          <p:spPr>
            <a:xfrm>
              <a:off x="6102424" y="1908756"/>
              <a:ext cx="4986887" cy="3040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85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Assembly code &amp; Binary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961040" y="4939794"/>
            <a:ext cx="10624155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Binary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하는데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이는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앞에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Algorithm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기반으로 동작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먼저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sum, n 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가진다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외부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 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개를 받아서 이를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다음으로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값을 더해서 이를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70F9C6-E567-4B80-9CCB-F7F80D1A8DBA}"/>
              </a:ext>
            </a:extLst>
          </p:cNvPr>
          <p:cNvGrpSpPr/>
          <p:nvPr/>
        </p:nvGrpSpPr>
        <p:grpSpPr>
          <a:xfrm>
            <a:off x="1031865" y="1899307"/>
            <a:ext cx="10128270" cy="3059385"/>
            <a:chOff x="961041" y="1908756"/>
            <a:chExt cx="10128270" cy="30593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5ECD3E-5564-42B8-A177-94FC62554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6" b="54040"/>
            <a:stretch/>
          </p:blipFill>
          <p:spPr>
            <a:xfrm>
              <a:off x="961041" y="1999855"/>
              <a:ext cx="5627946" cy="29682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2499EA3-F4D9-47E3-824F-6FF803E36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6" t="46870"/>
            <a:stretch/>
          </p:blipFill>
          <p:spPr>
            <a:xfrm>
              <a:off x="6102424" y="1908756"/>
              <a:ext cx="4986887" cy="3040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85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Assembly code &amp; Binary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961040" y="4939794"/>
            <a:ext cx="10624155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시키고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만약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아니면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‘00010’ address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이동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하여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과정을 반복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값을 출력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70F9C6-E567-4B80-9CCB-F7F80D1A8DBA}"/>
              </a:ext>
            </a:extLst>
          </p:cNvPr>
          <p:cNvGrpSpPr/>
          <p:nvPr/>
        </p:nvGrpSpPr>
        <p:grpSpPr>
          <a:xfrm>
            <a:off x="1031865" y="1899307"/>
            <a:ext cx="10128270" cy="3059385"/>
            <a:chOff x="961041" y="1908756"/>
            <a:chExt cx="10128270" cy="30593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5ECD3E-5564-42B8-A177-94FC62554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6" b="54040"/>
            <a:stretch/>
          </p:blipFill>
          <p:spPr>
            <a:xfrm>
              <a:off x="961041" y="1999855"/>
              <a:ext cx="5627946" cy="29682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2499EA3-F4D9-47E3-824F-6FF803E36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6" t="46870"/>
            <a:stretch/>
          </p:blipFill>
          <p:spPr>
            <a:xfrm>
              <a:off x="6102424" y="1908756"/>
              <a:ext cx="4986887" cy="3040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62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Simulation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27390" y="4633039"/>
            <a:ext cx="11537217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진행한 결과이다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load, store, add, </a:t>
            </a:r>
            <a:r>
              <a:rPr lang="en-US" altLang="ko-KR" dirty="0" err="1">
                <a:solidFill>
                  <a:srgbClr val="FB3B69"/>
                </a:solidFill>
                <a:sym typeface="Wingdings" panose="05000000000000000000" pitchFamily="2" charset="2"/>
              </a:rPr>
              <a:t>dec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, in, out, </a:t>
            </a:r>
            <a:r>
              <a:rPr lang="en-US" altLang="ko-KR" dirty="0" err="1">
                <a:solidFill>
                  <a:srgbClr val="FB3B69"/>
                </a:solidFill>
                <a:sym typeface="Wingdings" panose="05000000000000000000" pitchFamily="2" charset="2"/>
              </a:rPr>
              <a:t>jmp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와 같이 모든 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Instruction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이 포함된 것을 확인할 수 있다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먼저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받은 값을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store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이때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저장을 했다는 의미에서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991B4A-F631-4A7D-A149-80D4411C0C9C}"/>
              </a:ext>
            </a:extLst>
          </p:cNvPr>
          <p:cNvGrpSpPr/>
          <p:nvPr/>
        </p:nvGrpSpPr>
        <p:grpSpPr>
          <a:xfrm>
            <a:off x="542488" y="1771169"/>
            <a:ext cx="11107023" cy="2508308"/>
            <a:chOff x="542488" y="1771169"/>
            <a:chExt cx="11107023" cy="250830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62E5471-1C58-4255-8F3D-4BB60C936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6" t="9586" r="25325" b="5145"/>
            <a:stretch/>
          </p:blipFill>
          <p:spPr>
            <a:xfrm>
              <a:off x="542488" y="1771169"/>
              <a:ext cx="11107023" cy="2508308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D1AF01-C053-42F2-A623-10E956B59F4C}"/>
                </a:ext>
              </a:extLst>
            </p:cNvPr>
            <p:cNvSpPr/>
            <p:nvPr/>
          </p:nvSpPr>
          <p:spPr>
            <a:xfrm>
              <a:off x="3169429" y="1984625"/>
              <a:ext cx="2417639" cy="2294852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30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Simulation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27390" y="4492933"/>
            <a:ext cx="11537217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해당 과정에서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나타나는 부분의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이때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이므로 다음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진행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될 수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그리고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s_input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이전까지는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~ s_decode3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까지 순차적으로 진행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값을 더해서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이를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 역시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저장을 했다는 의미에서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7EB2A0-3773-4328-ACE6-FE86EDC623D9}"/>
              </a:ext>
            </a:extLst>
          </p:cNvPr>
          <p:cNvGrpSpPr/>
          <p:nvPr/>
        </p:nvGrpSpPr>
        <p:grpSpPr>
          <a:xfrm>
            <a:off x="542488" y="1771169"/>
            <a:ext cx="11107023" cy="2508308"/>
            <a:chOff x="542488" y="1771169"/>
            <a:chExt cx="11107023" cy="250830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62E5471-1C58-4255-8F3D-4BB60C936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6" t="9586" r="25325" b="5145"/>
            <a:stretch/>
          </p:blipFill>
          <p:spPr>
            <a:xfrm>
              <a:off x="542488" y="1771169"/>
              <a:ext cx="11107023" cy="2508308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D1AF01-C053-42F2-A623-10E956B59F4C}"/>
                </a:ext>
              </a:extLst>
            </p:cNvPr>
            <p:cNvSpPr/>
            <p:nvPr/>
          </p:nvSpPr>
          <p:spPr>
            <a:xfrm>
              <a:off x="3169429" y="1984625"/>
              <a:ext cx="2384083" cy="2294852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977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Simulation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94502" y="4719107"/>
            <a:ext cx="11537217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시킨다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아니므로 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Add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진행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하러 가고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값인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5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출력되어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이때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저장을 했다는 의미에서 각각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13E87A-E2AE-455D-9167-A45FBCA9FD21}"/>
              </a:ext>
            </a:extLst>
          </p:cNvPr>
          <p:cNvGrpSpPr/>
          <p:nvPr/>
        </p:nvGrpSpPr>
        <p:grpSpPr>
          <a:xfrm>
            <a:off x="542488" y="1771169"/>
            <a:ext cx="11107023" cy="2508308"/>
            <a:chOff x="542488" y="1771169"/>
            <a:chExt cx="11107023" cy="250830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62E5471-1C58-4255-8F3D-4BB60C936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6" t="9586" r="25325" b="5145"/>
            <a:stretch/>
          </p:blipFill>
          <p:spPr>
            <a:xfrm>
              <a:off x="542488" y="1771169"/>
              <a:ext cx="11107023" cy="2508308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D1AF01-C053-42F2-A623-10E956B59F4C}"/>
                </a:ext>
              </a:extLst>
            </p:cNvPr>
            <p:cNvSpPr/>
            <p:nvPr/>
          </p:nvSpPr>
          <p:spPr>
            <a:xfrm>
              <a:off x="5543514" y="1984625"/>
              <a:ext cx="2073690" cy="2294852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814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Simulation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419669" y="4633039"/>
            <a:ext cx="11537217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다음으로 반복해서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시킨다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아니므로 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하러 가고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값인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6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출력되어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dec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되므로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과정이 종료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DE62FF-EC7A-4A11-9141-B848797A3EC5}"/>
              </a:ext>
            </a:extLst>
          </p:cNvPr>
          <p:cNvGrpSpPr/>
          <p:nvPr/>
        </p:nvGrpSpPr>
        <p:grpSpPr>
          <a:xfrm>
            <a:off x="542488" y="1771169"/>
            <a:ext cx="11107023" cy="2508308"/>
            <a:chOff x="542488" y="1771169"/>
            <a:chExt cx="11107023" cy="250830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62E5471-1C58-4255-8F3D-4BB60C936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6" t="9586" r="25325" b="5145"/>
            <a:stretch/>
          </p:blipFill>
          <p:spPr>
            <a:xfrm>
              <a:off x="542488" y="1771169"/>
              <a:ext cx="11107023" cy="2508308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D1AF01-C053-42F2-A623-10E956B59F4C}"/>
                </a:ext>
              </a:extLst>
            </p:cNvPr>
            <p:cNvSpPr/>
            <p:nvPr/>
          </p:nvSpPr>
          <p:spPr>
            <a:xfrm>
              <a:off x="7583649" y="1944529"/>
              <a:ext cx="3766656" cy="2294852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57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E034AEEE-FD31-4BF3-AF45-7F7E374B3049}"/>
              </a:ext>
            </a:extLst>
          </p:cNvPr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06FDE5-F455-4562-A653-33BC40FB02B4}"/>
              </a:ext>
            </a:extLst>
          </p:cNvPr>
          <p:cNvCxnSpPr>
            <a:stCxn id="9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6DF7072-95F0-47FD-BC03-090798660655}"/>
              </a:ext>
            </a:extLst>
          </p:cNvPr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A413BC9-0398-4464-AEB2-5D949ECD3E68}"/>
              </a:ext>
            </a:extLst>
          </p:cNvPr>
          <p:cNvSpPr>
            <a:spLocks noGrp="1"/>
          </p:cNvSpPr>
          <p:nvPr/>
        </p:nvSpPr>
        <p:spPr>
          <a:xfrm>
            <a:off x="7905991" y="2811882"/>
            <a:ext cx="2332291" cy="61711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Halt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53CAE2-FCEC-4505-AAFF-32FC3E96A0CD}"/>
              </a:ext>
            </a:extLst>
          </p:cNvPr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11. Simple CPU design</a:t>
            </a:r>
            <a:endParaRPr lang="en-US" altLang="ko-KR" sz="2800" b="1" kern="0" dirty="0">
              <a:solidFill>
                <a:srgbClr val="70A9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CD2CC-F2AB-4804-BC34-CB62FBCAB7C8}"/>
              </a:ext>
            </a:extLst>
          </p:cNvPr>
          <p:cNvSpPr txBox="1"/>
          <p:nvPr/>
        </p:nvSpPr>
        <p:spPr>
          <a:xfrm>
            <a:off x="7702247" y="3581400"/>
            <a:ext cx="408074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종료되는 시점을 명확히 알기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추가해서 진행하였다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89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Control Unit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State Diagram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57B047-52B4-436F-B797-9508F3A3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30" y="3606355"/>
            <a:ext cx="6295969" cy="31719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555C8B-67D7-4A02-B927-7623C8195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1" t="3176" r="2211" b="3385"/>
          <a:stretch/>
        </p:blipFill>
        <p:spPr>
          <a:xfrm>
            <a:off x="293615" y="1681067"/>
            <a:ext cx="4911722" cy="50972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FB0A50-B4B5-4C8E-944D-B22A53B5CBD3}"/>
              </a:ext>
            </a:extLst>
          </p:cNvPr>
          <p:cNvSpPr txBox="1"/>
          <p:nvPr/>
        </p:nvSpPr>
        <p:spPr>
          <a:xfrm>
            <a:off x="5783574" y="1444655"/>
            <a:ext cx="591703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앞에 있는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s_halt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만 추가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하였다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이는 아래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 Diagram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과 동일함으로 올바르게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수정한 것을 알 수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06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595066" y="1267309"/>
            <a:ext cx="11288977" cy="5438291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166DC4"/>
              </a:buClr>
            </a:pPr>
            <a:r>
              <a:rPr lang="ko-KR" altLang="en-US" dirty="0">
                <a:solidFill>
                  <a:srgbClr val="166DC4"/>
                </a:solidFill>
              </a:rPr>
              <a:t>앞 </a:t>
            </a:r>
            <a:r>
              <a:rPr lang="en-US" altLang="ko-KR" dirty="0">
                <a:solidFill>
                  <a:srgbClr val="166DC4"/>
                </a:solidFill>
              </a:rPr>
              <a:t>page</a:t>
            </a:r>
            <a:r>
              <a:rPr lang="ko-KR" altLang="en-US" dirty="0">
                <a:solidFill>
                  <a:srgbClr val="166DC4"/>
                </a:solidFill>
              </a:rPr>
              <a:t>에서 정의한 </a:t>
            </a:r>
            <a:r>
              <a:rPr lang="en-US" altLang="ko-KR" dirty="0">
                <a:solidFill>
                  <a:srgbClr val="166DC4"/>
                </a:solidFill>
              </a:rPr>
              <a:t>spec</a:t>
            </a:r>
            <a:r>
              <a:rPr lang="ko-KR" altLang="en-US" dirty="0">
                <a:solidFill>
                  <a:srgbClr val="166DC4"/>
                </a:solidFill>
              </a:rPr>
              <a:t>에 맞게 </a:t>
            </a:r>
            <a:r>
              <a:rPr lang="en-US" altLang="ko-KR" dirty="0">
                <a:solidFill>
                  <a:srgbClr val="166DC4"/>
                </a:solidFill>
              </a:rPr>
              <a:t>CPU</a:t>
            </a:r>
            <a:r>
              <a:rPr lang="ko-KR" altLang="en-US" dirty="0">
                <a:solidFill>
                  <a:srgbClr val="166DC4"/>
                </a:solidFill>
              </a:rPr>
              <a:t>를 설계하라</a:t>
            </a:r>
            <a:r>
              <a:rPr lang="en-US" altLang="ko-KR" dirty="0">
                <a:solidFill>
                  <a:srgbClr val="166DC4"/>
                </a:solidFill>
              </a:rPr>
              <a:t>.  </a:t>
            </a:r>
            <a:r>
              <a:rPr lang="ko-KR" altLang="en-US" dirty="0">
                <a:solidFill>
                  <a:srgbClr val="166DC4"/>
                </a:solidFill>
              </a:rPr>
              <a:t>가능한 가장</a:t>
            </a:r>
            <a:r>
              <a:rPr lang="en-US" altLang="ko-KR" dirty="0">
                <a:solidFill>
                  <a:srgbClr val="166DC4"/>
                </a:solidFill>
              </a:rPr>
              <a:t> </a:t>
            </a:r>
            <a:r>
              <a:rPr lang="ko-KR" altLang="en-US" dirty="0">
                <a:solidFill>
                  <a:srgbClr val="166DC4"/>
                </a:solidFill>
              </a:rPr>
              <a:t>간단하게 설계하라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dirty="0">
                <a:solidFill>
                  <a:srgbClr val="70A9F0"/>
                </a:solidFill>
              </a:rPr>
              <a:t>Datapath</a:t>
            </a:r>
            <a:r>
              <a:rPr lang="ko-KR" altLang="en-US" dirty="0">
                <a:solidFill>
                  <a:srgbClr val="70A9F0"/>
                </a:solidFill>
              </a:rPr>
              <a:t>를 그려라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dirty="0">
                <a:solidFill>
                  <a:srgbClr val="70A9F0"/>
                </a:solidFill>
              </a:rPr>
              <a:t>Control unit</a:t>
            </a:r>
            <a:r>
              <a:rPr lang="ko-KR" altLang="en-US" dirty="0">
                <a:solidFill>
                  <a:srgbClr val="70A9F0"/>
                </a:solidFill>
              </a:rPr>
              <a:t>의 </a:t>
            </a:r>
            <a:r>
              <a:rPr lang="en-US" altLang="ko-KR" dirty="0">
                <a:solidFill>
                  <a:srgbClr val="70A9F0"/>
                </a:solidFill>
              </a:rPr>
              <a:t>State diagram</a:t>
            </a:r>
            <a:r>
              <a:rPr lang="ko-KR" altLang="en-US" dirty="0">
                <a:solidFill>
                  <a:srgbClr val="70A9F0"/>
                </a:solidFill>
              </a:rPr>
              <a:t>을 그려라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dirty="0">
                <a:solidFill>
                  <a:srgbClr val="70A9F0"/>
                </a:solidFill>
              </a:rPr>
              <a:t>Behavioral VHDL description</a:t>
            </a:r>
            <a:r>
              <a:rPr lang="ko-KR" altLang="en-US" dirty="0">
                <a:solidFill>
                  <a:srgbClr val="70A9F0"/>
                </a:solidFill>
              </a:rPr>
              <a:t>으로 완성하라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>
              <a:lnSpc>
                <a:spcPct val="120000"/>
              </a:lnSpc>
              <a:buClr>
                <a:srgbClr val="166DC4"/>
              </a:buClr>
            </a:pPr>
            <a:r>
              <a:rPr lang="en-US" altLang="ko-KR" dirty="0">
                <a:solidFill>
                  <a:srgbClr val="166DC4"/>
                </a:solidFill>
              </a:rPr>
              <a:t>7</a:t>
            </a:r>
            <a:r>
              <a:rPr lang="ko-KR" altLang="en-US" dirty="0">
                <a:solidFill>
                  <a:srgbClr val="166DC4"/>
                </a:solidFill>
              </a:rPr>
              <a:t>개의 </a:t>
            </a:r>
            <a:r>
              <a:rPr lang="en-US" altLang="ko-KR" dirty="0">
                <a:solidFill>
                  <a:srgbClr val="166DC4"/>
                </a:solidFill>
              </a:rPr>
              <a:t>instruction</a:t>
            </a:r>
            <a:r>
              <a:rPr lang="ko-KR" altLang="en-US" dirty="0">
                <a:solidFill>
                  <a:srgbClr val="166DC4"/>
                </a:solidFill>
              </a:rPr>
              <a:t>을 모두 사용하는</a:t>
            </a:r>
            <a:r>
              <a:rPr lang="en-US" altLang="ko-KR" dirty="0">
                <a:solidFill>
                  <a:srgbClr val="166DC4"/>
                </a:solidFill>
              </a:rPr>
              <a:t>,</a:t>
            </a:r>
            <a:r>
              <a:rPr lang="ko-KR" altLang="en-US" dirty="0">
                <a:solidFill>
                  <a:srgbClr val="166DC4"/>
                </a:solidFill>
              </a:rPr>
              <a:t> 적당한 </a:t>
            </a:r>
            <a:r>
              <a:rPr lang="en-US" altLang="ko-KR" dirty="0">
                <a:solidFill>
                  <a:srgbClr val="166DC4"/>
                </a:solidFill>
              </a:rPr>
              <a:t>test</a:t>
            </a:r>
            <a:r>
              <a:rPr lang="ko-KR" altLang="en-US" dirty="0">
                <a:solidFill>
                  <a:srgbClr val="166DC4"/>
                </a:solidFill>
              </a:rPr>
              <a:t>용 알고리즘과</a:t>
            </a:r>
            <a:r>
              <a:rPr lang="en-US" altLang="ko-KR" dirty="0">
                <a:solidFill>
                  <a:srgbClr val="166DC4"/>
                </a:solidFill>
              </a:rPr>
              <a:t> </a:t>
            </a:r>
            <a:r>
              <a:rPr lang="ko-KR" altLang="en-US" dirty="0">
                <a:solidFill>
                  <a:srgbClr val="166DC4"/>
                </a:solidFill>
              </a:rPr>
              <a:t>이에 해당하는 </a:t>
            </a:r>
            <a:r>
              <a:rPr lang="en-US" altLang="ko-KR" dirty="0">
                <a:solidFill>
                  <a:srgbClr val="166DC4"/>
                </a:solidFill>
              </a:rPr>
              <a:t>Assembly code,</a:t>
            </a:r>
            <a:r>
              <a:rPr lang="ko-KR" altLang="en-US" dirty="0">
                <a:solidFill>
                  <a:srgbClr val="166DC4"/>
                </a:solidFill>
              </a:rPr>
              <a:t> </a:t>
            </a:r>
            <a:r>
              <a:rPr lang="en-US" altLang="ko-KR" dirty="0">
                <a:solidFill>
                  <a:srgbClr val="166DC4"/>
                </a:solidFill>
              </a:rPr>
              <a:t>Binary(machine) code</a:t>
            </a:r>
            <a:r>
              <a:rPr lang="ko-KR" altLang="en-US" dirty="0">
                <a:solidFill>
                  <a:srgbClr val="166DC4"/>
                </a:solidFill>
              </a:rPr>
              <a:t>를 작성해서 </a:t>
            </a:r>
            <a:r>
              <a:rPr lang="en-US" altLang="ko-KR" dirty="0">
                <a:solidFill>
                  <a:srgbClr val="166DC4"/>
                </a:solidFill>
              </a:rPr>
              <a:t>simulation</a:t>
            </a:r>
            <a:r>
              <a:rPr lang="ko-KR" altLang="en-US" dirty="0">
                <a:solidFill>
                  <a:srgbClr val="166DC4"/>
                </a:solidFill>
              </a:rPr>
              <a:t>하고 검증하라</a:t>
            </a:r>
            <a:r>
              <a:rPr lang="en-US" altLang="ko-KR" dirty="0">
                <a:solidFill>
                  <a:srgbClr val="166DC4"/>
                </a:solidFill>
              </a:rPr>
              <a:t>. </a:t>
            </a:r>
          </a:p>
          <a:p>
            <a:pPr>
              <a:lnSpc>
                <a:spcPct val="120000"/>
              </a:lnSpc>
              <a:buClr>
                <a:srgbClr val="166DC4"/>
              </a:buClr>
            </a:pPr>
            <a:r>
              <a:rPr lang="ko-KR" altLang="en-US" dirty="0">
                <a:solidFill>
                  <a:srgbClr val="166DC4"/>
                </a:solidFill>
              </a:rPr>
              <a:t>보고서에 다음 사항을 포함하라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dirty="0">
                <a:solidFill>
                  <a:srgbClr val="70A9F0"/>
                </a:solidFill>
              </a:rPr>
              <a:t>Datapath</a:t>
            </a:r>
            <a:r>
              <a:rPr lang="ko-KR" altLang="en-US" dirty="0">
                <a:solidFill>
                  <a:srgbClr val="70A9F0"/>
                </a:solidFill>
              </a:rPr>
              <a:t> 그림과 </a:t>
            </a:r>
            <a:r>
              <a:rPr lang="en-US" altLang="ko-KR" dirty="0">
                <a:solidFill>
                  <a:srgbClr val="70A9F0"/>
                </a:solidFill>
              </a:rPr>
              <a:t>CU</a:t>
            </a:r>
            <a:r>
              <a:rPr lang="ko-KR" altLang="en-US" dirty="0">
                <a:solidFill>
                  <a:srgbClr val="70A9F0"/>
                </a:solidFill>
              </a:rPr>
              <a:t>의 </a:t>
            </a:r>
            <a:r>
              <a:rPr lang="en-US" altLang="ko-KR" dirty="0">
                <a:solidFill>
                  <a:srgbClr val="70A9F0"/>
                </a:solidFill>
              </a:rPr>
              <a:t>State diagram </a:t>
            </a:r>
            <a:r>
              <a:rPr lang="ko-KR" altLang="en-US" dirty="0">
                <a:solidFill>
                  <a:srgbClr val="70A9F0"/>
                </a:solidFill>
              </a:rPr>
              <a:t>그림</a:t>
            </a:r>
            <a:endParaRPr lang="en-US" altLang="ko-KR" dirty="0">
              <a:solidFill>
                <a:srgbClr val="70A9F0"/>
              </a:solidFill>
            </a:endParaRP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dirty="0">
                <a:solidFill>
                  <a:srgbClr val="70A9F0"/>
                </a:solidFill>
              </a:rPr>
              <a:t>VHDL code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dirty="0">
                <a:solidFill>
                  <a:srgbClr val="70A9F0"/>
                </a:solidFill>
              </a:rPr>
              <a:t>RTL view capture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ko-KR" altLang="en-US" dirty="0">
                <a:solidFill>
                  <a:srgbClr val="70A9F0"/>
                </a:solidFill>
              </a:rPr>
              <a:t>각자의 </a:t>
            </a:r>
            <a:r>
              <a:rPr lang="en-US" altLang="ko-KR" dirty="0">
                <a:solidFill>
                  <a:srgbClr val="70A9F0"/>
                </a:solidFill>
              </a:rPr>
              <a:t>Algorithm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dirty="0">
                <a:solidFill>
                  <a:srgbClr val="70A9F0"/>
                </a:solidFill>
              </a:rPr>
              <a:t>Assembly code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dirty="0">
                <a:solidFill>
                  <a:srgbClr val="70A9F0"/>
                </a:solidFill>
              </a:rPr>
              <a:t>Binary code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dirty="0">
                <a:solidFill>
                  <a:srgbClr val="70A9F0"/>
                </a:solidFill>
              </a:rPr>
              <a:t>Simulation capture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ko-KR" altLang="en-US" dirty="0">
                <a:solidFill>
                  <a:srgbClr val="70A9F0"/>
                </a:solidFill>
              </a:rPr>
              <a:t>분석 및 </a:t>
            </a:r>
            <a:r>
              <a:rPr lang="en-US" altLang="ko-KR" dirty="0">
                <a:solidFill>
                  <a:srgbClr val="70A9F0"/>
                </a:solidFill>
              </a:rPr>
              <a:t>discussion</a:t>
            </a:r>
            <a:endParaRPr lang="ko-KR" altLang="en-US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4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VHDL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30CCE3-1A09-4669-9A76-872900AC922E}"/>
              </a:ext>
            </a:extLst>
          </p:cNvPr>
          <p:cNvGrpSpPr/>
          <p:nvPr/>
        </p:nvGrpSpPr>
        <p:grpSpPr>
          <a:xfrm>
            <a:off x="7239696" y="1078003"/>
            <a:ext cx="4504889" cy="5643589"/>
            <a:chOff x="6333258" y="1062559"/>
            <a:chExt cx="3509846" cy="47794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5AABFD-4BE1-42FE-BDF3-424D4B664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3258" y="1062559"/>
              <a:ext cx="3028950" cy="246788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EA32F04-293C-4E8F-8D63-3BAAFCAB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258" y="3530447"/>
              <a:ext cx="3509846" cy="231154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05C915-92A1-4A14-91C1-6B3AFD1113F9}"/>
              </a:ext>
            </a:extLst>
          </p:cNvPr>
          <p:cNvSpPr txBox="1"/>
          <p:nvPr/>
        </p:nvSpPr>
        <p:spPr>
          <a:xfrm>
            <a:off x="-19574" y="5835404"/>
            <a:ext cx="7278806" cy="94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위의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Datapath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 Unit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반영하여 짠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위의 코드에서 </a:t>
            </a:r>
            <a:r>
              <a:rPr lang="en-US" altLang="ko-KR" sz="15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sz="15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부분만 추가되었다</a:t>
            </a:r>
            <a:r>
              <a:rPr lang="en-US" altLang="ko-KR" sz="15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500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5B4C05-7AE8-4ADB-8913-46245C43BDAE}"/>
              </a:ext>
            </a:extLst>
          </p:cNvPr>
          <p:cNvGrpSpPr/>
          <p:nvPr/>
        </p:nvGrpSpPr>
        <p:grpSpPr>
          <a:xfrm>
            <a:off x="187699" y="1591721"/>
            <a:ext cx="9157636" cy="4851024"/>
            <a:chOff x="187699" y="1591721"/>
            <a:chExt cx="9157636" cy="48510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7871BAB-7460-4342-A615-1C11C2FA60E4}"/>
                </a:ext>
              </a:extLst>
            </p:cNvPr>
            <p:cNvGrpSpPr/>
            <p:nvPr/>
          </p:nvGrpSpPr>
          <p:grpSpPr>
            <a:xfrm>
              <a:off x="187699" y="1591721"/>
              <a:ext cx="9157636" cy="4851024"/>
              <a:chOff x="187699" y="1591721"/>
              <a:chExt cx="9157636" cy="485102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385607C-3688-4BF7-806C-2662F94777FC}"/>
                  </a:ext>
                </a:extLst>
              </p:cNvPr>
              <p:cNvGrpSpPr/>
              <p:nvPr/>
            </p:nvGrpSpPr>
            <p:grpSpPr>
              <a:xfrm>
                <a:off x="187699" y="1697168"/>
                <a:ext cx="6766773" cy="4326127"/>
                <a:chOff x="341444" y="1681068"/>
                <a:chExt cx="6962512" cy="3845404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0CF335C0-2A4F-4515-9606-65BE223BCC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28024"/>
                <a:stretch/>
              </p:blipFill>
              <p:spPr>
                <a:xfrm>
                  <a:off x="341444" y="1681068"/>
                  <a:ext cx="6962512" cy="2437926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496D07FA-DE07-4CA1-A6A6-721211A3F9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1444" y="4118994"/>
                  <a:ext cx="3955321" cy="1407478"/>
                </a:xfrm>
                <a:prstGeom prst="rect">
                  <a:avLst/>
                </a:prstGeom>
              </p:spPr>
            </p:pic>
          </p:grp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48A3BA1-C3FE-4521-80E6-92FE354F545C}"/>
                  </a:ext>
                </a:extLst>
              </p:cNvPr>
              <p:cNvSpPr/>
              <p:nvPr/>
            </p:nvSpPr>
            <p:spPr>
              <a:xfrm>
                <a:off x="553673" y="3238150"/>
                <a:ext cx="981512" cy="117446"/>
              </a:xfrm>
              <a:prstGeom prst="roundRect">
                <a:avLst/>
              </a:prstGeom>
              <a:noFill/>
              <a:ln w="28575">
                <a:solidFill>
                  <a:srgbClr val="FB3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683EB58-635D-4429-BE3D-A8CF3972F8F0}"/>
                  </a:ext>
                </a:extLst>
              </p:cNvPr>
              <p:cNvSpPr/>
              <p:nvPr/>
            </p:nvSpPr>
            <p:spPr>
              <a:xfrm>
                <a:off x="7870271" y="1591721"/>
                <a:ext cx="552276" cy="105447"/>
              </a:xfrm>
              <a:prstGeom prst="roundRect">
                <a:avLst/>
              </a:prstGeom>
              <a:noFill/>
              <a:ln w="28575">
                <a:solidFill>
                  <a:srgbClr val="FB3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D3F944D-430E-48D0-9A2B-65831D76CF30}"/>
                  </a:ext>
                </a:extLst>
              </p:cNvPr>
              <p:cNvSpPr/>
              <p:nvPr/>
            </p:nvSpPr>
            <p:spPr>
              <a:xfrm>
                <a:off x="8089782" y="3730679"/>
                <a:ext cx="1255553" cy="105447"/>
              </a:xfrm>
              <a:prstGeom prst="roundRect">
                <a:avLst/>
              </a:prstGeom>
              <a:noFill/>
              <a:ln w="28575">
                <a:solidFill>
                  <a:srgbClr val="FB3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CF35C0EF-0EE1-4480-9810-3ED0D979B124}"/>
                  </a:ext>
                </a:extLst>
              </p:cNvPr>
              <p:cNvSpPr/>
              <p:nvPr/>
            </p:nvSpPr>
            <p:spPr>
              <a:xfrm>
                <a:off x="7794771" y="6016549"/>
                <a:ext cx="854280" cy="426196"/>
              </a:xfrm>
              <a:prstGeom prst="roundRect">
                <a:avLst/>
              </a:prstGeom>
              <a:noFill/>
              <a:ln w="28575">
                <a:solidFill>
                  <a:srgbClr val="FB3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7633409-20DE-454E-8125-DF12F6F4F86A}"/>
                </a:ext>
              </a:extLst>
            </p:cNvPr>
            <p:cNvSpPr/>
            <p:nvPr/>
          </p:nvSpPr>
          <p:spPr>
            <a:xfrm>
              <a:off x="6551802" y="3640790"/>
              <a:ext cx="300925" cy="89889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14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VHDL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32F04-293C-4E8F-8D63-3BAAFCAB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2" y="1863448"/>
            <a:ext cx="7931746" cy="4805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524E4B-3718-4253-9E1F-AB0980E61F40}"/>
              </a:ext>
            </a:extLst>
          </p:cNvPr>
          <p:cNvSpPr txBox="1"/>
          <p:nvPr/>
        </p:nvSpPr>
        <p:spPr>
          <a:xfrm>
            <a:off x="6634775" y="2602270"/>
            <a:ext cx="5434333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다른 과정은 모두 앞에 있는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및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동일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앞선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다르게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되면서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계속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머무른다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것을 알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171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6ABE6-E5F3-4A81-8B13-A4E03693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" t="1000" r="598" b="1"/>
          <a:stretch/>
        </p:blipFill>
        <p:spPr>
          <a:xfrm>
            <a:off x="2445967" y="1223479"/>
            <a:ext cx="9746034" cy="5543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53DCF-7B42-4941-9CBE-B7363D8FF9BF}"/>
              </a:ext>
            </a:extLst>
          </p:cNvPr>
          <p:cNvSpPr txBox="1"/>
          <p:nvPr/>
        </p:nvSpPr>
        <p:spPr>
          <a:xfrm>
            <a:off x="137354" y="3111987"/>
            <a:ext cx="350145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RTL Viewer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로 나타내면 다음과 같다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RTL Viewer</a:t>
            </a:r>
          </a:p>
        </p:txBody>
      </p:sp>
    </p:spTree>
    <p:extLst>
      <p:ext uri="{BB962C8B-B14F-4D97-AF65-F5344CB8AC3E}">
        <p14:creationId xmlns:p14="http://schemas.microsoft.com/office/powerpoint/2010/main" val="2955837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6ABE6-E5F3-4A81-8B13-A4E03693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" t="1000" r="598" b="1"/>
          <a:stretch/>
        </p:blipFill>
        <p:spPr>
          <a:xfrm>
            <a:off x="2445967" y="1223479"/>
            <a:ext cx="9746034" cy="5543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53DCF-7B42-4941-9CBE-B7363D8FF9BF}"/>
              </a:ext>
            </a:extLst>
          </p:cNvPr>
          <p:cNvSpPr txBox="1"/>
          <p:nvPr/>
        </p:nvSpPr>
        <p:spPr>
          <a:xfrm>
            <a:off x="137354" y="2960985"/>
            <a:ext cx="350145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으로는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Enter, clock, reset, 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존재하고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Output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으로는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output,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존재한다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RTL Viewer</a:t>
            </a:r>
          </a:p>
        </p:txBody>
      </p:sp>
    </p:spTree>
    <p:extLst>
      <p:ext uri="{BB962C8B-B14F-4D97-AF65-F5344CB8AC3E}">
        <p14:creationId xmlns:p14="http://schemas.microsoft.com/office/powerpoint/2010/main" val="2998477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Algorithm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722F26-5ADE-4A92-AAEB-558F34320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" r="2752"/>
          <a:stretch/>
        </p:blipFill>
        <p:spPr>
          <a:xfrm>
            <a:off x="2728376" y="1393585"/>
            <a:ext cx="2273416" cy="54227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7DC9AE-C6F1-4DC3-949A-4777CC8A7D22}"/>
              </a:ext>
            </a:extLst>
          </p:cNvPr>
          <p:cNvSpPr txBox="1"/>
          <p:nvPr/>
        </p:nvSpPr>
        <p:spPr>
          <a:xfrm>
            <a:off x="5289720" y="2994869"/>
            <a:ext cx="6777821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용 알고리즘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다음과 같다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다른 부분은 앞에 있는 알고리즘과 모두 동일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하지만 마지막 부분에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추가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된 점이 다르다는 것을 알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B1E3837-C2A6-4834-B1F3-C6687DB6346A}"/>
                  </a:ext>
                </a:extLst>
              </p14:cNvPr>
              <p14:cNvContentPartPr/>
              <p14:nvPr/>
            </p14:nvContentPartPr>
            <p14:xfrm>
              <a:off x="3732761" y="6524336"/>
              <a:ext cx="277200" cy="293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B1E3837-C2A6-4834-B1F3-C6687DB634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4121" y="6515696"/>
                <a:ext cx="294840" cy="3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540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Assembly code &amp; Binary Code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FBE10E5-BF94-479A-8A9F-83AC21629488}"/>
              </a:ext>
            </a:extLst>
          </p:cNvPr>
          <p:cNvGrpSpPr/>
          <p:nvPr/>
        </p:nvGrpSpPr>
        <p:grpSpPr>
          <a:xfrm>
            <a:off x="1255686" y="1771168"/>
            <a:ext cx="9680627" cy="3220278"/>
            <a:chOff x="746889" y="1771169"/>
            <a:chExt cx="8959173" cy="29516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335EE0-0CE3-44FB-A643-4240931C0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5" b="53053"/>
            <a:stretch/>
          </p:blipFill>
          <p:spPr>
            <a:xfrm>
              <a:off x="746889" y="1890791"/>
              <a:ext cx="5075071" cy="283199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4E6BC49-6B7C-42AD-8C3D-1C1C731B5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5" t="46947"/>
            <a:stretch/>
          </p:blipFill>
          <p:spPr>
            <a:xfrm>
              <a:off x="5067434" y="1771169"/>
              <a:ext cx="4638628" cy="292505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DBEFC6-BC70-48BF-AD63-573D303471E7}"/>
              </a:ext>
            </a:extLst>
          </p:cNvPr>
          <p:cNvSpPr txBox="1"/>
          <p:nvPr/>
        </p:nvSpPr>
        <p:spPr>
          <a:xfrm>
            <a:off x="2353606" y="5212056"/>
            <a:ext cx="7032637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Assembly Code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Binary Code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역시 마찬가지로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앞선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Binary Code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만 추가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해주었다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195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Simulation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8A20FD-200D-4DB3-B299-924EBA606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" t="15235" r="20989"/>
          <a:stretch/>
        </p:blipFill>
        <p:spPr>
          <a:xfrm>
            <a:off x="444617" y="1771169"/>
            <a:ext cx="11115412" cy="2478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24925C-FB6F-4040-860E-9331BE0C8713}"/>
              </a:ext>
            </a:extLst>
          </p:cNvPr>
          <p:cNvSpPr txBox="1"/>
          <p:nvPr/>
        </p:nvSpPr>
        <p:spPr>
          <a:xfrm>
            <a:off x="542487" y="4542938"/>
            <a:ext cx="11537217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진행한 결과이다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앞에 진행한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과 모든 것이 동일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한 것을 확인할 수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다만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마지막에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6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되면서 더 이상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loop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진행하지 않아도 되어서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된 것을 확인할 수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87D79A9-8299-43A0-A686-D74FC39A4CA6}"/>
              </a:ext>
            </a:extLst>
          </p:cNvPr>
          <p:cNvSpPr/>
          <p:nvPr/>
        </p:nvSpPr>
        <p:spPr>
          <a:xfrm>
            <a:off x="10863743" y="1944529"/>
            <a:ext cx="696286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426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 Discussion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C0FE7-42A6-4045-A141-3DD7DDD5E5B5}"/>
              </a:ext>
            </a:extLst>
          </p:cNvPr>
          <p:cNvSpPr txBox="1"/>
          <p:nvPr/>
        </p:nvSpPr>
        <p:spPr>
          <a:xfrm>
            <a:off x="793750" y="1771169"/>
            <a:ext cx="10988675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이번 실습은 처음부터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CPU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를 직접 설계하면서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Datapath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 Diagram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도 그리고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test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용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Algorithm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도 설계해서 </a:t>
            </a:r>
            <a:r>
              <a:rPr lang="en-US" altLang="ko-KR" dirty="0">
                <a:solidFill>
                  <a:srgbClr val="166DC4"/>
                </a:solidFill>
              </a:rPr>
              <a:t>assembly code &amp; the binary code</a:t>
            </a:r>
            <a:r>
              <a:rPr lang="ko-KR" altLang="en-US" dirty="0">
                <a:solidFill>
                  <a:srgbClr val="166DC4"/>
                </a:solidFill>
              </a:rPr>
              <a:t>를 직접 구현해보는 과정을 거치면서 </a:t>
            </a:r>
            <a:r>
              <a:rPr lang="en-US" altLang="ko-KR" dirty="0">
                <a:solidFill>
                  <a:srgbClr val="166DC4"/>
                </a:solidFill>
              </a:rPr>
              <a:t>CPU</a:t>
            </a:r>
            <a:r>
              <a:rPr lang="ko-KR" altLang="en-US" dirty="0">
                <a:solidFill>
                  <a:srgbClr val="166DC4"/>
                </a:solidFill>
              </a:rPr>
              <a:t>에 대해서 더 잘 알 수 있었다</a:t>
            </a:r>
            <a:r>
              <a:rPr lang="en-US" altLang="ko-KR" dirty="0">
                <a:solidFill>
                  <a:srgbClr val="166DC4"/>
                </a:solidFill>
              </a:rPr>
              <a:t>. </a:t>
            </a: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</a:rPr>
              <a:t>해당 과정에서 여러 오류를 고치기도 했고</a:t>
            </a:r>
            <a:r>
              <a:rPr lang="en-US" altLang="ko-KR" dirty="0">
                <a:solidFill>
                  <a:srgbClr val="166DC4"/>
                </a:solidFill>
              </a:rPr>
              <a:t>, </a:t>
            </a:r>
            <a:r>
              <a:rPr lang="ko-KR" altLang="en-US" dirty="0">
                <a:solidFill>
                  <a:srgbClr val="166DC4"/>
                </a:solidFill>
              </a:rPr>
              <a:t>궁금한 점을 해결하기 위해 다양한 </a:t>
            </a:r>
            <a:r>
              <a:rPr lang="en-US" altLang="ko-KR" dirty="0">
                <a:solidFill>
                  <a:srgbClr val="166DC4"/>
                </a:solidFill>
              </a:rPr>
              <a:t>Simulation</a:t>
            </a:r>
            <a:r>
              <a:rPr lang="ko-KR" altLang="en-US" dirty="0">
                <a:solidFill>
                  <a:srgbClr val="166DC4"/>
                </a:solidFill>
              </a:rPr>
              <a:t>을 해보면서 해당 구조에 대해 더 잘 알 수 있었다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다음은 여러 오류 및 궁금한 점을 하나하나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해본 결과이다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914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 Discussion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1D9CA7-9F0A-4271-91E8-A2CFD091974D}"/>
              </a:ext>
            </a:extLst>
          </p:cNvPr>
          <p:cNvGrpSpPr/>
          <p:nvPr/>
        </p:nvGrpSpPr>
        <p:grpSpPr>
          <a:xfrm>
            <a:off x="443316" y="1771169"/>
            <a:ext cx="3054483" cy="4834569"/>
            <a:chOff x="443316" y="1771169"/>
            <a:chExt cx="3054483" cy="48345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014D57-2E82-4217-9685-FA1C851C3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54" t="61434" r="45318"/>
            <a:stretch/>
          </p:blipFill>
          <p:spPr>
            <a:xfrm>
              <a:off x="561321" y="1771169"/>
              <a:ext cx="2818475" cy="164570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D5D35DE-9C43-4A37-8443-03F1877F2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98" t="2992" r="52987" b="43612"/>
            <a:stretch/>
          </p:blipFill>
          <p:spPr>
            <a:xfrm>
              <a:off x="443316" y="3416873"/>
              <a:ext cx="3054483" cy="3188865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F6DAF6-105F-4325-824C-F81D8DDA2C6E}"/>
              </a:ext>
            </a:extLst>
          </p:cNvPr>
          <p:cNvGrpSpPr/>
          <p:nvPr/>
        </p:nvGrpSpPr>
        <p:grpSpPr>
          <a:xfrm>
            <a:off x="3710361" y="1771169"/>
            <a:ext cx="3054483" cy="3492581"/>
            <a:chOff x="3512306" y="1588377"/>
            <a:chExt cx="3054483" cy="34925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602E22-82F5-4F78-A4C6-055BE2BE4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98" t="55848" r="52987"/>
            <a:stretch/>
          </p:blipFill>
          <p:spPr>
            <a:xfrm>
              <a:off x="3512306" y="1588377"/>
              <a:ext cx="3054483" cy="2636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3834250-946A-47F0-9326-53EFD961D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088" t="74705" r="69490" b="10037"/>
            <a:stretch/>
          </p:blipFill>
          <p:spPr>
            <a:xfrm>
              <a:off x="3512306" y="4225200"/>
              <a:ext cx="1520230" cy="85575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8FC210-21A5-40F8-9C93-DC304B221C69}"/>
              </a:ext>
            </a:extLst>
          </p:cNvPr>
          <p:cNvSpPr txBox="1"/>
          <p:nvPr/>
        </p:nvSpPr>
        <p:spPr>
          <a:xfrm>
            <a:off x="6852727" y="2423743"/>
            <a:ext cx="5125826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수를 임의로 줄여서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진행해보았다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하지만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하나의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라도 없으면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부족해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s_input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제외하고 다른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넘어가지 못하는 현상이 발생하였다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이로 인해 해당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들은 모두 필요한 것임을 알 수 있었다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7173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 Discussion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A45C96-3870-4C20-9C98-22763164F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" t="15074"/>
          <a:stretch/>
        </p:blipFill>
        <p:spPr>
          <a:xfrm>
            <a:off x="208452" y="1789059"/>
            <a:ext cx="11775095" cy="17479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8E45F8-D6F5-43D0-9AD7-60DA28C98163}"/>
              </a:ext>
            </a:extLst>
          </p:cNvPr>
          <p:cNvSpPr txBox="1"/>
          <p:nvPr/>
        </p:nvSpPr>
        <p:spPr>
          <a:xfrm>
            <a:off x="132934" y="3988940"/>
            <a:ext cx="7622213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이는 앞선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옆에 있는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Binary Code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실행시킨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결과이다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이를 통해 해당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제대로 진행되지 않았음을 알 수 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필요하지 않은 것 없이 존재한다는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03BF60E-BF53-43AC-96CD-B1017A22C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" t="56718" r="25142"/>
          <a:stretch/>
        </p:blipFill>
        <p:spPr>
          <a:xfrm>
            <a:off x="7678008" y="3659999"/>
            <a:ext cx="4381058" cy="30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9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1. Datapath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7730660" y="1772194"/>
            <a:ext cx="4374654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CPU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Datapath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다음과 같이 그릴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나가는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Q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7-0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Memory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하는 것이고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Meminst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Store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할 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외부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존재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값이나 </a:t>
            </a:r>
            <a:r>
              <a:rPr lang="en-US" altLang="ko-KR" dirty="0" err="1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dec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add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된 값이 들어올 수도 있으므로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Asel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통해 정해준다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11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Simple</a:t>
            </a:r>
            <a:r>
              <a:rPr lang="ko-KR" altLang="en-US" sz="1600" dirty="0">
                <a:solidFill>
                  <a:srgbClr val="70A9F0"/>
                </a:solidFill>
              </a:rPr>
              <a:t> </a:t>
            </a:r>
            <a:r>
              <a:rPr lang="en-US" altLang="ko-KR" sz="1600" dirty="0">
                <a:solidFill>
                  <a:srgbClr val="70A9F0"/>
                </a:solidFill>
              </a:rPr>
              <a:t>CPU</a:t>
            </a:r>
            <a:r>
              <a:rPr lang="ko-KR" altLang="en-US" sz="1600" dirty="0">
                <a:solidFill>
                  <a:srgbClr val="70A9F0"/>
                </a:solidFill>
              </a:rPr>
              <a:t> </a:t>
            </a:r>
            <a:r>
              <a:rPr lang="en-US" altLang="ko-KR" sz="1600" dirty="0">
                <a:solidFill>
                  <a:srgbClr val="70A9F0"/>
                </a:solidFill>
              </a:rPr>
              <a:t>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E5C890B0-13C1-4BCE-AB6B-7420CB6AF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065" r="798"/>
          <a:stretch/>
        </p:blipFill>
        <p:spPr bwMode="auto">
          <a:xfrm>
            <a:off x="395478" y="1636354"/>
            <a:ext cx="7335181" cy="52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24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 Discussion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F65955-99AB-46E4-A985-C815D2057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"/>
          <a:stretch/>
        </p:blipFill>
        <p:spPr>
          <a:xfrm>
            <a:off x="8062257" y="1771169"/>
            <a:ext cx="4078137" cy="23004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6CBBA2-8BC1-44EC-BD78-20DEA957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1" y="1877525"/>
            <a:ext cx="7943225" cy="20877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634A8E-1EBC-470D-8D2F-CF4055C30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764" y="4161750"/>
            <a:ext cx="7429500" cy="2371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C0391D-9BF4-401F-9BB2-B8F399FD36D3}"/>
              </a:ext>
            </a:extLst>
          </p:cNvPr>
          <p:cNvSpPr txBox="1"/>
          <p:nvPr/>
        </p:nvSpPr>
        <p:spPr>
          <a:xfrm>
            <a:off x="158131" y="3960533"/>
            <a:ext cx="454812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dec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기능이 제대로 작동하는지 판단하기 위해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Binary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같이 작성하여 실행해보았다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위는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없는 경우 오른쪽은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있는 경우이다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9550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 Discussion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F65955-99AB-46E4-A985-C815D2057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"/>
          <a:stretch/>
        </p:blipFill>
        <p:spPr>
          <a:xfrm>
            <a:off x="8062257" y="1771169"/>
            <a:ext cx="4078137" cy="23004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6CBBA2-8BC1-44EC-BD78-20DEA957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1" y="1877525"/>
            <a:ext cx="7943225" cy="20877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634A8E-1EBC-470D-8D2F-CF4055C30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764" y="4161750"/>
            <a:ext cx="7429500" cy="2371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C0391D-9BF4-401F-9BB2-B8F399FD36D3}"/>
              </a:ext>
            </a:extLst>
          </p:cNvPr>
          <p:cNvSpPr txBox="1"/>
          <p:nvPr/>
        </p:nvSpPr>
        <p:spPr>
          <a:xfrm>
            <a:off x="158131" y="3960533"/>
            <a:ext cx="454812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잘 진행되는 것을 확인할 수 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한 경우에는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loop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실행시키지 않아 하나만 감소하고 종료되는 것을 알 수 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3791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 Discussion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B61C5-9437-45C0-BEEC-944481A8A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" t="17640" r="1582" b="4510"/>
          <a:stretch/>
        </p:blipFill>
        <p:spPr>
          <a:xfrm>
            <a:off x="1622366" y="4719413"/>
            <a:ext cx="10460721" cy="20189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298709-1FB9-4DC8-8B7A-934BD1BD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6" t="13191" r="2513" b="6636"/>
          <a:stretch/>
        </p:blipFill>
        <p:spPr>
          <a:xfrm>
            <a:off x="154583" y="1599561"/>
            <a:ext cx="9465081" cy="2156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3681F6-A7EC-4741-B835-EE029408AE20}"/>
              </a:ext>
            </a:extLst>
          </p:cNvPr>
          <p:cNvSpPr txBox="1"/>
          <p:nvPr/>
        </p:nvSpPr>
        <p:spPr>
          <a:xfrm>
            <a:off x="108913" y="3618908"/>
            <a:ext cx="1197417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맞는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임을 알려주는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존재가 굳이 필요하지 않다고 판단하여 이를 비교하는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진행하였다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위에는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있는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아래는 없는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7071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 Discussion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B61C5-9437-45C0-BEEC-944481A8A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" t="17640" r="1582" b="4510"/>
          <a:stretch/>
        </p:blipFill>
        <p:spPr>
          <a:xfrm>
            <a:off x="1622366" y="4719413"/>
            <a:ext cx="10460721" cy="20189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298709-1FB9-4DC8-8B7A-934BD1BD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6" t="13191" r="2513" b="6636"/>
          <a:stretch/>
        </p:blipFill>
        <p:spPr>
          <a:xfrm>
            <a:off x="154583" y="1599561"/>
            <a:ext cx="9465081" cy="2156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3681F6-A7EC-4741-B835-EE029408AE20}"/>
              </a:ext>
            </a:extLst>
          </p:cNvPr>
          <p:cNvSpPr txBox="1"/>
          <p:nvPr/>
        </p:nvSpPr>
        <p:spPr>
          <a:xfrm>
            <a:off x="108913" y="3618908"/>
            <a:ext cx="1197417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비교해본 결과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Enter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존재하지 않아도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lvl="5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		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정상적으로 진행된다는 것을 알 수 있었다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2656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8. Discussion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C0FE7-42A6-4045-A141-3DD7DDD5E5B5}"/>
              </a:ext>
            </a:extLst>
          </p:cNvPr>
          <p:cNvSpPr txBox="1"/>
          <p:nvPr/>
        </p:nvSpPr>
        <p:spPr>
          <a:xfrm>
            <a:off x="793750" y="1771169"/>
            <a:ext cx="10988675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다음과 같이 여러가지 실험을 해본 결과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수를 충분히 주어져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무사히 넘어갈 수 있고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Enter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존재 여부와 상관없이 동일한 결과가 나온다는 것이다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없을 때는 종료가 되는 시점을 명확하게 알 수 없다는 단점이 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Binary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수정함으로 전혀 다른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결과를 볼 수 있다는 것을 알 수 있었고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Binary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잘 설계되었는지도 검증할 수 있다는 사실을 알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8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Datapath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7730659" y="2296769"/>
            <a:ext cx="437465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 Instruction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해주고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만약에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아니면 해당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Jump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값을 받아온 후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JMPmux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JMP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여부를 결정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88E65573-D78A-4550-ADE0-3DB2F78F0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065" r="798"/>
          <a:stretch/>
        </p:blipFill>
        <p:spPr bwMode="auto">
          <a:xfrm>
            <a:off x="395478" y="1636354"/>
            <a:ext cx="7335181" cy="52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E034AEEE-FD31-4BF3-AF45-7F7E374B3049}"/>
              </a:ext>
            </a:extLst>
          </p:cNvPr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06FDE5-F455-4562-A653-33BC40FB02B4}"/>
              </a:ext>
            </a:extLst>
          </p:cNvPr>
          <p:cNvCxnSpPr>
            <a:stCxn id="9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6DF7072-95F0-47FD-BC03-090798660655}"/>
              </a:ext>
            </a:extLst>
          </p:cNvPr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53CAE2-FCEC-4505-AAFF-32FC3E96A0CD}"/>
              </a:ext>
            </a:extLst>
          </p:cNvPr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11. Simple CPU design</a:t>
            </a:r>
            <a:endParaRPr lang="en-US" altLang="ko-KR" sz="2800" b="1" kern="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8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Control Unit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State Diagram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096000" y="2326947"/>
            <a:ext cx="591703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다음과 같이 그릴 수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먼저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momory_address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PC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넣고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 s_start2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s_start3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가고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s_Start3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s_fetch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과정이 필요한 이유는 충분한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있어야 모든 과정이 원활하게 일어날 수 있기 때문이다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CA2EAF-A33B-4A5D-A6FF-A0A18D6C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" t="3560" r="1645" b="3045"/>
          <a:stretch/>
        </p:blipFill>
        <p:spPr>
          <a:xfrm>
            <a:off x="903069" y="1708536"/>
            <a:ext cx="4483414" cy="51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Control Unit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State Diagram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096000" y="2326947"/>
            <a:ext cx="591703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s_fetch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memory_data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값을 하나 증가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시킨다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넘어간다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_decode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memory_address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IR</a:t>
            </a:r>
            <a:r>
              <a:rPr lang="en-US" altLang="ko-KR" sz="1100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4-0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s_decode2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s_decode3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넘어간다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CA2EAF-A33B-4A5D-A6FF-A0A18D6C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" t="3560" r="1645" b="3045"/>
          <a:stretch/>
        </p:blipFill>
        <p:spPr>
          <a:xfrm>
            <a:off x="903069" y="1708536"/>
            <a:ext cx="4483414" cy="51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5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Control Unit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State Diagram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096000" y="2065192"/>
            <a:ext cx="591703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S_decode3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에서는 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7-5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따라 다른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“000”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s_load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가서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memory_data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저장하고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“001”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s_store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가서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해 저장이 되었음을 알리고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s_store2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S_store2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바꾸고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“010”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일 때는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s_add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가서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memory_data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를 더한 다음 저장하고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B4E6D-7D2B-4551-B22D-7A04D4876759}"/>
              </a:ext>
            </a:extLst>
          </p:cNvPr>
          <p:cNvSpPr/>
          <p:nvPr/>
        </p:nvSpPr>
        <p:spPr>
          <a:xfrm>
            <a:off x="1888081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C9E48-73FF-42C0-9DC2-29D2E52DF59A}"/>
              </a:ext>
            </a:extLst>
          </p:cNvPr>
          <p:cNvSpPr/>
          <p:nvPr/>
        </p:nvSpPr>
        <p:spPr>
          <a:xfrm>
            <a:off x="4887124" y="648900"/>
            <a:ext cx="19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CA2EAF-A33B-4A5D-A6FF-A0A18D6C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" t="3560" r="1645" b="3045"/>
          <a:stretch/>
        </p:blipFill>
        <p:spPr>
          <a:xfrm>
            <a:off x="903069" y="1708536"/>
            <a:ext cx="4483414" cy="51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294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2340</Words>
  <Application>Microsoft Office PowerPoint</Application>
  <PresentationFormat>와이드스크린</PresentationFormat>
  <Paragraphs>263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Arial</vt:lpstr>
      <vt:lpstr>Wingdings</vt:lpstr>
      <vt:lpstr>Wingdings 3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2407</cp:revision>
  <dcterms:created xsi:type="dcterms:W3CDTF">2020-02-14T03:17:50Z</dcterms:created>
  <dcterms:modified xsi:type="dcterms:W3CDTF">2020-07-01T12:31:32Z</dcterms:modified>
</cp:coreProperties>
</file>