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258" r:id="rId3"/>
    <p:sldId id="390" r:id="rId4"/>
    <p:sldId id="391" r:id="rId5"/>
    <p:sldId id="392" r:id="rId6"/>
    <p:sldId id="380" r:id="rId7"/>
    <p:sldId id="381" r:id="rId8"/>
    <p:sldId id="388" r:id="rId9"/>
    <p:sldId id="379" r:id="rId10"/>
    <p:sldId id="750" r:id="rId11"/>
    <p:sldId id="751" r:id="rId12"/>
    <p:sldId id="753" r:id="rId13"/>
    <p:sldId id="752" r:id="rId14"/>
    <p:sldId id="754" r:id="rId15"/>
    <p:sldId id="755" r:id="rId16"/>
    <p:sldId id="756" r:id="rId17"/>
    <p:sldId id="757" r:id="rId18"/>
    <p:sldId id="758" r:id="rId19"/>
    <p:sldId id="769" r:id="rId20"/>
    <p:sldId id="759" r:id="rId21"/>
    <p:sldId id="395" r:id="rId22"/>
    <p:sldId id="760" r:id="rId23"/>
    <p:sldId id="761" r:id="rId24"/>
    <p:sldId id="358" r:id="rId25"/>
    <p:sldId id="784" r:id="rId26"/>
    <p:sldId id="766" r:id="rId27"/>
    <p:sldId id="396" r:id="rId28"/>
    <p:sldId id="764" r:id="rId29"/>
    <p:sldId id="770" r:id="rId30"/>
    <p:sldId id="772" r:id="rId31"/>
    <p:sldId id="771" r:id="rId32"/>
    <p:sldId id="773" r:id="rId33"/>
    <p:sldId id="765" r:id="rId34"/>
    <p:sldId id="767" r:id="rId35"/>
    <p:sldId id="359" r:id="rId36"/>
    <p:sldId id="774" r:id="rId37"/>
    <p:sldId id="775" r:id="rId38"/>
    <p:sldId id="776" r:id="rId39"/>
    <p:sldId id="777" r:id="rId40"/>
    <p:sldId id="778" r:id="rId41"/>
    <p:sldId id="393" r:id="rId42"/>
    <p:sldId id="319" r:id="rId43"/>
    <p:sldId id="762" r:id="rId44"/>
    <p:sldId id="779" r:id="rId45"/>
    <p:sldId id="389" r:id="rId46"/>
    <p:sldId id="748" r:id="rId47"/>
    <p:sldId id="768" r:id="rId48"/>
    <p:sldId id="746" r:id="rId49"/>
    <p:sldId id="780" r:id="rId50"/>
    <p:sldId id="781" r:id="rId51"/>
    <p:sldId id="394" r:id="rId52"/>
    <p:sldId id="763" r:id="rId53"/>
    <p:sldId id="782" r:id="rId54"/>
    <p:sldId id="783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70A9F0"/>
    <a:srgbClr val="FB3B69"/>
    <a:srgbClr val="A8CEF5"/>
    <a:srgbClr val="FFFFFF"/>
    <a:srgbClr val="4899EA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45A3-41CC-4907-A3D8-7CD892DA666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785-78F1-4C1A-A09F-30F920CDF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54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6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4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27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0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E785-78F1-4C1A-A09F-30F920CDF0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33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49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6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E785-78F1-4C1A-A09F-30F920CDF0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0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4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57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9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55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E785-78F1-4C1A-A09F-30F920CDF0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6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10.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45F148-E4C5-4002-8F9F-9E02AA1E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8" y="1828339"/>
            <a:ext cx="9684240" cy="3201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0638" y="4897848"/>
            <a:ext cx="1147072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Clock, reset, enter,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가지고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연산 할 값을 입력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받고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외부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있는 경우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즉 외부에서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들어오는 경우 이를 받고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 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넘어가는 역할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5B6BB-BDB3-413B-9CB2-9051A6FED46C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6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45F148-E4C5-4002-8F9F-9E02AA1E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8" y="1828339"/>
            <a:ext cx="9684240" cy="3201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0638" y="4897848"/>
            <a:ext cx="1147072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output, 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연산 한 결과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3bit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111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되면서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프로그램의 종료를 알리는 역할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내부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IR, PC, A,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memory_address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memory_data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A6CDB-FF08-4482-AE60-FF35A8DE9669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2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45F148-E4C5-4002-8F9F-9E02AA1E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8" y="1828339"/>
            <a:ext cx="9684240" cy="3201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0638" y="4897848"/>
            <a:ext cx="1147072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Instruction Register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실행할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instruction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명시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Program Counter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특정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가리킨다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Accumulator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연산 결과를 저장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memory_data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각 이름 그대로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받는다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Memory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 여부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알려준다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5DAF0-F15C-4248-9AB9-599F70EFC110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45F148-E4C5-4002-8F9F-9E02AA1E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8" y="1828339"/>
            <a:ext cx="9684240" cy="3201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0638" y="4897848"/>
            <a:ext cx="1147072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부분에서 강의자료에서 배운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EC-2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와 다른 부분이 많이 나온다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Cyclone IV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EC-2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사용하는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Asynchronous RAM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아닌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Synchronous RAM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만을 지원해서 일부 코드가 수정되게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8A6F1-99E6-448F-96FF-25C9FB2F370D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EEBF09-9B90-4124-8471-9BA7ECFD5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"/>
          <a:stretch/>
        </p:blipFill>
        <p:spPr>
          <a:xfrm>
            <a:off x="117446" y="1681068"/>
            <a:ext cx="6157519" cy="4972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953536" y="1772949"/>
            <a:ext cx="601755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 RAM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32X8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8bit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word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32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개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각각의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끼리 올바르게 연결해주었다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만약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PC, IR, A,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각각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초기화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해주고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초기 상태인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memory_address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저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장하고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s_start2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 바로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s_fetch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B4158-AA11-4504-9A0E-554E03A99DFD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EEBF09-9B90-4124-8471-9BA7ECFD5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"/>
          <a:stretch/>
        </p:blipFill>
        <p:spPr>
          <a:xfrm>
            <a:off x="117446" y="1681068"/>
            <a:ext cx="6157519" cy="4972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57001" y="2346135"/>
            <a:ext cx="601755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s_fe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tch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상태에서는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증가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시킨다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상태에서는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하위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5bit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되게 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s_decode2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넘어가게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8B63D-CCC6-467D-9AE0-CE82BED78369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914239" y="1390325"/>
            <a:ext cx="6017553" cy="55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s_decode2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상태에서는 바로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s_decode3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 bit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따라 각각에 맞는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Control Word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넘어가게 된다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먼저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“000”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되어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memory_data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다음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상태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다시 되돌아간다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“001”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s_store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되어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Momory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저장되었음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알리고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s_store2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넘어간다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s_store2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상태에서는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다시 되돌아간다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325E0D-EB2F-438B-91EB-2DC68D68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1771169"/>
            <a:ext cx="5796793" cy="49038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A8E18E-E3BE-4B94-9CA3-E992B582F068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914239" y="2005002"/>
            <a:ext cx="601755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“010”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s_add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+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memory_data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다시 되돌아간다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“011”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s_sub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–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되어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다시 되돌아간다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“100”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s_input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상태가 계속 유지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상태로 다시 되돌아가 프로그램이 계속해서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될 수 있게 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325E0D-EB2F-438B-91EB-2DC68D68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1771169"/>
            <a:ext cx="5796793" cy="4903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CFBF5A-AF7C-42F7-9F92-B23C3DDF1A29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7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370764" y="1638198"/>
            <a:ext cx="601755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“101”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s_jz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되어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IR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하위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5 bit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저장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하여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 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다시 되돌아간다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“110”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s_jpos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되어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A(7)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즉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MSB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PC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IR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하위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5bit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저장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되어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다시 되돌아간다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“111”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이면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되어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s_halt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계속 머무르며 프로그램이 종료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되었음을 알린다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60FE0-BFE5-4714-8093-31CAE38A588D}"/>
              </a:ext>
            </a:extLst>
          </p:cNvPr>
          <p:cNvGrpSpPr/>
          <p:nvPr/>
        </p:nvGrpSpPr>
        <p:grpSpPr>
          <a:xfrm>
            <a:off x="503339" y="1766042"/>
            <a:ext cx="4723002" cy="4881301"/>
            <a:chOff x="117446" y="1771169"/>
            <a:chExt cx="3355596" cy="404147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325E0D-EB2F-438B-91EB-2DC68D686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722" b="66193"/>
            <a:stretch/>
          </p:blipFill>
          <p:spPr>
            <a:xfrm>
              <a:off x="117446" y="1771169"/>
              <a:ext cx="3088439" cy="1657831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8185A28-5B93-42E6-AB70-CB4603BEE39C}"/>
                </a:ext>
              </a:extLst>
            </p:cNvPr>
            <p:cNvGrpSpPr/>
            <p:nvPr/>
          </p:nvGrpSpPr>
          <p:grpSpPr>
            <a:xfrm>
              <a:off x="117446" y="4033234"/>
              <a:ext cx="3355596" cy="1779406"/>
              <a:chOff x="4386196" y="3303973"/>
              <a:chExt cx="5391150" cy="24479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D7BBD17-6A32-48DB-BEE3-EC35AF333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196" y="3303973"/>
                <a:ext cx="5391150" cy="2447925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A55F54F-0C2D-4D27-9E28-6E78520777D5}"/>
                  </a:ext>
                </a:extLst>
              </p:cNvPr>
              <p:cNvSpPr/>
              <p:nvPr/>
            </p:nvSpPr>
            <p:spPr>
              <a:xfrm>
                <a:off x="7130642" y="4618766"/>
                <a:ext cx="67112" cy="280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FF64147-0B30-4C8B-8CDC-E79F1B74F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678" r="46722"/>
            <a:stretch/>
          </p:blipFill>
          <p:spPr>
            <a:xfrm>
              <a:off x="117446" y="3429000"/>
              <a:ext cx="3088439" cy="60423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909A13-23C7-4311-A6FD-721E414CE6F5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CD863F-2D00-42F8-B4A7-010DC87B0D3D}"/>
              </a:ext>
            </a:extLst>
          </p:cNvPr>
          <p:cNvGrpSpPr/>
          <p:nvPr/>
        </p:nvGrpSpPr>
        <p:grpSpPr>
          <a:xfrm>
            <a:off x="290135" y="1681068"/>
            <a:ext cx="6047475" cy="5097237"/>
            <a:chOff x="75662" y="1635967"/>
            <a:chExt cx="6528147" cy="617907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8C42F4-D907-405D-B6E9-8F94683F5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2" y="1635967"/>
              <a:ext cx="6528147" cy="242340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D118398-B506-4DAC-828C-9102F5670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19" y="4059373"/>
              <a:ext cx="4200700" cy="375566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D4F405-37B6-4A65-9829-DA373C768B1C}"/>
              </a:ext>
            </a:extLst>
          </p:cNvPr>
          <p:cNvGrpSpPr/>
          <p:nvPr/>
        </p:nvGrpSpPr>
        <p:grpSpPr>
          <a:xfrm>
            <a:off x="6337610" y="1681068"/>
            <a:ext cx="4467410" cy="5097237"/>
            <a:chOff x="6450318" y="1581406"/>
            <a:chExt cx="5666020" cy="542339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9CA1843-66FB-4C28-8889-42CFA94DA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5819" y="1581406"/>
              <a:ext cx="5590519" cy="3967465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41E9945-9A38-43EE-AC55-D811085511B8}"/>
                </a:ext>
              </a:extLst>
            </p:cNvPr>
            <p:cNvGrpSpPr/>
            <p:nvPr/>
          </p:nvGrpSpPr>
          <p:grpSpPr>
            <a:xfrm>
              <a:off x="6450318" y="5548869"/>
              <a:ext cx="3482612" cy="1455936"/>
              <a:chOff x="4386196" y="3303973"/>
              <a:chExt cx="5391150" cy="2447925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383E839-A83E-4BB4-AF37-83040B2E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6196" y="3303973"/>
                <a:ext cx="5391150" cy="2447925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B51373D-13ED-46DC-B785-32A5B84F1F0D}"/>
                  </a:ext>
                </a:extLst>
              </p:cNvPr>
              <p:cNvSpPr/>
              <p:nvPr/>
            </p:nvSpPr>
            <p:spPr>
              <a:xfrm>
                <a:off x="7130642" y="4618766"/>
                <a:ext cx="67112" cy="280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8508674" y="4003103"/>
            <a:ext cx="367201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코드가 강의자료에 비해 달라진 부분은 더 많은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존재해 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새롭게 연결이 이뤄진다는 것이다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C24521-9100-4439-A2E6-76454C9B7D21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643192" y="1630913"/>
            <a:ext cx="11288977" cy="490479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166DC4"/>
              </a:buClr>
            </a:pPr>
            <a:r>
              <a:rPr lang="ko-KR" altLang="en-US" sz="2800" dirty="0">
                <a:solidFill>
                  <a:srgbClr val="166DC4"/>
                </a:solidFill>
              </a:rPr>
              <a:t>주어진 </a:t>
            </a:r>
            <a:r>
              <a:rPr lang="en-US" altLang="ko-KR" sz="2800" dirty="0">
                <a:solidFill>
                  <a:srgbClr val="166DC4"/>
                </a:solidFill>
              </a:rPr>
              <a:t>VHDL code(Page 4)</a:t>
            </a:r>
            <a:r>
              <a:rPr lang="ko-KR" altLang="en-US" sz="2800" dirty="0">
                <a:solidFill>
                  <a:srgbClr val="166DC4"/>
                </a:solidFill>
              </a:rPr>
              <a:t>를 사용해서 </a:t>
            </a:r>
            <a:r>
              <a:rPr lang="en-US" altLang="ko-KR" sz="2800" dirty="0">
                <a:solidFill>
                  <a:srgbClr val="166DC4"/>
                </a:solidFill>
              </a:rPr>
              <a:t>EC-2 microprocessor</a:t>
            </a:r>
            <a:r>
              <a:rPr lang="ko-KR" altLang="en-US" sz="2800" dirty="0">
                <a:solidFill>
                  <a:srgbClr val="166DC4"/>
                </a:solidFill>
              </a:rPr>
              <a:t>를 구현하고 </a:t>
            </a:r>
            <a:r>
              <a:rPr lang="en-US" altLang="ko-KR" sz="2800" dirty="0">
                <a:solidFill>
                  <a:srgbClr val="166DC4"/>
                </a:solidFill>
              </a:rPr>
              <a:t>“RTL view” </a:t>
            </a:r>
            <a:r>
              <a:rPr lang="ko-KR" altLang="en-US" sz="2800" dirty="0">
                <a:solidFill>
                  <a:srgbClr val="166DC4"/>
                </a:solidFill>
              </a:rPr>
              <a:t>기능을</a:t>
            </a:r>
            <a:r>
              <a:rPr lang="en-US" altLang="ko-KR" sz="2800" dirty="0">
                <a:solidFill>
                  <a:srgbClr val="166DC4"/>
                </a:solidFill>
              </a:rPr>
              <a:t> </a:t>
            </a:r>
            <a:r>
              <a:rPr lang="ko-KR" altLang="en-US" sz="2800" dirty="0">
                <a:solidFill>
                  <a:srgbClr val="166DC4"/>
                </a:solidFill>
              </a:rPr>
              <a:t>이용해서 구현된 결과를 분석하라</a:t>
            </a:r>
            <a:r>
              <a:rPr lang="en-US" altLang="ko-KR" sz="2800" dirty="0">
                <a:solidFill>
                  <a:srgbClr val="166DC4"/>
                </a:solidFill>
              </a:rPr>
              <a:t>.</a:t>
            </a:r>
          </a:p>
          <a:p>
            <a:pPr marL="731520" lvl="1" indent="-457200">
              <a:lnSpc>
                <a:spcPct val="120000"/>
              </a:lnSpc>
              <a:buClr>
                <a:srgbClr val="70A9F0"/>
              </a:buClr>
              <a:buFont typeface="+mj-lt"/>
              <a:buAutoNum type="arabicPeriod"/>
            </a:pPr>
            <a:r>
              <a:rPr lang="ko-KR" altLang="en-US" sz="2400" dirty="0">
                <a:solidFill>
                  <a:srgbClr val="70A9F0"/>
                </a:solidFill>
              </a:rPr>
              <a:t>해당</a:t>
            </a:r>
            <a:r>
              <a:rPr lang="en-US" altLang="ko-KR" sz="2400" dirty="0">
                <a:solidFill>
                  <a:srgbClr val="70A9F0"/>
                </a:solidFill>
              </a:rPr>
              <a:t> code</a:t>
            </a:r>
            <a:r>
              <a:rPr lang="ko-KR" altLang="en-US" sz="2400" dirty="0">
                <a:solidFill>
                  <a:srgbClr val="70A9F0"/>
                </a:solidFill>
              </a:rPr>
              <a:t>를 분석해서 </a:t>
            </a:r>
            <a:r>
              <a:rPr lang="en-US" altLang="ko-KR" sz="2400" dirty="0">
                <a:solidFill>
                  <a:srgbClr val="70A9F0"/>
                </a:solidFill>
              </a:rPr>
              <a:t>Control unit</a:t>
            </a:r>
            <a:r>
              <a:rPr lang="ko-KR" altLang="en-US" sz="2400" dirty="0">
                <a:solidFill>
                  <a:srgbClr val="70A9F0"/>
                </a:solidFill>
              </a:rPr>
              <a:t>의 </a:t>
            </a:r>
            <a:r>
              <a:rPr lang="en-US" altLang="ko-KR" sz="2400" dirty="0">
                <a:solidFill>
                  <a:srgbClr val="70A9F0"/>
                </a:solidFill>
              </a:rPr>
              <a:t>state diagram</a:t>
            </a:r>
            <a:r>
              <a:rPr lang="ko-KR" altLang="en-US" sz="2400" dirty="0">
                <a:solidFill>
                  <a:srgbClr val="70A9F0"/>
                </a:solidFill>
              </a:rPr>
              <a:t>을 도출하고 손으로 그려라</a:t>
            </a:r>
            <a:r>
              <a:rPr lang="en-US" altLang="ko-KR" sz="2400" dirty="0">
                <a:solidFill>
                  <a:srgbClr val="70A9F0"/>
                </a:solidFill>
              </a:rPr>
              <a:t>.</a:t>
            </a:r>
          </a:p>
          <a:p>
            <a:pPr lvl="2">
              <a:lnSpc>
                <a:spcPct val="120000"/>
              </a:lnSpc>
              <a:buClr>
                <a:srgbClr val="A8CEF5"/>
              </a:buClr>
            </a:pPr>
            <a:r>
              <a:rPr lang="en-US" altLang="ko-KR" dirty="0">
                <a:solidFill>
                  <a:srgbClr val="FF0000"/>
                </a:solidFill>
              </a:rPr>
              <a:t>Note</a:t>
            </a:r>
            <a:r>
              <a:rPr lang="en-US" altLang="ko-KR" dirty="0">
                <a:solidFill>
                  <a:srgbClr val="A8CEF5"/>
                </a:solidFill>
              </a:rPr>
              <a:t>: </a:t>
            </a:r>
            <a:r>
              <a:rPr lang="en-US" altLang="ko-KR" dirty="0" err="1">
                <a:solidFill>
                  <a:srgbClr val="A8CEF5"/>
                </a:solidFill>
              </a:rPr>
              <a:t>Asynch</a:t>
            </a:r>
            <a:r>
              <a:rPr lang="en-US" altLang="ko-KR" dirty="0">
                <a:solidFill>
                  <a:srgbClr val="A8CEF5"/>
                </a:solidFill>
              </a:rPr>
              <a:t> RAM used in EC-2 is </a:t>
            </a:r>
            <a:r>
              <a:rPr lang="en-US" altLang="ko-KR" u="sng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A8CEF5"/>
                </a:solidFill>
              </a:rPr>
              <a:t> supported by current generation FPGAs, for example Cyclone IV. Cyclone IV only supports Synchronous RAM, so the VHDL code is also modified.</a:t>
            </a:r>
          </a:p>
          <a:p>
            <a:pPr lvl="2">
              <a:lnSpc>
                <a:spcPct val="120000"/>
              </a:lnSpc>
            </a:pPr>
            <a:endParaRPr lang="en-US" altLang="ko-KR" dirty="0">
              <a:solidFill>
                <a:srgbClr val="70A9F0"/>
              </a:solidFill>
            </a:endParaRPr>
          </a:p>
          <a:p>
            <a:pPr marL="731520" lvl="1" indent="-457200">
              <a:lnSpc>
                <a:spcPct val="120000"/>
              </a:lnSpc>
              <a:buClr>
                <a:srgbClr val="70A9F0"/>
              </a:buClr>
              <a:buFont typeface="+mj-lt"/>
              <a:buAutoNum type="arabicPeriod"/>
            </a:pPr>
            <a:r>
              <a:rPr lang="en-US" altLang="ko-KR" sz="2400" dirty="0">
                <a:solidFill>
                  <a:srgbClr val="70A9F0"/>
                </a:solidFill>
              </a:rPr>
              <a:t>“program_EC2.mif” </a:t>
            </a:r>
            <a:r>
              <a:rPr lang="ko-KR" altLang="en-US" sz="2400" dirty="0">
                <a:solidFill>
                  <a:srgbClr val="70A9F0"/>
                </a:solidFill>
              </a:rPr>
              <a:t>에 명시된 프로그램 두 개를 </a:t>
            </a:r>
            <a:r>
              <a:rPr lang="en-US" altLang="ko-KR" sz="2400" dirty="0">
                <a:solidFill>
                  <a:srgbClr val="70A9F0"/>
                </a:solidFill>
              </a:rPr>
              <a:t>simulation</a:t>
            </a:r>
            <a:r>
              <a:rPr lang="ko-KR" altLang="en-US" sz="2400" dirty="0">
                <a:solidFill>
                  <a:srgbClr val="70A9F0"/>
                </a:solidFill>
              </a:rPr>
              <a:t>으로 검증하라</a:t>
            </a:r>
            <a:r>
              <a:rPr lang="en-US" altLang="ko-KR" sz="2400" dirty="0">
                <a:solidFill>
                  <a:srgbClr val="70A9F0"/>
                </a:solidFill>
              </a:rPr>
              <a:t>. (The last content in </a:t>
            </a:r>
            <a:r>
              <a:rPr lang="en-US" altLang="ko-KR" sz="2400" dirty="0" err="1">
                <a:solidFill>
                  <a:srgbClr val="70A9F0"/>
                </a:solidFill>
              </a:rPr>
              <a:t>program.mif</a:t>
            </a:r>
            <a:r>
              <a:rPr lang="en-US" altLang="ko-KR" sz="2400" dirty="0">
                <a:solidFill>
                  <a:srgbClr val="70A9F0"/>
                </a:solidFill>
              </a:rPr>
              <a:t> is actually written to the memory.) You have to only perform “</a:t>
            </a:r>
            <a:r>
              <a:rPr lang="en-US" altLang="ko-KR" sz="2400" u="sng" dirty="0">
                <a:solidFill>
                  <a:srgbClr val="70A9F0"/>
                </a:solidFill>
              </a:rPr>
              <a:t>RTL simulation</a:t>
            </a:r>
            <a:r>
              <a:rPr lang="en-US" altLang="ko-KR" sz="2400" dirty="0">
                <a:solidFill>
                  <a:srgbClr val="70A9F0"/>
                </a:solidFill>
              </a:rPr>
              <a:t>” since it is much easier for verification. (SDO </a:t>
            </a:r>
            <a:r>
              <a:rPr lang="ko-KR" altLang="en-US" sz="2400" dirty="0">
                <a:solidFill>
                  <a:srgbClr val="70A9F0"/>
                </a:solidFill>
              </a:rPr>
              <a:t>파일 없이</a:t>
            </a:r>
            <a:r>
              <a:rPr lang="en-US" altLang="ko-KR" sz="2400" dirty="0">
                <a:solidFill>
                  <a:srgbClr val="70A9F0"/>
                </a:solidFill>
              </a:rPr>
              <a:t>, “</a:t>
            </a:r>
            <a:r>
              <a:rPr lang="en-US" altLang="ko-KR" sz="2400" dirty="0" err="1">
                <a:solidFill>
                  <a:srgbClr val="70A9F0"/>
                </a:solidFill>
              </a:rPr>
              <a:t>gate_work</a:t>
            </a:r>
            <a:r>
              <a:rPr lang="en-US" altLang="ko-KR" sz="2400" dirty="0">
                <a:solidFill>
                  <a:srgbClr val="70A9F0"/>
                </a:solidFill>
              </a:rPr>
              <a:t>” </a:t>
            </a:r>
            <a:r>
              <a:rPr lang="ko-KR" altLang="en-US" sz="2400" dirty="0">
                <a:solidFill>
                  <a:srgbClr val="70A9F0"/>
                </a:solidFill>
              </a:rPr>
              <a:t>대신 </a:t>
            </a:r>
            <a:r>
              <a:rPr lang="en-US" altLang="ko-KR" sz="2400" dirty="0">
                <a:solidFill>
                  <a:srgbClr val="70A9F0"/>
                </a:solidFill>
              </a:rPr>
              <a:t>“work” library</a:t>
            </a:r>
            <a:r>
              <a:rPr lang="ko-KR" altLang="en-US" sz="2400" dirty="0">
                <a:solidFill>
                  <a:srgbClr val="70A9F0"/>
                </a:solidFill>
              </a:rPr>
              <a:t>에서 </a:t>
            </a:r>
            <a:r>
              <a:rPr lang="en-US" altLang="ko-KR" sz="2400" dirty="0">
                <a:solidFill>
                  <a:srgbClr val="70A9F0"/>
                </a:solidFill>
              </a:rPr>
              <a:t>entity load)</a:t>
            </a:r>
          </a:p>
          <a:p>
            <a:pPr marL="896938" lvl="2" indent="-303213">
              <a:lnSpc>
                <a:spcPct val="120000"/>
              </a:lnSpc>
              <a:buClr>
                <a:srgbClr val="A8CEF5"/>
              </a:buClr>
              <a:buFont typeface="+mj-lt"/>
              <a:buAutoNum type="arabicPeriod"/>
            </a:pPr>
            <a:r>
              <a:rPr lang="en-US" altLang="ko-KR" dirty="0">
                <a:solidFill>
                  <a:srgbClr val="A8CEF5"/>
                </a:solidFill>
              </a:rPr>
              <a:t>Calculating the GCD of two numbers (You have to be able to enter external inputs, as in EC-2 in our lecture)</a:t>
            </a:r>
          </a:p>
          <a:p>
            <a:pPr marL="896938" lvl="2" indent="-303213">
              <a:lnSpc>
                <a:spcPct val="120000"/>
              </a:lnSpc>
              <a:buClr>
                <a:srgbClr val="A8CEF5"/>
              </a:buClr>
              <a:buFont typeface="+mj-lt"/>
              <a:buAutoNum type="arabicPeriod"/>
            </a:pPr>
            <a:r>
              <a:rPr lang="en-US" altLang="ko-KR" dirty="0">
                <a:solidFill>
                  <a:srgbClr val="A8CEF5"/>
                </a:solidFill>
              </a:rPr>
              <a:t>Sum N down to 1. (You have to be careful for the “Enter” signal duration)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0CC97-9635-425B-9673-745882DBE82C}"/>
              </a:ext>
            </a:extLst>
          </p:cNvPr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800" b="1" dirty="0">
                <a:solidFill>
                  <a:srgbClr val="166DC4"/>
                </a:solidFill>
              </a:rPr>
              <a:t>Lab 10-1</a:t>
            </a:r>
            <a:endParaRPr lang="en-US" altLang="ko-KR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95999" y="1771169"/>
            <a:ext cx="5816367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위에서 설명한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기존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다르게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s_start2, s_start3, s_decode2, s_decode3, s_store2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상태가 추가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State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3FE08-CE84-4CCB-BBED-A11C2D64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8" t="2202"/>
          <a:stretch/>
        </p:blipFill>
        <p:spPr>
          <a:xfrm>
            <a:off x="549055" y="1681068"/>
            <a:ext cx="4909873" cy="5120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E72C00-306E-42B5-9D11-BC0FAB5BF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6" t="15051" r="7081" b="21165"/>
          <a:stretch/>
        </p:blipFill>
        <p:spPr>
          <a:xfrm>
            <a:off x="6477910" y="3991329"/>
            <a:ext cx="5052543" cy="2817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FB0936-118C-4063-952F-2A6688041599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State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3FE08-CE84-4CCB-BBED-A11C2D64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8" t="2202"/>
          <a:stretch/>
        </p:blipFill>
        <p:spPr>
          <a:xfrm>
            <a:off x="549055" y="1681068"/>
            <a:ext cx="4909873" cy="5120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52675-C1F8-4D31-9A39-576EFB24B4F2}"/>
              </a:ext>
            </a:extLst>
          </p:cNvPr>
          <p:cNvSpPr txBox="1"/>
          <p:nvPr/>
        </p:nvSpPr>
        <p:spPr>
          <a:xfrm>
            <a:off x="6095999" y="1771169"/>
            <a:ext cx="5816367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상태에서 시작하여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s_start2, s_start3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s_fetch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가면서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 data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씩 증가해 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상태로 가서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memory_address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5 bit(address)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s_decode2, s_decode3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s_decode3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상태에서는 각각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IR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3bit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따라 각각 맞는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Control Word(state)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하게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54ABC-E1ED-490C-BC9C-38D220A65AAA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8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State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3FE08-CE84-4CCB-BBED-A11C2D64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8" t="2202"/>
          <a:stretch/>
        </p:blipFill>
        <p:spPr>
          <a:xfrm>
            <a:off x="549055" y="1681068"/>
            <a:ext cx="4909873" cy="5120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52675-C1F8-4D31-9A39-576EFB24B4F2}"/>
              </a:ext>
            </a:extLst>
          </p:cNvPr>
          <p:cNvSpPr txBox="1"/>
          <p:nvPr/>
        </p:nvSpPr>
        <p:spPr>
          <a:xfrm>
            <a:off x="6096000" y="2300258"/>
            <a:ext cx="581636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s_decode3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이동할 수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s_store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s_add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s_sub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s_jz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s_jpos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s_halt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나머진 경우에는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이동한다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s_store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경우에는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s_store2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가서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거친 다음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가고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제외하고 모든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다시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되돌아간다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04E63-F2D1-4D52-B26A-7458F5EE5143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State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3FE08-CE84-4CCB-BBED-A11C2D64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8" t="2202"/>
          <a:stretch/>
        </p:blipFill>
        <p:spPr>
          <a:xfrm>
            <a:off x="549055" y="1681068"/>
            <a:ext cx="4909873" cy="5120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52675-C1F8-4D31-9A39-576EFB24B4F2}"/>
              </a:ext>
            </a:extLst>
          </p:cNvPr>
          <p:cNvSpPr txBox="1"/>
          <p:nvPr/>
        </p:nvSpPr>
        <p:spPr>
          <a:xfrm>
            <a:off x="6096000" y="2300258"/>
            <a:ext cx="581636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_input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경우에는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경우에는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계속 머무르고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Enter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이면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되돌아간다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프로그램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알리며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계속해서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머무른다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따라서 다음 그림과 같이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 Diagram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나타낼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8613-B248-4F63-9F03-0D287F534CFE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3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F0EA4-628B-49D6-9991-1C569F323709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9AA19-E4DB-4AE3-BB7F-6743CDAA3D6F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3C078-DE27-497D-8280-9E649FE20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"/>
          <a:stretch/>
        </p:blipFill>
        <p:spPr>
          <a:xfrm>
            <a:off x="793750" y="1681068"/>
            <a:ext cx="9695849" cy="4934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FDC3B-82EC-4A99-A51C-921E61B0092D}"/>
              </a:ext>
            </a:extLst>
          </p:cNvPr>
          <p:cNvSpPr txBox="1"/>
          <p:nvPr/>
        </p:nvSpPr>
        <p:spPr>
          <a:xfrm>
            <a:off x="9748007" y="4918817"/>
            <a:ext cx="244399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나타내면 다음과 같다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370F-2173-48D4-8AFE-E1F8CC74A315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60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F0EA4-628B-49D6-9991-1C569F323709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9AA19-E4DB-4AE3-BB7F-6743CDAA3D6F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3C078-DE27-497D-8280-9E649FE20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"/>
          <a:stretch/>
        </p:blipFill>
        <p:spPr>
          <a:xfrm>
            <a:off x="793750" y="1681068"/>
            <a:ext cx="9695849" cy="4934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FDC3B-82EC-4A99-A51C-921E61B0092D}"/>
              </a:ext>
            </a:extLst>
          </p:cNvPr>
          <p:cNvSpPr txBox="1"/>
          <p:nvPr/>
        </p:nvSpPr>
        <p:spPr>
          <a:xfrm>
            <a:off x="9479560" y="3912138"/>
            <a:ext cx="271244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Enter, clock, reset, 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존재하고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Output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output, halt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존재한다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370F-2173-48D4-8AFE-E1F8CC74A315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10-1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672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5154581" y="1922220"/>
            <a:ext cx="681976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먼저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GCD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assembly code &amp; the binary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memory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x, y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가진다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input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개를 받아서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x, 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저장된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같은 지 확인하고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 큰지 판단하여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더 크면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address(01100)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이동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address(01100)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x-y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x-y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될 때까지 이를 반복하는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loop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A632BA-3A75-49B8-AE10-E34F2527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3" y="1681068"/>
            <a:ext cx="4763370" cy="4918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D9BD4-3B7C-482E-B5BD-5C3920772753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6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5285548" y="2642148"/>
            <a:ext cx="681976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더 큰 경우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y-x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y-x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될 때까지 이를 반복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모든 것이 종료되면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GCD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결과를 출력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이동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하여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프로그램이 종료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되었음을 알린다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A632BA-3A75-49B8-AE10-E34F2527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3" y="1681068"/>
            <a:ext cx="4763370" cy="4918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E39E58-57C4-431C-8BF8-13A278A5AECB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078" y="4410398"/>
            <a:ext cx="1180312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GCD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진행한 결과이다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먼저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외부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받아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과정에서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나타나는 부분의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이므로 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s_input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이전까지는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까지 순차적으로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48449-66A2-4BC6-9FF4-282ACD12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" y="1771169"/>
            <a:ext cx="12023843" cy="25491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CA878-E823-41AC-B725-F3FA3F1ED0EF}"/>
              </a:ext>
            </a:extLst>
          </p:cNvPr>
          <p:cNvSpPr/>
          <p:nvPr/>
        </p:nvSpPr>
        <p:spPr>
          <a:xfrm>
            <a:off x="2533650" y="1981200"/>
            <a:ext cx="1289050" cy="2339097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9E9C0-6257-4185-A444-17D68B602CF1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3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078" y="4633039"/>
            <a:ext cx="1180312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다음으로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저장을 했다는 의미에서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과정에서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나타나는 부분의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이전까지는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~ s_decode3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까지 순차적으로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48449-66A2-4BC6-9FF4-282ACD12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" y="1771169"/>
            <a:ext cx="12023843" cy="25491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CA878-E823-41AC-B725-F3FA3F1ED0EF}"/>
              </a:ext>
            </a:extLst>
          </p:cNvPr>
          <p:cNvSpPr/>
          <p:nvPr/>
        </p:nvSpPr>
        <p:spPr>
          <a:xfrm>
            <a:off x="3819849" y="1981200"/>
            <a:ext cx="1289050" cy="2339097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9D7FA-4F50-49BB-BEB1-15753C7DD920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0CC97-9635-425B-9673-745882DBE82C}"/>
              </a:ext>
            </a:extLst>
          </p:cNvPr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10-1. </a:t>
            </a:r>
            <a:r>
              <a:rPr lang="en-US" altLang="ko-KR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ISA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4" descr="H:\Hwang\Ch 12\chap12_0012.jpg">
            <a:extLst>
              <a:ext uri="{FF2B5EF4-FFF2-40B4-BE49-F238E27FC236}">
                <a16:creationId xmlns:a16="http://schemas.microsoft.com/office/drawing/2014/main" id="{EC5C1798-8AF3-425D-B099-610091D5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70371" y="1202037"/>
            <a:ext cx="8597403" cy="561570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88675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078" y="4410398"/>
            <a:ext cx="1180312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 어떤 것이 큰 지 비교하기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뺐다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x-y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여서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값보다 더 크다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따라서 이는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더 큰 경우로 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과정들 사이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48449-66A2-4BC6-9FF4-282ACD12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" y="1771169"/>
            <a:ext cx="12023843" cy="25491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CA878-E823-41AC-B725-F3FA3F1ED0EF}"/>
              </a:ext>
            </a:extLst>
          </p:cNvPr>
          <p:cNvSpPr/>
          <p:nvPr/>
        </p:nvSpPr>
        <p:spPr>
          <a:xfrm>
            <a:off x="5032827" y="1981200"/>
            <a:ext cx="2413001" cy="2339097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3DC52-D93D-4C81-919A-067D8C16FCD4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2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078" y="4633039"/>
            <a:ext cx="1180312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더 크므로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 다음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x-y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될 때까지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x-y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빼는 것이므로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번만 해당 과정을 진행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하면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번 진행하면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나오는 것을 다음을 통해 확인할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48449-66A2-4BC6-9FF4-282ACD12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" y="1771169"/>
            <a:ext cx="12023843" cy="25491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CA878-E823-41AC-B725-F3FA3F1ED0EF}"/>
              </a:ext>
            </a:extLst>
          </p:cNvPr>
          <p:cNvSpPr/>
          <p:nvPr/>
        </p:nvSpPr>
        <p:spPr>
          <a:xfrm>
            <a:off x="7471790" y="1981200"/>
            <a:ext cx="3538332" cy="2339097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F8AD7-7319-44B4-9E52-0BCAE4FA23AA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078" y="4633039"/>
            <a:ext cx="1180312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나와서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통해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계산한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GCD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결과인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하여 출력하였다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GCD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결과가 출력됐으므로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가면서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프로그램은 종료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하게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통해 해당 </a:t>
            </a:r>
            <a:r>
              <a:rPr lang="en-US" altLang="ko-KR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올바르게 돌아간 것을 확인할 수 있다</a:t>
            </a:r>
            <a:r>
              <a:rPr lang="en-US" altLang="ko-KR" dirty="0">
                <a:solidFill>
                  <a:srgbClr val="FB3B69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Simulation – GCD Simulation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48449-66A2-4BC6-9FF4-282ACD12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" y="1771169"/>
            <a:ext cx="12023843" cy="25491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CA878-E823-41AC-B725-F3FA3F1ED0EF}"/>
              </a:ext>
            </a:extLst>
          </p:cNvPr>
          <p:cNvSpPr/>
          <p:nvPr/>
        </p:nvSpPr>
        <p:spPr>
          <a:xfrm>
            <a:off x="10991461" y="1981200"/>
            <a:ext cx="1116460" cy="2339097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6BE5E-9163-4DA0-A065-5B434241D07F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5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6096000" y="2267170"/>
            <a:ext cx="563646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70A9F0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70A9F0"/>
                </a:solidFill>
              </a:rPr>
              <a:t>를</a:t>
            </a:r>
            <a:r>
              <a:rPr lang="en-US" altLang="ko-KR" dirty="0">
                <a:solidFill>
                  <a:srgbClr val="70A9F0"/>
                </a:solidFill>
              </a:rPr>
              <a:t> </a:t>
            </a:r>
            <a:r>
              <a:rPr lang="ko-KR" altLang="en-US" dirty="0">
                <a:solidFill>
                  <a:srgbClr val="70A9F0"/>
                </a:solidFill>
              </a:rPr>
              <a:t>보면</a:t>
            </a:r>
            <a:r>
              <a:rPr lang="en-US" altLang="ko-KR" dirty="0">
                <a:solidFill>
                  <a:srgbClr val="70A9F0"/>
                </a:solidFill>
              </a:rPr>
              <a:t>, </a:t>
            </a:r>
            <a:r>
              <a:rPr lang="en-US" altLang="ko-KR" dirty="0">
                <a:solidFill>
                  <a:srgbClr val="166DC4"/>
                </a:solidFill>
              </a:rPr>
              <a:t>memory</a:t>
            </a:r>
            <a:r>
              <a:rPr lang="ko-KR" altLang="en-US" dirty="0">
                <a:solidFill>
                  <a:srgbClr val="166DC4"/>
                </a:solidFill>
              </a:rPr>
              <a:t>는 </a:t>
            </a:r>
            <a:r>
              <a:rPr lang="en-US" altLang="ko-KR" dirty="0">
                <a:solidFill>
                  <a:srgbClr val="166DC4"/>
                </a:solidFill>
              </a:rPr>
              <a:t>one, sum, n 3</a:t>
            </a:r>
            <a:r>
              <a:rPr lang="ko-KR" altLang="en-US" dirty="0">
                <a:solidFill>
                  <a:srgbClr val="166DC4"/>
                </a:solidFill>
              </a:rPr>
              <a:t>개</a:t>
            </a:r>
            <a:r>
              <a:rPr lang="ko-KR" altLang="en-US" dirty="0">
                <a:solidFill>
                  <a:srgbClr val="70A9F0"/>
                </a:solidFill>
              </a:rPr>
              <a:t>를 가진다</a:t>
            </a:r>
            <a:r>
              <a:rPr lang="en-US" altLang="ko-KR" dirty="0">
                <a:solidFill>
                  <a:srgbClr val="70A9F0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외부</a:t>
            </a:r>
            <a:r>
              <a:rPr lang="en-US" altLang="ko-KR" dirty="0">
                <a:solidFill>
                  <a:srgbClr val="166DC4"/>
                </a:solidFill>
              </a:rPr>
              <a:t> input 1</a:t>
            </a:r>
            <a:r>
              <a:rPr lang="ko-KR" altLang="en-US" dirty="0">
                <a:solidFill>
                  <a:srgbClr val="166DC4"/>
                </a:solidFill>
              </a:rPr>
              <a:t>개를 받아서 이를 </a:t>
            </a:r>
            <a:r>
              <a:rPr lang="en-US" altLang="ko-KR" dirty="0">
                <a:solidFill>
                  <a:srgbClr val="166DC4"/>
                </a:solidFill>
              </a:rPr>
              <a:t>n</a:t>
            </a:r>
            <a:r>
              <a:rPr lang="ko-KR" altLang="en-US" dirty="0">
                <a:solidFill>
                  <a:srgbClr val="166DC4"/>
                </a:solidFill>
              </a:rPr>
              <a:t>에 저장</a:t>
            </a:r>
            <a:r>
              <a:rPr lang="ko-KR" altLang="en-US" dirty="0">
                <a:solidFill>
                  <a:srgbClr val="70A9F0"/>
                </a:solidFill>
              </a:rPr>
              <a:t>한다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</a:rPr>
              <a:t>다음으로 </a:t>
            </a:r>
            <a:r>
              <a:rPr lang="en-US" altLang="ko-KR" dirty="0">
                <a:solidFill>
                  <a:srgbClr val="166DC4"/>
                </a:solidFill>
              </a:rPr>
              <a:t>one</a:t>
            </a:r>
            <a:r>
              <a:rPr lang="ko-KR" altLang="en-US" dirty="0">
                <a:solidFill>
                  <a:srgbClr val="166DC4"/>
                </a:solidFill>
              </a:rPr>
              <a:t>에 있는 </a:t>
            </a:r>
            <a:r>
              <a:rPr lang="en-US" altLang="ko-KR" dirty="0">
                <a:solidFill>
                  <a:srgbClr val="166DC4"/>
                </a:solidFill>
              </a:rPr>
              <a:t>1</a:t>
            </a:r>
            <a:r>
              <a:rPr lang="ko-KR" altLang="en-US" dirty="0">
                <a:solidFill>
                  <a:srgbClr val="166DC4"/>
                </a:solidFill>
              </a:rPr>
              <a:t>값을 </a:t>
            </a:r>
            <a:r>
              <a:rPr lang="en-US" altLang="ko-KR" dirty="0">
                <a:solidFill>
                  <a:srgbClr val="166DC4"/>
                </a:solidFill>
              </a:rPr>
              <a:t>load</a:t>
            </a:r>
            <a:r>
              <a:rPr lang="ko-KR" altLang="en-US" dirty="0">
                <a:solidFill>
                  <a:srgbClr val="166DC4"/>
                </a:solidFill>
              </a:rPr>
              <a:t>해서 여기서 </a:t>
            </a:r>
            <a:r>
              <a:rPr lang="en-US" altLang="ko-KR" dirty="0">
                <a:solidFill>
                  <a:srgbClr val="166DC4"/>
                </a:solidFill>
              </a:rPr>
              <a:t>1</a:t>
            </a:r>
            <a:r>
              <a:rPr lang="ko-KR" altLang="en-US" dirty="0">
                <a:solidFill>
                  <a:srgbClr val="166DC4"/>
                </a:solidFill>
              </a:rPr>
              <a:t>을 빼고</a:t>
            </a:r>
            <a:r>
              <a:rPr lang="en-US" altLang="ko-KR" dirty="0">
                <a:solidFill>
                  <a:srgbClr val="70A9F0"/>
                </a:solidFill>
              </a:rPr>
              <a:t>, </a:t>
            </a:r>
            <a:r>
              <a:rPr lang="ko-KR" altLang="en-US" dirty="0">
                <a:solidFill>
                  <a:srgbClr val="70A9F0"/>
                </a:solidFill>
              </a:rPr>
              <a:t>이를 </a:t>
            </a:r>
            <a:r>
              <a:rPr lang="en-US" altLang="ko-KR" dirty="0">
                <a:solidFill>
                  <a:srgbClr val="166DC4"/>
                </a:solidFill>
              </a:rPr>
              <a:t>sum</a:t>
            </a:r>
            <a:r>
              <a:rPr lang="ko-KR" altLang="en-US" dirty="0">
                <a:solidFill>
                  <a:srgbClr val="166DC4"/>
                </a:solidFill>
              </a:rPr>
              <a:t>에 저장하면서 </a:t>
            </a:r>
            <a:r>
              <a:rPr lang="en-US" altLang="ko-KR" dirty="0">
                <a:solidFill>
                  <a:srgbClr val="166DC4"/>
                </a:solidFill>
              </a:rPr>
              <a:t>sum</a:t>
            </a:r>
            <a:r>
              <a:rPr lang="ko-KR" altLang="en-US" dirty="0">
                <a:solidFill>
                  <a:srgbClr val="166DC4"/>
                </a:solidFill>
              </a:rPr>
              <a:t>을 </a:t>
            </a:r>
            <a:r>
              <a:rPr lang="en-US" altLang="ko-KR" dirty="0">
                <a:solidFill>
                  <a:srgbClr val="166DC4"/>
                </a:solidFill>
              </a:rPr>
              <a:t>0</a:t>
            </a:r>
            <a:r>
              <a:rPr lang="ko-KR" altLang="en-US" dirty="0">
                <a:solidFill>
                  <a:srgbClr val="166DC4"/>
                </a:solidFill>
              </a:rPr>
              <a:t>으로 초기화</a:t>
            </a:r>
            <a:r>
              <a:rPr lang="ko-KR" altLang="en-US" dirty="0">
                <a:solidFill>
                  <a:srgbClr val="70A9F0"/>
                </a:solidFill>
              </a:rPr>
              <a:t>한다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</a:rPr>
              <a:t>Input</a:t>
            </a:r>
            <a:r>
              <a:rPr lang="ko-KR" altLang="en-US" dirty="0">
                <a:solidFill>
                  <a:srgbClr val="166DC4"/>
                </a:solidFill>
              </a:rPr>
              <a:t> </a:t>
            </a:r>
            <a:r>
              <a:rPr lang="en-US" altLang="ko-KR" dirty="0">
                <a:solidFill>
                  <a:srgbClr val="166DC4"/>
                </a:solidFill>
              </a:rPr>
              <a:t>A</a:t>
            </a:r>
            <a:r>
              <a:rPr lang="ko-KR" altLang="en-US" dirty="0">
                <a:solidFill>
                  <a:srgbClr val="166DC4"/>
                </a:solidFill>
              </a:rPr>
              <a:t>를 받아서 이를 </a:t>
            </a:r>
            <a:r>
              <a:rPr lang="en-US" altLang="ko-KR" dirty="0">
                <a:solidFill>
                  <a:srgbClr val="166DC4"/>
                </a:solidFill>
              </a:rPr>
              <a:t>n</a:t>
            </a:r>
            <a:r>
              <a:rPr lang="ko-KR" altLang="en-US" dirty="0">
                <a:solidFill>
                  <a:srgbClr val="166DC4"/>
                </a:solidFill>
              </a:rPr>
              <a:t>에</a:t>
            </a:r>
            <a:r>
              <a:rPr lang="en-US" altLang="ko-KR" dirty="0">
                <a:solidFill>
                  <a:srgbClr val="166DC4"/>
                </a:solidFill>
              </a:rPr>
              <a:t> </a:t>
            </a:r>
            <a:r>
              <a:rPr lang="ko-KR" altLang="en-US" dirty="0">
                <a:solidFill>
                  <a:srgbClr val="166DC4"/>
                </a:solidFill>
              </a:rPr>
              <a:t>저장</a:t>
            </a:r>
            <a:r>
              <a:rPr lang="ko-KR" altLang="en-US" dirty="0">
                <a:solidFill>
                  <a:srgbClr val="70A9F0"/>
                </a:solidFill>
              </a:rPr>
              <a:t>한다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11DA8-EFD4-4605-A17E-CB640697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 r="1375" b="1270"/>
          <a:stretch/>
        </p:blipFill>
        <p:spPr>
          <a:xfrm>
            <a:off x="202240" y="1899181"/>
            <a:ext cx="5747417" cy="4618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6CB2D-5B7E-496E-ADA2-055D15EBB123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9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6242345" y="1990171"/>
            <a:ext cx="563646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값을 더해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빼서 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프로그램을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아니고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 크면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00101 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이동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과정을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될 때까지 반복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11DA8-EFD4-4605-A17E-CB640697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 r="1375" b="1270"/>
          <a:stretch/>
        </p:blipFill>
        <p:spPr>
          <a:xfrm>
            <a:off x="202240" y="1899181"/>
            <a:ext cx="5747417" cy="4618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2EED7-442C-4296-B365-081A1A1ED208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54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65608" y="4328700"/>
            <a:ext cx="1188874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진행한 결과이다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먼저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one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해서 여기서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빼고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이를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sum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저장하면서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 초기화하는 과정을 거친다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과정들 사이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n – Sum </a:t>
            </a:r>
            <a:r>
              <a:rPr lang="en-US" altLang="ko-KR" sz="2400" dirty="0" err="1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2749979" y="2033848"/>
            <a:ext cx="1468059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FCFF1-EFB6-4F77-8852-5DEBDBF3EC86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3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51630" y="4542938"/>
            <a:ext cx="1188874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과정에서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나타나는 부분의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이전까지는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s_start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~ s_decode3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까지 순차적으로 진행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4146159" y="2033848"/>
            <a:ext cx="2441454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CCB52-9093-4B04-9099-06C4654AA1F1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8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51630" y="4591379"/>
            <a:ext cx="1188874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받고 저장한 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값과 더한 후 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저장을 했다는 의미에서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MemWr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부분에서는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저장하는 부분과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더한 값을 저장하는 부분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저장하는 곳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부분이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번 존재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4146159" y="2033848"/>
            <a:ext cx="2441454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6DF45-E730-46A7-9467-73E71BB96BEB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0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51630" y="4633039"/>
            <a:ext cx="1188874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빼서 이를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아니므로 값을 더해서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빼고 이를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저장하는 과정을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될 때까지 반복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6581447" y="2033848"/>
            <a:ext cx="1918741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D671-0955-46A6-928B-79C0C7378991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10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51630" y="4633039"/>
            <a:ext cx="1188874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부분에서 앞서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뺀 값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저장되어 있던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더해서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이라는 값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나타나게 되었다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값을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과정들 사이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8495972" y="2033848"/>
            <a:ext cx="809953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D389D-8599-4917-A72F-5047BF435517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:\Hwang\Ch 12\chap12_0018.jpg">
            <a:extLst>
              <a:ext uri="{FF2B5EF4-FFF2-40B4-BE49-F238E27FC236}">
                <a16:creationId xmlns:a16="http://schemas.microsoft.com/office/drawing/2014/main" id="{10001C4D-2AD1-4891-BA07-856BFAC01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1560113"/>
            <a:ext cx="5847587" cy="5222298"/>
          </a:xfrm>
          <a:prstGeom prst="rect">
            <a:avLst/>
          </a:prstGeom>
          <a:noFill/>
          <a:ln/>
        </p:spPr>
      </p:pic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0CC97-9635-425B-9673-745882DBE82C}"/>
              </a:ext>
            </a:extLst>
          </p:cNvPr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10-1. Reference:EC-2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2B11D0D-0C1E-4C1E-A1A6-84E0F9F64B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2794" y="1687402"/>
            <a:ext cx="8588739" cy="99933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70A9F0"/>
                </a:solidFill>
              </a:rPr>
              <a:t>Behavioral VHDL code for EC-2: mp_EC2.vhd</a:t>
            </a:r>
          </a:p>
          <a:p>
            <a:r>
              <a:rPr lang="en-US" altLang="ko-KR" sz="2400" dirty="0">
                <a:solidFill>
                  <a:srgbClr val="70A9F0"/>
                </a:solidFill>
              </a:rPr>
              <a:t>Memory content: program_EC2.mif</a:t>
            </a:r>
          </a:p>
          <a:p>
            <a:endParaRPr lang="ko-KR" altLang="en-US" sz="24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88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488" y="4328700"/>
            <a:ext cx="1188874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빼고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되게 되면서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load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되었고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 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되면서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프로그램이 종료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을 통해 해당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가 올바르게 돌아간 것을 확인할 수 있다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– Sum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Sinulation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CE5FA-1503-4FCF-9FBF-B8259363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2" y="1771169"/>
            <a:ext cx="11604456" cy="25575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7EB1F-1F44-4DF5-9944-F5DE786BA907}"/>
              </a:ext>
            </a:extLst>
          </p:cNvPr>
          <p:cNvSpPr/>
          <p:nvPr/>
        </p:nvSpPr>
        <p:spPr>
          <a:xfrm>
            <a:off x="9305597" y="2033848"/>
            <a:ext cx="2592631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82F81-C2A8-499D-9F33-D36E0C1C5DCA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4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10.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413BC9-0398-4464-AEB2-5D949ECD3E68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3052961" cy="6171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10-1 : Discussion</a:t>
            </a:r>
          </a:p>
        </p:txBody>
      </p:sp>
    </p:spTree>
    <p:extLst>
      <p:ext uri="{BB962C8B-B14F-4D97-AF65-F5344CB8AC3E}">
        <p14:creationId xmlns:p14="http://schemas.microsoft.com/office/powerpoint/2010/main" val="383369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93750" y="1464142"/>
            <a:ext cx="10988675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진행하면서 여러 문제점이 있었는데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가장 먼저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개수가 많아 많은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소요되면서 다음과 같이 쉽게 결과를 볼 수 없다는 문제점이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해결하기 위해 수를 작은 수로 결정하고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Clock Period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다음과 같이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줄이면서 해당 문제를 해결하였다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8E32B-E521-4AB0-8412-6CD76592CAED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C814A5-11F1-4EEB-A1B5-A6E88963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3" y="3624579"/>
            <a:ext cx="9303949" cy="202568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A6FCC28-1BAF-4C5E-AE0A-5105CC777CE2}"/>
              </a:ext>
            </a:extLst>
          </p:cNvPr>
          <p:cNvGrpSpPr/>
          <p:nvPr/>
        </p:nvGrpSpPr>
        <p:grpSpPr>
          <a:xfrm>
            <a:off x="8877300" y="4927600"/>
            <a:ext cx="3243582" cy="1828800"/>
            <a:chOff x="8258175" y="3507709"/>
            <a:chExt cx="3727622" cy="197869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F4253AB-4D9A-46A9-BA20-6F6AD6B82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1" t="4483" b="3189"/>
            <a:stretch/>
          </p:blipFill>
          <p:spPr>
            <a:xfrm>
              <a:off x="8258175" y="3507709"/>
              <a:ext cx="3727622" cy="197869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D2EAB2-E624-4E85-85E7-E6EBB36FB488}"/>
                </a:ext>
              </a:extLst>
            </p:cNvPr>
            <p:cNvSpPr/>
            <p:nvPr/>
          </p:nvSpPr>
          <p:spPr>
            <a:xfrm>
              <a:off x="10506539" y="4940286"/>
              <a:ext cx="78886" cy="149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6A059BA-E9D5-4760-ACE2-1B26A58F7473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20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E3D9A6-FEDC-45EB-AFAB-64B162BB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8" y="3783982"/>
            <a:ext cx="11393644" cy="24251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16310E-C36A-40A3-B18D-FE6C0A1A16F6}"/>
              </a:ext>
            </a:extLst>
          </p:cNvPr>
          <p:cNvSpPr txBox="1"/>
          <p:nvPr/>
        </p:nvSpPr>
        <p:spPr>
          <a:xfrm>
            <a:off x="793750" y="1464142"/>
            <a:ext cx="10988675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많은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있어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s_input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어디서 진행되는지 알기 어려웠다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따라서 처음에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할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모두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해놓고 진행하여 어느 부분에만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해야하는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지 알 수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35F5E-0013-4484-8D22-EF0A24ADB1DB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86AC0D-994E-4E91-8F1C-F763BC75A425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9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6310E-C36A-40A3-B18D-FE6C0A1A16F6}"/>
              </a:ext>
            </a:extLst>
          </p:cNvPr>
          <p:cNvSpPr txBox="1"/>
          <p:nvPr/>
        </p:nvSpPr>
        <p:spPr>
          <a:xfrm>
            <a:off x="793750" y="1771169"/>
            <a:ext cx="10988675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Lab 09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번 실습과 마찬가지로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주어진 상태에서 내가 이해를 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진행하여 이를 분석하는 실습이라 비교적 어렵지 않았던 것 같다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하지만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실습에서는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Lab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09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와는 다르게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를 이해하면서 실습을 진행해서 비교적 해당 구조에 대해 이해하기 좀 더 수월했던 것 같다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실습에서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의 구조를 이해하는데 시간이 많이 소요되었지만</a:t>
            </a:r>
            <a:r>
              <a:rPr lang="en-US" altLang="ko-KR" dirty="0">
                <a:solidFill>
                  <a:srgbClr val="166DC4"/>
                </a:solidFill>
              </a:rPr>
              <a:t>, </a:t>
            </a:r>
            <a:r>
              <a:rPr lang="ko-KR" altLang="en-US" dirty="0">
                <a:solidFill>
                  <a:srgbClr val="166DC4"/>
                </a:solidFill>
              </a:rPr>
              <a:t>한번 이해하면 다음 과정인 </a:t>
            </a:r>
            <a:r>
              <a:rPr lang="en-US" altLang="ko-KR" dirty="0">
                <a:solidFill>
                  <a:srgbClr val="166DC4"/>
                </a:solidFill>
              </a:rPr>
              <a:t>Simulation</a:t>
            </a:r>
            <a:r>
              <a:rPr lang="ko-KR" altLang="en-US" dirty="0">
                <a:solidFill>
                  <a:srgbClr val="166DC4"/>
                </a:solidFill>
              </a:rPr>
              <a:t>을 진행할 때는 보다 편하게 될 수 있었다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35F5E-0013-4484-8D22-EF0A24ADB1DB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41197-6B81-4D79-BF9D-D72A9419DD83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49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10.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2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90BA80-D922-4828-8043-97FEDAC832CF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2332291" cy="6171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10-2 : Result</a:t>
            </a:r>
          </a:p>
        </p:txBody>
      </p:sp>
    </p:spTree>
    <p:extLst>
      <p:ext uri="{BB962C8B-B14F-4D97-AF65-F5344CB8AC3E}">
        <p14:creationId xmlns:p14="http://schemas.microsoft.com/office/powerpoint/2010/main" val="2428723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869923" y="2262231"/>
            <a:ext cx="605922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Countdown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프로그램의 </a:t>
            </a:r>
            <a:r>
              <a:rPr lang="en-US" altLang="ko-KR" dirty="0">
                <a:solidFill>
                  <a:srgbClr val="70A9F0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70A9F0"/>
                </a:solidFill>
              </a:rPr>
              <a:t>를 보면</a:t>
            </a:r>
            <a:r>
              <a:rPr lang="en-US" altLang="ko-KR" dirty="0">
                <a:solidFill>
                  <a:srgbClr val="70A9F0"/>
                </a:solidFill>
              </a:rPr>
              <a:t>, </a:t>
            </a:r>
            <a:r>
              <a:rPr lang="en-US" altLang="ko-KR" dirty="0">
                <a:solidFill>
                  <a:srgbClr val="166DC4"/>
                </a:solidFill>
              </a:rPr>
              <a:t>memory</a:t>
            </a:r>
            <a:r>
              <a:rPr lang="ko-KR" altLang="en-US" dirty="0">
                <a:solidFill>
                  <a:srgbClr val="166DC4"/>
                </a:solidFill>
              </a:rPr>
              <a:t>는 </a:t>
            </a:r>
            <a:r>
              <a:rPr lang="en-US" altLang="ko-KR" dirty="0">
                <a:solidFill>
                  <a:srgbClr val="166DC4"/>
                </a:solidFill>
              </a:rPr>
              <a:t>one, n 2</a:t>
            </a:r>
            <a:r>
              <a:rPr lang="ko-KR" altLang="en-US" dirty="0">
                <a:solidFill>
                  <a:srgbClr val="166DC4"/>
                </a:solidFill>
              </a:rPr>
              <a:t>개</a:t>
            </a:r>
            <a:r>
              <a:rPr lang="ko-KR" altLang="en-US" dirty="0">
                <a:solidFill>
                  <a:srgbClr val="70A9F0"/>
                </a:solidFill>
              </a:rPr>
              <a:t>를 가진다</a:t>
            </a:r>
            <a:r>
              <a:rPr lang="en-US" altLang="ko-KR" dirty="0">
                <a:solidFill>
                  <a:srgbClr val="70A9F0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외부</a:t>
            </a:r>
            <a:r>
              <a:rPr lang="en-US" altLang="ko-KR" dirty="0">
                <a:solidFill>
                  <a:srgbClr val="166DC4"/>
                </a:solidFill>
              </a:rPr>
              <a:t> input 1</a:t>
            </a:r>
            <a:r>
              <a:rPr lang="ko-KR" altLang="en-US" dirty="0">
                <a:solidFill>
                  <a:srgbClr val="166DC4"/>
                </a:solidFill>
              </a:rPr>
              <a:t>개를 받아서 이를 </a:t>
            </a:r>
            <a:r>
              <a:rPr lang="en-US" altLang="ko-KR" dirty="0">
                <a:solidFill>
                  <a:srgbClr val="166DC4"/>
                </a:solidFill>
              </a:rPr>
              <a:t>n</a:t>
            </a:r>
            <a:r>
              <a:rPr lang="ko-KR" altLang="en-US" dirty="0">
                <a:solidFill>
                  <a:srgbClr val="166DC4"/>
                </a:solidFill>
              </a:rPr>
              <a:t>에 저장</a:t>
            </a:r>
            <a:r>
              <a:rPr lang="ko-KR" altLang="en-US" dirty="0">
                <a:solidFill>
                  <a:srgbClr val="70A9F0"/>
                </a:solidFill>
              </a:rPr>
              <a:t>한다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외부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받아 이를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one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저장된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빼고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뺀 값을 저장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en-US" altLang="ko-KR" sz="2400" dirty="0">
                <a:solidFill>
                  <a:srgbClr val="70A9F0"/>
                </a:solidFill>
              </a:rPr>
              <a:t>assembly code &amp; the binary code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63FF5-C60F-41DF-A097-E7D3B4A3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/>
          <a:stretch/>
        </p:blipFill>
        <p:spPr>
          <a:xfrm>
            <a:off x="85725" y="2100720"/>
            <a:ext cx="5784198" cy="3651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7A93D5-8CA8-492C-A5A6-A4A2DEE9F6BB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72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067292" y="2816229"/>
            <a:ext cx="605922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프로그램을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아니고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 크면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00010 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이동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과정을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될 때까지 반복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assembly code &amp; the binary code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1BF5AA-61AF-4B1B-92B8-BC48987AE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/>
          <a:stretch/>
        </p:blipFill>
        <p:spPr>
          <a:xfrm>
            <a:off x="85725" y="2100720"/>
            <a:ext cx="5784198" cy="3651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A00FC-1D06-47CE-A487-94DBF1403E8E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4776" y="4457686"/>
            <a:ext cx="11982448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Countdown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진행한 결과이다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먼저 외부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Input 3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받아서 이를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저장한다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저장을 했다는 의미에서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MemWr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과정들 사이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D658EB-457E-44A6-9426-25C0BCA0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1771169"/>
            <a:ext cx="11982448" cy="24293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A3E947-FABC-4452-AD16-8ABA05FC554E}"/>
              </a:ext>
            </a:extLst>
          </p:cNvPr>
          <p:cNvSpPr/>
          <p:nvPr/>
        </p:nvSpPr>
        <p:spPr>
          <a:xfrm>
            <a:off x="2419023" y="1905659"/>
            <a:ext cx="2095828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77F93-5B4C-4737-B2D2-0DD7F05BDC7C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01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4776" y="4457686"/>
            <a:ext cx="1198244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빼고 해당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값이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아니고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보다 크므로 위의 과정을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될 때까지 반복해준다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과정들 사이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중간중간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s_store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s_jz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등의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존재한다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D658EB-457E-44A6-9426-25C0BCA0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1771169"/>
            <a:ext cx="11982448" cy="24293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A3E947-FABC-4452-AD16-8ABA05FC554E}"/>
              </a:ext>
            </a:extLst>
          </p:cNvPr>
          <p:cNvSpPr/>
          <p:nvPr/>
        </p:nvSpPr>
        <p:spPr>
          <a:xfrm>
            <a:off x="4543097" y="1905659"/>
            <a:ext cx="4934277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453F-E1EC-4B85-A26A-01EB738E1381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793750" y="1687402"/>
            <a:ext cx="10899234" cy="2206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70A9F0"/>
              </a:buClr>
            </a:pPr>
            <a:r>
              <a:rPr lang="en-US" altLang="ko-KR" sz="2800" dirty="0">
                <a:solidFill>
                  <a:srgbClr val="70A9F0"/>
                </a:solidFill>
              </a:rPr>
              <a:t>Write the assembly code &amp; the binary code for </a:t>
            </a:r>
            <a:r>
              <a:rPr lang="en-US" altLang="ko-KR" sz="2800" u="sng" dirty="0">
                <a:solidFill>
                  <a:srgbClr val="70A9F0"/>
                </a:solidFill>
              </a:rPr>
              <a:t>countdown from N</a:t>
            </a:r>
            <a:r>
              <a:rPr lang="en-US" altLang="ko-KR" sz="2800" dirty="0">
                <a:solidFill>
                  <a:srgbClr val="70A9F0"/>
                </a:solidFill>
              </a:rPr>
              <a:t>, store it as program_EC2.mif, run, verify with simulation.</a:t>
            </a:r>
          </a:p>
          <a:p>
            <a:pPr>
              <a:lnSpc>
                <a:spcPct val="120000"/>
              </a:lnSpc>
              <a:buClr>
                <a:srgbClr val="70A9F0"/>
              </a:buClr>
            </a:pPr>
            <a:r>
              <a:rPr lang="en-US" altLang="ko-KR" sz="2800" dirty="0">
                <a:solidFill>
                  <a:srgbClr val="70A9F0"/>
                </a:solidFill>
              </a:rPr>
              <a:t>Lab 9</a:t>
            </a:r>
            <a:r>
              <a:rPr lang="ko-KR" altLang="en-US" sz="2800" dirty="0">
                <a:solidFill>
                  <a:srgbClr val="70A9F0"/>
                </a:solidFill>
              </a:rPr>
              <a:t>에서 사용한 </a:t>
            </a:r>
            <a:r>
              <a:rPr lang="en-US" altLang="ko-KR" sz="2800" dirty="0">
                <a:solidFill>
                  <a:srgbClr val="70A9F0"/>
                </a:solidFill>
              </a:rPr>
              <a:t>countdown </a:t>
            </a:r>
            <a:r>
              <a:rPr lang="ko-KR" altLang="en-US" sz="2800" dirty="0">
                <a:solidFill>
                  <a:srgbClr val="70A9F0"/>
                </a:solidFill>
              </a:rPr>
              <a:t>프로그램을 참고하라</a:t>
            </a:r>
            <a:r>
              <a:rPr lang="en-US" altLang="ko-KR" sz="2800" dirty="0">
                <a:solidFill>
                  <a:srgbClr val="70A9F0"/>
                </a:solidFill>
              </a:rPr>
              <a:t>.</a:t>
            </a:r>
            <a:endParaRPr lang="en-US" altLang="ko-KR" dirty="0">
              <a:solidFill>
                <a:srgbClr val="70A9F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ko-KR" dirty="0">
              <a:solidFill>
                <a:srgbClr val="70A9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0CC97-9635-425B-9673-745882DBE82C}"/>
              </a:ext>
            </a:extLst>
          </p:cNvPr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800" b="1" dirty="0">
                <a:solidFill>
                  <a:srgbClr val="166DC4"/>
                </a:solidFill>
              </a:rPr>
              <a:t>Lab 10-2</a:t>
            </a:r>
            <a:endParaRPr lang="en-US" altLang="ko-KR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03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4776" y="4457686"/>
            <a:ext cx="1198244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있는 값을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해서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one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저장된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빼고 해당 값을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저장한다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 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s_halt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되면서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값이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해당 프로그램이 종료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해당 과정들 사이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s_start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~ s_decode3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반복해서 진행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되게 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중간중간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s_store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70A9F0"/>
                </a:solidFill>
                <a:sym typeface="Wingdings" panose="05000000000000000000" pitchFamily="2" charset="2"/>
              </a:rPr>
              <a:t>s_jz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등의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존재한다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을 통해 해당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가 올바르게 돌아간 것을 확인할 수 있다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7689B-8576-4385-98FC-5F3FCEA7B8D1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29EB0B-8445-40A7-A10B-5193D4814DFC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81C1E-E477-4BF0-A5A9-094C978432B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D658EB-457E-44A6-9426-25C0BCA0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1771169"/>
            <a:ext cx="11982448" cy="24293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A3E947-FABC-4452-AD16-8ABA05FC554E}"/>
              </a:ext>
            </a:extLst>
          </p:cNvPr>
          <p:cNvSpPr/>
          <p:nvPr/>
        </p:nvSpPr>
        <p:spPr>
          <a:xfrm>
            <a:off x="9502779" y="1838414"/>
            <a:ext cx="2584445" cy="229485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0BA33-D099-43F6-9AA2-8D398F951950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3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</a:t>
            </a:r>
            <a:r>
              <a:rPr lang="en-US" altLang="ko-KR" sz="3200" b="1" kern="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9ACD6F-7742-4C90-9BDB-C6C35D553F60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3052961" cy="6171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10-2 : Discussion</a:t>
            </a:r>
          </a:p>
        </p:txBody>
      </p:sp>
    </p:spTree>
    <p:extLst>
      <p:ext uri="{BB962C8B-B14F-4D97-AF65-F5344CB8AC3E}">
        <p14:creationId xmlns:p14="http://schemas.microsoft.com/office/powerpoint/2010/main" val="2580706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05C061-8D70-4B09-8601-5AB48402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9" y="4442390"/>
            <a:ext cx="11459796" cy="2268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B01C01-7BC3-4656-AFAE-A102D5236001}"/>
              </a:ext>
            </a:extLst>
          </p:cNvPr>
          <p:cNvSpPr txBox="1"/>
          <p:nvPr/>
        </p:nvSpPr>
        <p:spPr>
          <a:xfrm>
            <a:off x="793750" y="1464142"/>
            <a:ext cx="10988675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진행하면서 한가지 문제점이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받아 저장되고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있는 값을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해서 빼는 과정을 거쳐야 하는데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될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아닌 다른 값이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되었다가 다시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되면서 해당 과정이 진행된다는 것이었다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이를 해결하기 위해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를 계속 수정해보았지만</a:t>
            </a:r>
            <a:r>
              <a:rPr lang="en-US" altLang="ko-KR" dirty="0">
                <a:solidFill>
                  <a:srgbClr val="166DC4"/>
                </a:solidFill>
              </a:rPr>
              <a:t>, </a:t>
            </a:r>
            <a:r>
              <a:rPr lang="ko-KR" altLang="en-US" dirty="0">
                <a:solidFill>
                  <a:srgbClr val="166DC4"/>
                </a:solidFill>
              </a:rPr>
              <a:t>해결하는 것이 쉽지 않았다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E9233-11C6-4A4E-9183-A112F2291A5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91A9-5431-4D7A-8E46-4883AB5BDA3E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9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79CB15-1B35-4A8F-8164-6929FC6D8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"/>
          <a:stretch/>
        </p:blipFill>
        <p:spPr>
          <a:xfrm>
            <a:off x="241031" y="1956963"/>
            <a:ext cx="5649169" cy="39836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B01C01-7BC3-4656-AFAE-A102D5236001}"/>
              </a:ext>
            </a:extLst>
          </p:cNvPr>
          <p:cNvSpPr txBox="1"/>
          <p:nvPr/>
        </p:nvSpPr>
        <p:spPr>
          <a:xfrm>
            <a:off x="5869923" y="1886543"/>
            <a:ext cx="6173169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이는 해당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진행한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이다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이는 앞에 </a:t>
            </a:r>
            <a:r>
              <a:rPr lang="en-US" altLang="ko-KR" dirty="0">
                <a:solidFill>
                  <a:srgbClr val="166DC4"/>
                </a:solidFill>
              </a:rPr>
              <a:t>memory</a:t>
            </a:r>
            <a:r>
              <a:rPr lang="ko-KR" altLang="en-US" dirty="0">
                <a:solidFill>
                  <a:srgbClr val="166DC4"/>
                </a:solidFill>
              </a:rPr>
              <a:t>의 위치가 순차적으로 이루어지지 않았다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따라서 해당 위치를 </a:t>
            </a:r>
            <a:r>
              <a:rPr lang="en-US" altLang="ko-KR" dirty="0">
                <a:solidFill>
                  <a:srgbClr val="166DC4"/>
                </a:solidFill>
              </a:rPr>
              <a:t>1</a:t>
            </a:r>
            <a:r>
              <a:rPr lang="ko-KR" altLang="en-US" dirty="0">
                <a:solidFill>
                  <a:srgbClr val="166DC4"/>
                </a:solidFill>
              </a:rPr>
              <a:t>씩 증가시켜 순차적으로 수정해주자 해당 문제가 해결되었다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문제는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순차적으로 되지 않아 다른 부분에 있는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memory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불러온 것으로 예상된다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E9233-11C6-4A4E-9183-A112F2291A5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ECAD7-C56D-4399-98B3-6FE9602EF21B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6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6FA4-E973-4581-A972-4751F3746EBE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DEA97-4D46-4815-8A79-53B47C6CE3F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E9233-11C6-4A4E-9183-A112F2291A5F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8610-CA6D-4691-8BD9-694B52A78851}"/>
              </a:ext>
            </a:extLst>
          </p:cNvPr>
          <p:cNvSpPr txBox="1"/>
          <p:nvPr/>
        </p:nvSpPr>
        <p:spPr>
          <a:xfrm>
            <a:off x="793750" y="1771169"/>
            <a:ext cx="10988675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실습은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를 직접 구현해보는 과정을 거치면서 </a:t>
            </a:r>
            <a:r>
              <a:rPr lang="en-US" altLang="ko-KR" dirty="0">
                <a:solidFill>
                  <a:srgbClr val="166DC4"/>
                </a:solidFill>
              </a:rPr>
              <a:t>memory address</a:t>
            </a:r>
            <a:r>
              <a:rPr lang="ko-KR" altLang="en-US" dirty="0">
                <a:solidFill>
                  <a:srgbClr val="166DC4"/>
                </a:solidFill>
              </a:rPr>
              <a:t>체계에 대해 확실하게 알 수 있었다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이는 앞에 오류를 고치는 과정에서 더욱 잘 알 수 있었다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  <a:r>
              <a:rPr lang="ko-KR" altLang="en-US" dirty="0">
                <a:solidFill>
                  <a:srgbClr val="166DC4"/>
                </a:solidFill>
              </a:rPr>
              <a:t>해당 </a:t>
            </a:r>
            <a:r>
              <a:rPr lang="en-US" altLang="ko-KR" dirty="0">
                <a:solidFill>
                  <a:srgbClr val="166DC4"/>
                </a:solidFill>
              </a:rPr>
              <a:t>code</a:t>
            </a:r>
            <a:r>
              <a:rPr lang="ko-KR" altLang="en-US" dirty="0">
                <a:solidFill>
                  <a:srgbClr val="166DC4"/>
                </a:solidFill>
              </a:rPr>
              <a:t>가 진행되기 위해서는 어떤 과정을 거쳐야 하는지 하나하나 써보면서 진행하는 과정에서 </a:t>
            </a:r>
            <a:r>
              <a:rPr lang="en-US" altLang="ko-KR" dirty="0">
                <a:solidFill>
                  <a:srgbClr val="166DC4"/>
                </a:solidFill>
              </a:rPr>
              <a:t>assembly code &amp; the binary code</a:t>
            </a:r>
            <a:r>
              <a:rPr lang="ko-KR" altLang="en-US" dirty="0">
                <a:solidFill>
                  <a:srgbClr val="166DC4"/>
                </a:solidFill>
              </a:rPr>
              <a:t>에 대해 잘 알아갈 수 있었다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실습 역시 직접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KIT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통해 실습을 진행하면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어떤 결과가 나오게 될지도 궁금해졌다</a:t>
            </a:r>
            <a:r>
              <a:rPr lang="en-US" altLang="ko-KR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1F42E-0BAC-44DE-8EB4-6036A647CE4F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10-2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793750" y="1687402"/>
            <a:ext cx="11150649" cy="43359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Explain how the mp_EC2.vhd is different from the EC-2 in the textbook.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Explain the binary code you wrote for countdown. (for 10-2)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Simulation capture &amp; </a:t>
            </a:r>
            <a:r>
              <a:rPr lang="en-US" altLang="ko-KR" sz="2000" u="sng" dirty="0">
                <a:solidFill>
                  <a:srgbClr val="70A9F0"/>
                </a:solidFill>
              </a:rPr>
              <a:t>detailed explanation</a:t>
            </a:r>
            <a:r>
              <a:rPr lang="en-US" altLang="ko-KR" sz="2000" dirty="0">
                <a:solidFill>
                  <a:srgbClr val="70A9F0"/>
                </a:solidFill>
              </a:rPr>
              <a:t>. Does it behave as the program was intended?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etc.</a:t>
            </a:r>
          </a:p>
          <a:p>
            <a:pPr lvl="0">
              <a:lnSpc>
                <a:spcPct val="150000"/>
              </a:lnSpc>
              <a:buClr>
                <a:srgbClr val="166DC4"/>
              </a:buClr>
              <a:defRPr/>
            </a:pPr>
            <a:r>
              <a:rPr lang="en-US" altLang="ko-KR" sz="2400" dirty="0">
                <a:solidFill>
                  <a:srgbClr val="166DC4"/>
                </a:solidFill>
              </a:rPr>
              <a:t>Discussion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the problems met during simulation &amp; verification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how they have been solved</a:t>
            </a:r>
          </a:p>
          <a:p>
            <a:pPr lvl="1">
              <a:lnSpc>
                <a:spcPct val="12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the problems remained unsolved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46FF7A-6140-4E54-B5CA-5ABD2F87F143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21317-FDDC-46A0-BA87-49F9A3D0541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9BE82F-CAA9-4235-A13B-D8928B8A8AC9}"/>
              </a:ext>
            </a:extLst>
          </p:cNvPr>
          <p:cNvSpPr txBox="1"/>
          <p:nvPr/>
        </p:nvSpPr>
        <p:spPr>
          <a:xfrm>
            <a:off x="643193" y="1072490"/>
            <a:ext cx="4763971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800" b="1" dirty="0">
                <a:solidFill>
                  <a:srgbClr val="166DC4"/>
                </a:solidFill>
              </a:rPr>
              <a:t>Lab 10-1 &amp; 10-2</a:t>
            </a:r>
            <a:endParaRPr lang="en-US" altLang="ko-KR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1216238" y="1186515"/>
            <a:ext cx="4420064" cy="5733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 simulation capture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1E9DE-3FEF-4ED2-883B-7BD0CB38CF08}"/>
              </a:ext>
            </a:extLst>
          </p:cNvPr>
          <p:cNvSpPr/>
          <p:nvPr/>
        </p:nvSpPr>
        <p:spPr>
          <a:xfrm>
            <a:off x="774700" y="5646868"/>
            <a:ext cx="6096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70A9F0"/>
              </a:buClr>
              <a:buSzPct val="76000"/>
              <a:buFont typeface="Wingdings 3"/>
              <a:buChar char=""/>
              <a:defRPr/>
            </a:pPr>
            <a:r>
              <a:rPr lang="en-US" altLang="ko-KR" sz="2000" dirty="0">
                <a:solidFill>
                  <a:srgbClr val="70A9F0"/>
                </a:solidFill>
              </a:rPr>
              <a:t>Input, output, </a:t>
            </a:r>
            <a:r>
              <a:rPr lang="ko-KR" altLang="en-US" sz="2000" dirty="0">
                <a:solidFill>
                  <a:srgbClr val="70A9F0"/>
                </a:solidFill>
              </a:rPr>
              <a:t>내부 </a:t>
            </a:r>
            <a:r>
              <a:rPr lang="en-US" altLang="ko-KR" sz="2000" dirty="0">
                <a:solidFill>
                  <a:srgbClr val="70A9F0"/>
                </a:solidFill>
              </a:rPr>
              <a:t>signal </a:t>
            </a:r>
            <a:r>
              <a:rPr lang="ko-KR" altLang="en-US" sz="2000" dirty="0">
                <a:solidFill>
                  <a:srgbClr val="70A9F0"/>
                </a:solidFill>
              </a:rPr>
              <a:t>모두 관찰 필요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0CDC19-0DE4-4176-86CD-5778737B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3" y="1930403"/>
            <a:ext cx="11695833" cy="34589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DEFB4-2616-4BCA-B2F7-11B73F8AB2DF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456234-829D-4A1D-A5A7-6A5A4A7FBF88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5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10.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2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413BC9-0398-4464-AEB2-5D949ECD3E68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2332291" cy="6171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10-1 : Result</a:t>
            </a:r>
          </a:p>
        </p:txBody>
      </p:sp>
    </p:spTree>
    <p:extLst>
      <p:ext uri="{BB962C8B-B14F-4D97-AF65-F5344CB8AC3E}">
        <p14:creationId xmlns:p14="http://schemas.microsoft.com/office/powerpoint/2010/main" val="14544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983478-FB7A-415F-ACDF-3D24D302A5B3}"/>
              </a:ext>
            </a:extLst>
          </p:cNvPr>
          <p:cNvSpPr txBox="1"/>
          <p:nvPr/>
        </p:nvSpPr>
        <p:spPr>
          <a:xfrm>
            <a:off x="793750" y="1106102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1. VHDL Code – </a:t>
            </a:r>
            <a:r>
              <a:rPr lang="ko-KR" altLang="en-US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달라진 부분 위주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F9290-D720-4A03-B3BC-C54CBE469E8B}"/>
              </a:ext>
            </a:extLst>
          </p:cNvPr>
          <p:cNvSpPr/>
          <p:nvPr/>
        </p:nvSpPr>
        <p:spPr>
          <a:xfrm>
            <a:off x="1888080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10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E5292-25B6-4C62-BEE4-84B5927496D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2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C77D0C-EDF5-41C6-A40A-8B3CD4B5B061}"/>
              </a:ext>
            </a:extLst>
          </p:cNvPr>
          <p:cNvGrpSpPr/>
          <p:nvPr/>
        </p:nvGrpSpPr>
        <p:grpSpPr>
          <a:xfrm>
            <a:off x="290135" y="1681068"/>
            <a:ext cx="6047475" cy="5097237"/>
            <a:chOff x="75662" y="1635967"/>
            <a:chExt cx="6528147" cy="61790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45F148-E4C5-4002-8F9F-9E02AA1E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2" y="1635967"/>
              <a:ext cx="6528147" cy="242340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4D5456-8E36-4D62-A691-33297EF3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19" y="4059373"/>
              <a:ext cx="4200700" cy="375566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23BA4C-A5FA-4D50-9319-395DBC9164C6}"/>
              </a:ext>
            </a:extLst>
          </p:cNvPr>
          <p:cNvGrpSpPr/>
          <p:nvPr/>
        </p:nvGrpSpPr>
        <p:grpSpPr>
          <a:xfrm>
            <a:off x="6337610" y="1681068"/>
            <a:ext cx="4467410" cy="5097237"/>
            <a:chOff x="6450318" y="1581406"/>
            <a:chExt cx="5666020" cy="54233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57976AC-861C-44AD-B6BE-92D3A32DB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5819" y="1581406"/>
              <a:ext cx="5590519" cy="3967465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A9E2E8-8353-467A-B3DC-5099142F5A3E}"/>
                </a:ext>
              </a:extLst>
            </p:cNvPr>
            <p:cNvGrpSpPr/>
            <p:nvPr/>
          </p:nvGrpSpPr>
          <p:grpSpPr>
            <a:xfrm>
              <a:off x="6450318" y="5548869"/>
              <a:ext cx="3482612" cy="1455936"/>
              <a:chOff x="4386196" y="3303973"/>
              <a:chExt cx="5391150" cy="244792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51FB59E-0FC1-46E0-960F-288D852D2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6196" y="3303973"/>
                <a:ext cx="5391150" cy="244792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0BF5057-9DCC-41E7-81DF-15B4E997D2A4}"/>
                  </a:ext>
                </a:extLst>
              </p:cNvPr>
              <p:cNvSpPr/>
              <p:nvPr/>
            </p:nvSpPr>
            <p:spPr>
              <a:xfrm>
                <a:off x="7130642" y="4618766"/>
                <a:ext cx="67112" cy="280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9308806" y="4297765"/>
            <a:ext cx="273778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EC40A-B83A-4915-972B-AB0519917976}"/>
              </a:ext>
            </a:extLst>
          </p:cNvPr>
          <p:cNvSpPr txBox="1"/>
          <p:nvPr/>
        </p:nvSpPr>
        <p:spPr>
          <a:xfrm>
            <a:off x="11376601" y="0"/>
            <a:ext cx="815399" cy="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166DC4"/>
                </a:solidFill>
              </a:rPr>
              <a:t>Lab 10-1</a:t>
            </a:r>
            <a:endParaRPr lang="en-US" altLang="ko-KR" sz="9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24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3650</Words>
  <Application>Microsoft Office PowerPoint</Application>
  <PresentationFormat>와이드스크린</PresentationFormat>
  <Paragraphs>333</Paragraphs>
  <Slides>54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Wingdings</vt:lpstr>
      <vt:lpstr>Wingdings 3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2077</cp:revision>
  <dcterms:created xsi:type="dcterms:W3CDTF">2020-02-14T03:17:50Z</dcterms:created>
  <dcterms:modified xsi:type="dcterms:W3CDTF">2020-06-10T12:04:06Z</dcterms:modified>
</cp:coreProperties>
</file>