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9" r:id="rId4"/>
    <p:sldId id="275" r:id="rId5"/>
    <p:sldId id="283" r:id="rId6"/>
    <p:sldId id="286" r:id="rId7"/>
    <p:sldId id="284" r:id="rId8"/>
    <p:sldId id="277" r:id="rId9"/>
    <p:sldId id="287" r:id="rId10"/>
    <p:sldId id="288" r:id="rId11"/>
    <p:sldId id="279" r:id="rId12"/>
    <p:sldId id="28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DC4"/>
    <a:srgbClr val="FB3B69"/>
    <a:srgbClr val="70A9F0"/>
    <a:srgbClr val="4899EA"/>
    <a:srgbClr val="949494"/>
    <a:srgbClr val="A8CEF5"/>
    <a:srgbClr val="DCDCDC"/>
    <a:srgbClr val="E8ED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3048" y="2492340"/>
            <a:ext cx="6096000" cy="13136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70A9F0"/>
                </a:solidFill>
              </a:rPr>
              <a:t>Mini-Lab 04.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70A9F0"/>
                </a:solidFill>
              </a:rPr>
              <a:t>ROM</a:t>
            </a:r>
            <a:r>
              <a:rPr lang="ko-KR" altLang="en-US" sz="2400" b="1" kern="0" dirty="0">
                <a:solidFill>
                  <a:srgbClr val="70A9F0"/>
                </a:solidFill>
              </a:rPr>
              <a:t>을 이용한</a:t>
            </a:r>
            <a:r>
              <a:rPr lang="en-US" altLang="ko-KR" sz="2400" b="1" kern="0" dirty="0">
                <a:solidFill>
                  <a:srgbClr val="70A9F0"/>
                </a:solidFill>
              </a:rPr>
              <a:t> Combinational Logic </a:t>
            </a:r>
            <a:r>
              <a:rPr lang="ko-KR" altLang="en-US" sz="2400" b="1" kern="0" dirty="0">
                <a:solidFill>
                  <a:srgbClr val="70A9F0"/>
                </a:solidFill>
              </a:rPr>
              <a:t>설계</a:t>
            </a:r>
            <a:r>
              <a:rPr lang="en-US" altLang="ko-KR" sz="2400" b="1" kern="0" dirty="0">
                <a:solidFill>
                  <a:srgbClr val="70A9F0"/>
                </a:solidFill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53596" y="2296525"/>
            <a:ext cx="2313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dirty="0">
                <a:solidFill>
                  <a:srgbClr val="70A9F0"/>
                </a:solidFill>
              </a:rPr>
              <a:t>201810800 </a:t>
            </a:r>
            <a:r>
              <a:rPr lang="ko-KR" altLang="en-US" sz="2000" kern="0" dirty="0">
                <a:solidFill>
                  <a:srgbClr val="70A9F0"/>
                </a:solidFill>
              </a:rPr>
              <a:t>이혜인</a:t>
            </a:r>
            <a:endParaRPr lang="ko-KR" altLang="en-US" sz="2000" dirty="0">
              <a:solidFill>
                <a:srgbClr val="70A9F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Discussion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D63589-4226-4FAC-9316-AC082473D10D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828D0A-01CE-4ACA-8D25-9B1FB2C5E053}"/>
              </a:ext>
            </a:extLst>
          </p:cNvPr>
          <p:cNvSpPr/>
          <p:nvPr/>
        </p:nvSpPr>
        <p:spPr>
          <a:xfrm>
            <a:off x="3822700" y="648900"/>
            <a:ext cx="409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이용한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Combinational Logic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6E7857-1FEF-4052-92AE-B7A773890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12" b="1940"/>
          <a:stretch/>
        </p:blipFill>
        <p:spPr>
          <a:xfrm>
            <a:off x="1281884" y="2126610"/>
            <a:ext cx="4761102" cy="45103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57E23A-6BE9-4BAE-8167-4C3A1D2EAA6E}"/>
              </a:ext>
            </a:extLst>
          </p:cNvPr>
          <p:cNvSpPr txBox="1"/>
          <p:nvPr/>
        </p:nvSpPr>
        <p:spPr>
          <a:xfrm>
            <a:off x="6184084" y="2326947"/>
            <a:ext cx="5629014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Lab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3-variable function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대한 실습이라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관계없는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Combinational Logic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관한 실습이었다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하지만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왼쪽과 같이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Tool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인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Cyclone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특성상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Asynchronous Rom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없으므로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(clocking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방법을 무조건 선택하게 되어있다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.)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실습을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없이는 진행할 수 없어 결국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포함하게 되었다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C6D8414-B468-491A-8712-08F5303087FC}"/>
              </a:ext>
            </a:extLst>
          </p:cNvPr>
          <p:cNvSpPr/>
          <p:nvPr/>
        </p:nvSpPr>
        <p:spPr>
          <a:xfrm>
            <a:off x="3120705" y="4714613"/>
            <a:ext cx="1912689" cy="478172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4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Discussion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D63589-4226-4FAC-9316-AC082473D10D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Mini-Lab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04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828D0A-01CE-4ACA-8D25-9B1FB2C5E053}"/>
              </a:ext>
            </a:extLst>
          </p:cNvPr>
          <p:cNvSpPr/>
          <p:nvPr/>
        </p:nvSpPr>
        <p:spPr>
          <a:xfrm>
            <a:off x="3822700" y="648900"/>
            <a:ext cx="409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Rom</a:t>
            </a:r>
            <a:r>
              <a:rPr lang="ko-KR" altLang="en-US" sz="1600" b="1" kern="0" dirty="0">
                <a:solidFill>
                  <a:srgbClr val="70A9F0"/>
                </a:solidFill>
              </a:rPr>
              <a:t>을 이용한 </a:t>
            </a:r>
            <a:r>
              <a:rPr lang="en-US" altLang="ko-KR" sz="1600" b="1" kern="0" dirty="0">
                <a:solidFill>
                  <a:srgbClr val="70A9F0"/>
                </a:solidFill>
              </a:rPr>
              <a:t>Combinational Logic </a:t>
            </a:r>
            <a:r>
              <a:rPr lang="ko-KR" altLang="en-US" sz="1600" b="1" kern="0" dirty="0">
                <a:solidFill>
                  <a:srgbClr val="70A9F0"/>
                </a:solidFill>
              </a:rPr>
              <a:t>설계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F96366-39C9-4BAE-97CC-D0EBB0838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2" t="10789" b="11226"/>
          <a:stretch/>
        </p:blipFill>
        <p:spPr>
          <a:xfrm>
            <a:off x="370973" y="4359541"/>
            <a:ext cx="5870151" cy="21979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74B9C9-6300-4676-AD5C-18D2FF1CC17E}"/>
              </a:ext>
            </a:extLst>
          </p:cNvPr>
          <p:cNvSpPr txBox="1"/>
          <p:nvPr/>
        </p:nvSpPr>
        <p:spPr>
          <a:xfrm>
            <a:off x="6202521" y="3881437"/>
            <a:ext cx="5629014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연결하지 않거나 없애고 진행한 것인다 다음과 같이 결과가 전혀 나오지 않는 것을 확인할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이로 인해 부득이하게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넣어 진행하였고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Simulation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결과가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영향을 받을 수 밖에 없었다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D49622-ED5A-4BCA-8D1E-82417CF3D832}"/>
              </a:ext>
            </a:extLst>
          </p:cNvPr>
          <p:cNvGrpSpPr/>
          <p:nvPr/>
        </p:nvGrpSpPr>
        <p:grpSpPr>
          <a:xfrm>
            <a:off x="360463" y="2051856"/>
            <a:ext cx="11471072" cy="1873523"/>
            <a:chOff x="360463" y="2051856"/>
            <a:chExt cx="11471072" cy="187352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30736F6-EFCB-435A-AFCC-84B3AB8B1C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34" b="34377"/>
            <a:stretch/>
          </p:blipFill>
          <p:spPr>
            <a:xfrm>
              <a:off x="360464" y="2051856"/>
              <a:ext cx="11471071" cy="101259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0BA76D8-B4E3-4A3A-9D2C-0B0CB12D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463" y="3020504"/>
              <a:ext cx="11471071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20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Discussion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40633-B871-46FC-92C3-DF8C8C21B363}"/>
              </a:ext>
            </a:extLst>
          </p:cNvPr>
          <p:cNvSpPr txBox="1"/>
          <p:nvPr/>
        </p:nvSpPr>
        <p:spPr>
          <a:xfrm>
            <a:off x="1604202" y="2074559"/>
            <a:ext cx="8983596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처음에는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과 관계가 없는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Asynchronous Logic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이므로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존재를 완전히 없애기 위해 다양한 시도를 하였는데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Cyclone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특성상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없애지 못하였다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이번 실습을 통해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Asynchronous Logic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Synchronous Logic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차이를 자세히 알 수 있었고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Cyclone Tool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특성에 대해서 잘 알 수 있었다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또한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새로운 실습 방법인 </a:t>
            </a:r>
            <a:r>
              <a:rPr lang="en-US" altLang="ko-KR" dirty="0" err="1">
                <a:solidFill>
                  <a:srgbClr val="166DC4"/>
                </a:solidFill>
              </a:rPr>
              <a:t>Megawizard</a:t>
            </a:r>
            <a:r>
              <a:rPr lang="en-US" altLang="ko-KR" dirty="0">
                <a:solidFill>
                  <a:srgbClr val="166DC4"/>
                </a:solidFill>
              </a:rPr>
              <a:t> Plug-in manager</a:t>
            </a:r>
            <a:r>
              <a:rPr lang="ko-KR" altLang="en-US" dirty="0">
                <a:solidFill>
                  <a:srgbClr val="166DC4"/>
                </a:solidFill>
              </a:rPr>
              <a:t>를 이용하여 </a:t>
            </a:r>
            <a:r>
              <a:rPr lang="en-US" altLang="ko-KR" dirty="0">
                <a:solidFill>
                  <a:srgbClr val="166DC4"/>
                </a:solidFill>
              </a:rPr>
              <a:t>ROM</a:t>
            </a:r>
            <a:r>
              <a:rPr lang="ko-KR" altLang="en-US" dirty="0">
                <a:solidFill>
                  <a:srgbClr val="166DC4"/>
                </a:solidFill>
              </a:rPr>
              <a:t>을 구현한 것도 신기한 경험이었다</a:t>
            </a:r>
            <a:r>
              <a:rPr lang="en-US" altLang="ko-KR" dirty="0">
                <a:solidFill>
                  <a:srgbClr val="166DC4"/>
                </a:solidFill>
              </a:rPr>
              <a:t>.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D63589-4226-4FAC-9316-AC082473D10D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828D0A-01CE-4ACA-8D25-9B1FB2C5E053}"/>
              </a:ext>
            </a:extLst>
          </p:cNvPr>
          <p:cNvSpPr/>
          <p:nvPr/>
        </p:nvSpPr>
        <p:spPr>
          <a:xfrm>
            <a:off x="3822700" y="648900"/>
            <a:ext cx="409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이용한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Combinational Logic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09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Mini-Lab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04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9195" y="1869077"/>
            <a:ext cx="9133610" cy="3967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b="1" dirty="0">
                <a:solidFill>
                  <a:srgbClr val="70A9F0"/>
                </a:solidFill>
              </a:rPr>
              <a:t>▶</a:t>
            </a:r>
            <a:r>
              <a:rPr lang="ko-KR" altLang="en-US" sz="2400" b="1" dirty="0">
                <a:solidFill>
                  <a:srgbClr val="70A9F0"/>
                </a:solidFill>
              </a:rPr>
              <a:t>임의의 </a:t>
            </a:r>
            <a:r>
              <a:rPr lang="en-US" altLang="ko-KR" sz="2400" b="1" dirty="0">
                <a:solidFill>
                  <a:srgbClr val="70A9F0"/>
                </a:solidFill>
              </a:rPr>
              <a:t>3-variable</a:t>
            </a:r>
            <a:r>
              <a:rPr lang="ko-KR" altLang="en-US" sz="2400" b="1" dirty="0">
                <a:solidFill>
                  <a:srgbClr val="70A9F0"/>
                </a:solidFill>
              </a:rPr>
              <a:t> </a:t>
            </a:r>
            <a:r>
              <a:rPr lang="en-US" altLang="ko-KR" sz="2400" b="1" dirty="0">
                <a:solidFill>
                  <a:srgbClr val="70A9F0"/>
                </a:solidFill>
              </a:rPr>
              <a:t>function</a:t>
            </a:r>
            <a:r>
              <a:rPr lang="ko-KR" altLang="en-US" sz="2400" b="1" dirty="0">
                <a:solidFill>
                  <a:srgbClr val="70A9F0"/>
                </a:solidFill>
              </a:rPr>
              <a:t> </a:t>
            </a:r>
            <a:r>
              <a:rPr lang="en-US" altLang="ko-KR" sz="2400" b="1" dirty="0">
                <a:solidFill>
                  <a:srgbClr val="70A9F0"/>
                </a:solidFill>
              </a:rPr>
              <a:t>F(A,B,C)</a:t>
            </a:r>
            <a:r>
              <a:rPr lang="ko-KR" altLang="en-US" sz="2400" b="1" dirty="0">
                <a:solidFill>
                  <a:srgbClr val="70A9F0"/>
                </a:solidFill>
              </a:rPr>
              <a:t>의 진리표를 그려라</a:t>
            </a:r>
            <a:r>
              <a:rPr lang="en-US" altLang="ko-KR" sz="2400" b="1" dirty="0">
                <a:solidFill>
                  <a:srgbClr val="70A9F0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200" b="1" dirty="0">
              <a:solidFill>
                <a:srgbClr val="70A9F0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400" b="1" dirty="0">
                <a:solidFill>
                  <a:srgbClr val="70A9F0"/>
                </a:solidFill>
              </a:rPr>
              <a:t>▶해당 </a:t>
            </a:r>
            <a:r>
              <a:rPr lang="en-US" altLang="ko-KR" sz="2400" b="1" dirty="0">
                <a:solidFill>
                  <a:srgbClr val="70A9F0"/>
                </a:solidFill>
              </a:rPr>
              <a:t>function F</a:t>
            </a:r>
            <a:r>
              <a:rPr lang="ko-KR" altLang="en-US" sz="2400" b="1" dirty="0">
                <a:solidFill>
                  <a:srgbClr val="70A9F0"/>
                </a:solidFill>
              </a:rPr>
              <a:t>를 다음 구성 요소를 활용하여 구현하라</a:t>
            </a:r>
            <a:r>
              <a:rPr lang="en-US" altLang="ko-KR" sz="2400" b="1" dirty="0">
                <a:solidFill>
                  <a:srgbClr val="70A9F0"/>
                </a:solidFill>
              </a:rPr>
              <a:t>.</a:t>
            </a:r>
            <a:endParaRPr lang="en-US" altLang="ko-KR" sz="2200" b="1" dirty="0">
              <a:solidFill>
                <a:srgbClr val="70A9F0"/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ko-KR" altLang="en-US" sz="2000" b="1" dirty="0">
                <a:solidFill>
                  <a:srgbClr val="A8CEF5"/>
                </a:solidFill>
              </a:rPr>
              <a:t>▶ </a:t>
            </a:r>
            <a:r>
              <a:rPr lang="en-US" altLang="ko-KR" sz="2000" b="1" dirty="0" err="1">
                <a:solidFill>
                  <a:srgbClr val="A8CEF5"/>
                </a:solidFill>
              </a:rPr>
              <a:t>Megawizard</a:t>
            </a:r>
            <a:r>
              <a:rPr lang="en-US" altLang="ko-KR" sz="2000" b="1" dirty="0">
                <a:solidFill>
                  <a:srgbClr val="A8CEF5"/>
                </a:solidFill>
              </a:rPr>
              <a:t> Plug-in manager</a:t>
            </a:r>
            <a:r>
              <a:rPr lang="ko-KR" altLang="en-US" sz="2000" b="1" dirty="0">
                <a:solidFill>
                  <a:srgbClr val="A8CEF5"/>
                </a:solidFill>
              </a:rPr>
              <a:t>를 이용하여 구현한 </a:t>
            </a:r>
            <a:r>
              <a:rPr lang="en-US" altLang="ko-KR" sz="2000" b="1" dirty="0">
                <a:solidFill>
                  <a:srgbClr val="A8CEF5"/>
                </a:solidFill>
              </a:rPr>
              <a:t>ROM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2000" b="1" dirty="0">
                <a:solidFill>
                  <a:srgbClr val="A8CEF5"/>
                </a:solidFill>
              </a:rPr>
              <a:t>▶ </a:t>
            </a:r>
            <a:r>
              <a:rPr lang="en-US" altLang="ko-KR" sz="2000" b="1" dirty="0" err="1">
                <a:solidFill>
                  <a:srgbClr val="A8CEF5"/>
                </a:solidFill>
              </a:rPr>
              <a:t>mif</a:t>
            </a:r>
            <a:r>
              <a:rPr lang="en-US" altLang="ko-KR" sz="2000" b="1" dirty="0">
                <a:solidFill>
                  <a:srgbClr val="A8CEF5"/>
                </a:solidFill>
              </a:rPr>
              <a:t> </a:t>
            </a:r>
            <a:r>
              <a:rPr lang="ko-KR" altLang="en-US" sz="2000" b="1" dirty="0">
                <a:solidFill>
                  <a:srgbClr val="A8CEF5"/>
                </a:solidFill>
              </a:rPr>
              <a:t>파일</a:t>
            </a:r>
            <a:endParaRPr lang="en-US" altLang="ko-KR" sz="2000" b="1" dirty="0">
              <a:solidFill>
                <a:srgbClr val="A8CEF5"/>
              </a:solidFill>
            </a:endParaRPr>
          </a:p>
          <a:p>
            <a:pPr lvl="1">
              <a:lnSpc>
                <a:spcPct val="120000"/>
              </a:lnSpc>
              <a:defRPr/>
            </a:pPr>
            <a:endParaRPr lang="en-US" altLang="ko-KR" b="1" dirty="0">
              <a:solidFill>
                <a:srgbClr val="949494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400" b="1" dirty="0">
                <a:solidFill>
                  <a:srgbClr val="70A9F0"/>
                </a:solidFill>
              </a:rPr>
              <a:t>▶</a:t>
            </a:r>
            <a:r>
              <a:rPr lang="ko-KR" altLang="en-US" sz="2400" b="1" dirty="0" err="1">
                <a:solidFill>
                  <a:srgbClr val="70A9F0"/>
                </a:solidFill>
              </a:rPr>
              <a:t>진리표</a:t>
            </a:r>
            <a:r>
              <a:rPr lang="ko-KR" altLang="en-US" sz="2400" b="1" dirty="0">
                <a:solidFill>
                  <a:srgbClr val="70A9F0"/>
                </a:solidFill>
              </a:rPr>
              <a:t> 대로 구현되었는지 </a:t>
            </a:r>
            <a:r>
              <a:rPr lang="en-US" altLang="ko-KR" sz="2400" b="1" dirty="0">
                <a:solidFill>
                  <a:srgbClr val="70A9F0"/>
                </a:solidFill>
              </a:rPr>
              <a:t>simulation</a:t>
            </a:r>
            <a:r>
              <a:rPr lang="ko-KR" altLang="en-US" sz="2400" b="1" dirty="0">
                <a:solidFill>
                  <a:srgbClr val="70A9F0"/>
                </a:solidFill>
              </a:rPr>
              <a:t>을 통해 검증하라</a:t>
            </a:r>
            <a:r>
              <a:rPr lang="en-US" altLang="ko-KR" sz="2400" b="1" dirty="0">
                <a:solidFill>
                  <a:srgbClr val="70A9F0"/>
                </a:solidFill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2000" b="1" dirty="0">
                <a:solidFill>
                  <a:srgbClr val="A8CEF5"/>
                </a:solidFill>
              </a:rPr>
              <a:t>▶ 강의 자료의 </a:t>
            </a:r>
            <a:r>
              <a:rPr lang="en-US" altLang="ko-KR" sz="2000" b="1" dirty="0">
                <a:solidFill>
                  <a:srgbClr val="A8CEF5"/>
                </a:solidFill>
              </a:rPr>
              <a:t>code</a:t>
            </a:r>
            <a:r>
              <a:rPr lang="ko-KR" altLang="en-US" sz="2000" b="1" dirty="0">
                <a:solidFill>
                  <a:srgbClr val="A8CEF5"/>
                </a:solidFill>
              </a:rPr>
              <a:t>를 이용하면 불필요한 </a:t>
            </a:r>
            <a:r>
              <a:rPr lang="en-US" altLang="ko-KR" sz="2000" b="1" dirty="0">
                <a:solidFill>
                  <a:srgbClr val="A8CEF5"/>
                </a:solidFill>
              </a:rPr>
              <a:t>Clock </a:t>
            </a:r>
            <a:r>
              <a:rPr lang="ko-KR" altLang="en-US" sz="2000" b="1" dirty="0">
                <a:solidFill>
                  <a:srgbClr val="A8CEF5"/>
                </a:solidFill>
              </a:rPr>
              <a:t>시그널이 포함될 수 있다</a:t>
            </a:r>
            <a:r>
              <a:rPr lang="en-US" altLang="ko-KR" sz="2000" b="1" dirty="0">
                <a:solidFill>
                  <a:srgbClr val="A8CEF5"/>
                </a:solidFill>
              </a:rPr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rgbClr val="A8CEF5"/>
                </a:solidFill>
              </a:rPr>
              <a:t>    </a:t>
            </a:r>
            <a:r>
              <a:rPr lang="ko-KR" altLang="en-US" sz="2000" b="1" dirty="0">
                <a:solidFill>
                  <a:srgbClr val="A8CEF5"/>
                </a:solidFill>
              </a:rPr>
              <a:t>적당히 처리하라</a:t>
            </a:r>
            <a:endParaRPr lang="en-US" altLang="ko-KR" sz="2000" b="1" dirty="0">
              <a:solidFill>
                <a:srgbClr val="A8CEF5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200" b="1" dirty="0">
              <a:solidFill>
                <a:srgbClr val="70A9F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3822700" y="648900"/>
            <a:ext cx="409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Rom</a:t>
            </a:r>
            <a:r>
              <a:rPr lang="ko-KR" altLang="en-US" sz="1600" b="1" kern="0" dirty="0">
                <a:solidFill>
                  <a:srgbClr val="70A9F0"/>
                </a:solidFill>
              </a:rPr>
              <a:t>을 이용한 </a:t>
            </a:r>
            <a:r>
              <a:rPr lang="en-US" altLang="ko-KR" sz="1600" b="1" kern="0" dirty="0">
                <a:solidFill>
                  <a:srgbClr val="70A9F0"/>
                </a:solidFill>
              </a:rPr>
              <a:t>Combinational Logic </a:t>
            </a:r>
            <a:r>
              <a:rPr lang="ko-KR" altLang="en-US" sz="1600" b="1" kern="0" dirty="0">
                <a:solidFill>
                  <a:srgbClr val="70A9F0"/>
                </a:solidFill>
              </a:rPr>
              <a:t>설계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1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329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Index</a:t>
            </a:r>
          </a:p>
          <a:p>
            <a:pPr lvl="0">
              <a:lnSpc>
                <a:spcPct val="150000"/>
              </a:lnSpc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3-variable function </a:t>
            </a:r>
            <a:r>
              <a:rPr lang="ko-KR" altLang="en-US" sz="2400" dirty="0" err="1">
                <a:solidFill>
                  <a:schemeClr val="accent3">
                    <a:lumMod val="50000"/>
                  </a:schemeClr>
                </a:solidFill>
              </a:rPr>
              <a:t>진리표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Function 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</a:rPr>
              <a:t>구성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Simulation Capture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0D18F1-327A-4E91-90EF-6177CB364FC0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Mini-Lab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04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6687B5-70CE-4676-B755-2871321156C8}"/>
              </a:ext>
            </a:extLst>
          </p:cNvPr>
          <p:cNvSpPr/>
          <p:nvPr/>
        </p:nvSpPr>
        <p:spPr>
          <a:xfrm>
            <a:off x="3822700" y="648900"/>
            <a:ext cx="409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Rom</a:t>
            </a:r>
            <a:r>
              <a:rPr lang="ko-KR" altLang="en-US" sz="1600" b="1" kern="0" dirty="0">
                <a:solidFill>
                  <a:srgbClr val="70A9F0"/>
                </a:solidFill>
              </a:rPr>
              <a:t>을 이용한 </a:t>
            </a:r>
            <a:r>
              <a:rPr lang="en-US" altLang="ko-KR" sz="1600" b="1" kern="0" dirty="0">
                <a:solidFill>
                  <a:srgbClr val="70A9F0"/>
                </a:solidFill>
              </a:rPr>
              <a:t>Combinational Logic </a:t>
            </a:r>
            <a:r>
              <a:rPr lang="ko-KR" altLang="en-US" sz="1600" b="1" kern="0" dirty="0">
                <a:solidFill>
                  <a:srgbClr val="70A9F0"/>
                </a:solidFill>
              </a:rPr>
              <a:t>설계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40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lang="en-US" altLang="ko-KR" sz="2400" dirty="0">
                <a:solidFill>
                  <a:srgbClr val="70A9F0"/>
                </a:solidFill>
              </a:rPr>
              <a:t>3-variable function </a:t>
            </a:r>
            <a:r>
              <a:rPr lang="ko-KR" altLang="en-US" sz="2400" dirty="0" err="1">
                <a:solidFill>
                  <a:srgbClr val="70A9F0"/>
                </a:solidFill>
              </a:rPr>
              <a:t>진리표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D2F8C-10BC-47DA-AA96-3B7EF84C05BF}"/>
              </a:ext>
            </a:extLst>
          </p:cNvPr>
          <p:cNvSpPr txBox="1"/>
          <p:nvPr/>
        </p:nvSpPr>
        <p:spPr>
          <a:xfrm>
            <a:off x="7070376" y="3117280"/>
            <a:ext cx="4050504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다음은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3-variable function F(A,B,C)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관한 진리표이다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진리표는 임의로 수를 정하였다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9CC6A7-3A8F-4B68-BB23-60776B111F68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Mini-Lab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04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14B175-1BF8-4D48-AFFB-AD2136A1318D}"/>
              </a:ext>
            </a:extLst>
          </p:cNvPr>
          <p:cNvSpPr/>
          <p:nvPr/>
        </p:nvSpPr>
        <p:spPr>
          <a:xfrm>
            <a:off x="3822700" y="648900"/>
            <a:ext cx="409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Rom</a:t>
            </a:r>
            <a:r>
              <a:rPr lang="ko-KR" altLang="en-US" sz="1600" b="1" kern="0" dirty="0">
                <a:solidFill>
                  <a:srgbClr val="70A9F0"/>
                </a:solidFill>
              </a:rPr>
              <a:t>을 이용한 </a:t>
            </a:r>
            <a:r>
              <a:rPr lang="en-US" altLang="ko-KR" sz="1600" b="1" kern="0" dirty="0">
                <a:solidFill>
                  <a:srgbClr val="70A9F0"/>
                </a:solidFill>
              </a:rPr>
              <a:t>Combinational Logic </a:t>
            </a:r>
            <a:r>
              <a:rPr lang="ko-KR" altLang="en-US" sz="1600" b="1" kern="0" dirty="0">
                <a:solidFill>
                  <a:srgbClr val="70A9F0"/>
                </a:solidFill>
              </a:rPr>
              <a:t>설계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19388F8B-98E0-4E0E-9676-9EA7DF58B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87570"/>
              </p:ext>
            </p:extLst>
          </p:nvPr>
        </p:nvGraphicFramePr>
        <p:xfrm>
          <a:off x="1945475" y="2074559"/>
          <a:ext cx="3924420" cy="46656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1105">
                  <a:extLst>
                    <a:ext uri="{9D8B030D-6E8A-4147-A177-3AD203B41FA5}">
                      <a16:colId xmlns:a16="http://schemas.microsoft.com/office/drawing/2014/main" val="3248096981"/>
                    </a:ext>
                  </a:extLst>
                </a:gridCol>
                <a:gridCol w="981105">
                  <a:extLst>
                    <a:ext uri="{9D8B030D-6E8A-4147-A177-3AD203B41FA5}">
                      <a16:colId xmlns:a16="http://schemas.microsoft.com/office/drawing/2014/main" val="2584930027"/>
                    </a:ext>
                  </a:extLst>
                </a:gridCol>
                <a:gridCol w="981105">
                  <a:extLst>
                    <a:ext uri="{9D8B030D-6E8A-4147-A177-3AD203B41FA5}">
                      <a16:colId xmlns:a16="http://schemas.microsoft.com/office/drawing/2014/main" val="1037777661"/>
                    </a:ext>
                  </a:extLst>
                </a:gridCol>
                <a:gridCol w="981105">
                  <a:extLst>
                    <a:ext uri="{9D8B030D-6E8A-4147-A177-3AD203B41FA5}">
                      <a16:colId xmlns:a16="http://schemas.microsoft.com/office/drawing/2014/main" val="1020117793"/>
                    </a:ext>
                  </a:extLst>
                </a:gridCol>
              </a:tblGrid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0481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820106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12876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93644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629458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59918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61643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17981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2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94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Function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구성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dirty="0" err="1">
                <a:solidFill>
                  <a:srgbClr val="70A9F0"/>
                </a:solidFill>
              </a:rPr>
              <a:t>Megawizard</a:t>
            </a:r>
            <a:r>
              <a:rPr lang="en-US" altLang="ko-KR" dirty="0">
                <a:solidFill>
                  <a:srgbClr val="70A9F0"/>
                </a:solidFill>
              </a:rPr>
              <a:t> Plug-in manager</a:t>
            </a:r>
            <a:r>
              <a:rPr lang="ko-KR" altLang="en-US" dirty="0">
                <a:solidFill>
                  <a:srgbClr val="70A9F0"/>
                </a:solidFill>
              </a:rPr>
              <a:t>를 이용하여 구현한 </a:t>
            </a:r>
            <a:r>
              <a:rPr lang="en-US" altLang="ko-KR" dirty="0">
                <a:solidFill>
                  <a:srgbClr val="70A9F0"/>
                </a:solidFill>
              </a:rPr>
              <a:t>ROM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9CC6A7-3A8F-4B68-BB23-60776B111F68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14B175-1BF8-4D48-AFFB-AD2136A1318D}"/>
              </a:ext>
            </a:extLst>
          </p:cNvPr>
          <p:cNvSpPr/>
          <p:nvPr/>
        </p:nvSpPr>
        <p:spPr>
          <a:xfrm>
            <a:off x="3822700" y="648900"/>
            <a:ext cx="409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이용한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Combinational Logic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FC4D6F-7324-4BB9-BFE0-E330E843FA19}"/>
              </a:ext>
            </a:extLst>
          </p:cNvPr>
          <p:cNvSpPr/>
          <p:nvPr/>
        </p:nvSpPr>
        <p:spPr>
          <a:xfrm>
            <a:off x="6495874" y="2370769"/>
            <a:ext cx="5055765" cy="4107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Megawizard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Plug-in manager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를 이용하여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ROM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VHDL Code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를 이용하여 구현해보았다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sz="1600" dirty="0">
              <a:solidFill>
                <a:srgbClr val="4899EA"/>
              </a:solidFill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강의자료를 토대로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ROM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을 만들고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rom_example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Component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만듦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이를 이용하여 앞서 작성한 진리표의 </a:t>
            </a:r>
            <a:r>
              <a:rPr lang="ko-KR" altLang="en-US" sz="1600" dirty="0">
                <a:solidFill>
                  <a:srgbClr val="4899EA"/>
                </a:solidFill>
                <a:ea typeface="맑은 고딕" panose="020B0503020000020004" pitchFamily="50" charset="-127"/>
              </a:rPr>
              <a:t>결과가 나오도록 프로그래밍 하였다</a:t>
            </a:r>
            <a:r>
              <a:rPr lang="en-US" altLang="ko-KR" sz="1600" dirty="0">
                <a:solidFill>
                  <a:srgbClr val="4899EA"/>
                </a:solidFill>
                <a:ea typeface="맑은 고딕" panose="020B0503020000020004" pitchFamily="50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sz="1600" dirty="0">
              <a:solidFill>
                <a:srgbClr val="4899EA"/>
              </a:solidFill>
              <a:ea typeface="맑은 고딕" panose="020B0503020000020004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>
                <a:solidFill>
                  <a:srgbClr val="166DC4"/>
                </a:solidFill>
                <a:ea typeface="맑은 고딕" panose="020B0503020000020004" pitchFamily="50" charset="-127"/>
              </a:rPr>
              <a:t>해당 </a:t>
            </a:r>
            <a:r>
              <a:rPr lang="en-US" altLang="ko-KR" sz="1600" dirty="0">
                <a:solidFill>
                  <a:srgbClr val="166DC4"/>
                </a:solidFill>
                <a:ea typeface="맑은 고딕" panose="020B0503020000020004" pitchFamily="50" charset="-127"/>
              </a:rPr>
              <a:t>Logic</a:t>
            </a:r>
            <a:r>
              <a:rPr lang="ko-KR" altLang="en-US" sz="1600" dirty="0">
                <a:solidFill>
                  <a:srgbClr val="166DC4"/>
                </a:solidFill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solidFill>
                  <a:srgbClr val="166DC4"/>
                </a:solidFill>
              </a:rPr>
              <a:t>clock</a:t>
            </a:r>
            <a:r>
              <a:rPr lang="ko-KR" altLang="en-US" sz="1600" dirty="0">
                <a:solidFill>
                  <a:srgbClr val="166DC4"/>
                </a:solidFill>
              </a:rPr>
              <a:t>과 관계없는 </a:t>
            </a:r>
            <a:r>
              <a:rPr lang="en-US" altLang="ko-KR" sz="1600" dirty="0">
                <a:solidFill>
                  <a:srgbClr val="166DC4"/>
                </a:solidFill>
              </a:rPr>
              <a:t>Combinational Logic</a:t>
            </a:r>
            <a:r>
              <a:rPr lang="ko-KR" altLang="en-US" sz="1600" dirty="0">
                <a:solidFill>
                  <a:srgbClr val="166DC4"/>
                </a:solidFill>
              </a:rPr>
              <a:t>인지만 실습 </a:t>
            </a:r>
            <a:r>
              <a:rPr lang="en-US" altLang="ko-KR" sz="1600" dirty="0">
                <a:solidFill>
                  <a:srgbClr val="166DC4"/>
                </a:solidFill>
              </a:rPr>
              <a:t>Tool</a:t>
            </a:r>
            <a:r>
              <a:rPr lang="ko-KR" altLang="en-US" sz="1600" dirty="0">
                <a:solidFill>
                  <a:srgbClr val="166DC4"/>
                </a:solidFill>
              </a:rPr>
              <a:t>인 </a:t>
            </a:r>
            <a:r>
              <a:rPr lang="en-US" altLang="ko-KR" sz="1600" dirty="0">
                <a:solidFill>
                  <a:srgbClr val="166DC4"/>
                </a:solidFill>
              </a:rPr>
              <a:t>Cyclone </a:t>
            </a:r>
            <a:r>
              <a:rPr lang="ko-KR" altLang="en-US" sz="1600" dirty="0">
                <a:solidFill>
                  <a:srgbClr val="166DC4"/>
                </a:solidFill>
              </a:rPr>
              <a:t>특성상 </a:t>
            </a:r>
            <a:r>
              <a:rPr lang="en-US" altLang="ko-KR" sz="1600" dirty="0">
                <a:solidFill>
                  <a:srgbClr val="166DC4"/>
                </a:solidFill>
              </a:rPr>
              <a:t>Asynchronous Rom</a:t>
            </a:r>
            <a:r>
              <a:rPr lang="ko-KR" altLang="en-US" sz="1600" dirty="0">
                <a:solidFill>
                  <a:srgbClr val="166DC4"/>
                </a:solidFill>
              </a:rPr>
              <a:t>이 없기 때문에 </a:t>
            </a:r>
            <a:r>
              <a:rPr lang="en-US" altLang="ko-KR" sz="1600" dirty="0">
                <a:solidFill>
                  <a:srgbClr val="166DC4"/>
                </a:solidFill>
              </a:rPr>
              <a:t>clock</a:t>
            </a:r>
            <a:r>
              <a:rPr lang="ko-KR" altLang="en-US" sz="1600" dirty="0">
                <a:solidFill>
                  <a:srgbClr val="166DC4"/>
                </a:solidFill>
              </a:rPr>
              <a:t>이 포함되었다</a:t>
            </a:r>
            <a:r>
              <a:rPr lang="en-US" altLang="ko-KR" sz="1600" dirty="0">
                <a:solidFill>
                  <a:srgbClr val="166DC4"/>
                </a:solidFill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08F4EC9-FE2D-41E6-AFBF-E9D7D3FF9359}"/>
              </a:ext>
            </a:extLst>
          </p:cNvPr>
          <p:cNvGrpSpPr/>
          <p:nvPr/>
        </p:nvGrpSpPr>
        <p:grpSpPr>
          <a:xfrm>
            <a:off x="967122" y="2377810"/>
            <a:ext cx="5128878" cy="3831290"/>
            <a:chOff x="967122" y="2377810"/>
            <a:chExt cx="5128878" cy="383129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A058921-0A6F-4832-BA81-2497ADFDE2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86" r="4315" b="7319"/>
            <a:stretch/>
          </p:blipFill>
          <p:spPr>
            <a:xfrm>
              <a:off x="967122" y="2377810"/>
              <a:ext cx="5128878" cy="383129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115A5FC-4695-4212-86F6-4AF7100A3B13}"/>
                </a:ext>
              </a:extLst>
            </p:cNvPr>
            <p:cNvSpPr/>
            <p:nvPr/>
          </p:nvSpPr>
          <p:spPr>
            <a:xfrm>
              <a:off x="2232724" y="4471825"/>
              <a:ext cx="49082" cy="2511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2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Function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구성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400" dirty="0" err="1">
                <a:solidFill>
                  <a:srgbClr val="70A9F0"/>
                </a:solidFill>
              </a:rPr>
              <a:t>mif</a:t>
            </a:r>
            <a:r>
              <a:rPr lang="en-US" altLang="ko-KR" sz="2400" dirty="0">
                <a:solidFill>
                  <a:srgbClr val="70A9F0"/>
                </a:solidFill>
              </a:rPr>
              <a:t> </a:t>
            </a:r>
            <a:r>
              <a:rPr lang="ko-KR" altLang="en-US" sz="2400" dirty="0">
                <a:solidFill>
                  <a:srgbClr val="70A9F0"/>
                </a:solidFill>
              </a:rPr>
              <a:t>파일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9CC6A7-3A8F-4B68-BB23-60776B111F68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14B175-1BF8-4D48-AFFB-AD2136A1318D}"/>
              </a:ext>
            </a:extLst>
          </p:cNvPr>
          <p:cNvSpPr/>
          <p:nvPr/>
        </p:nvSpPr>
        <p:spPr>
          <a:xfrm>
            <a:off x="3822700" y="648900"/>
            <a:ext cx="409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이용한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Combinational Logic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FC4D6F-7324-4BB9-BFE0-E330E843FA19}"/>
              </a:ext>
            </a:extLst>
          </p:cNvPr>
          <p:cNvSpPr/>
          <p:nvPr/>
        </p:nvSpPr>
        <p:spPr>
          <a:xfrm>
            <a:off x="6655265" y="2381863"/>
            <a:ext cx="5005432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3-variable function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이므로 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Array 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당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 word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width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3 bit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이고 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Array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의 개수인 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depth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즉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, 3 bit word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개 존재한다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 err="1">
                <a:solidFill>
                  <a:srgbClr val="4899EA"/>
                </a:solidFill>
                <a:ea typeface="맑은 고딕" panose="020B0503020000020004" pitchFamily="50" charset="-127"/>
              </a:rPr>
              <a:t>address_radix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와 </a:t>
            </a:r>
            <a:r>
              <a:rPr lang="en-US" altLang="ko-KR" dirty="0" err="1">
                <a:solidFill>
                  <a:srgbClr val="4899EA"/>
                </a:solidFill>
                <a:ea typeface="맑은 고딕" panose="020B0503020000020004" pitchFamily="50" charset="-127"/>
              </a:rPr>
              <a:t>data_radix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는 모두 이진수로 나타내므로 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Binary(Bin)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이다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dirty="0">
              <a:solidFill>
                <a:srgbClr val="4899EA"/>
              </a:solidFill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해당하는 이진수는 진리표를 토대로 작성하였다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93DB41-83A4-4995-A18A-49AF6137D6DC}"/>
              </a:ext>
            </a:extLst>
          </p:cNvPr>
          <p:cNvGrpSpPr/>
          <p:nvPr/>
        </p:nvGrpSpPr>
        <p:grpSpPr>
          <a:xfrm>
            <a:off x="2187759" y="2381863"/>
            <a:ext cx="3269882" cy="3948736"/>
            <a:chOff x="2187759" y="2381863"/>
            <a:chExt cx="3269882" cy="39487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BAF58AF-E333-4686-8FDB-A9F79437B5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48" r="14358" b="14748"/>
            <a:stretch/>
          </p:blipFill>
          <p:spPr>
            <a:xfrm>
              <a:off x="2187759" y="2381863"/>
              <a:ext cx="3269882" cy="3948736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A7532F2-9D9D-42D5-BB9F-C8D1DF0F63D4}"/>
                </a:ext>
              </a:extLst>
            </p:cNvPr>
            <p:cNvSpPr/>
            <p:nvPr/>
          </p:nvSpPr>
          <p:spPr>
            <a:xfrm>
              <a:off x="4563611" y="5780015"/>
              <a:ext cx="100668" cy="302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639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rgbClr val="70A9F0"/>
                </a:solidFill>
              </a:rPr>
              <a:t>2. Function </a:t>
            </a:r>
            <a:r>
              <a:rPr lang="ko-KR" altLang="en-US" sz="2400" dirty="0">
                <a:solidFill>
                  <a:srgbClr val="70A9F0"/>
                </a:solidFill>
              </a:rPr>
              <a:t>구성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RLT Viewer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9CC6A7-3A8F-4B68-BB23-60776B111F68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14B175-1BF8-4D48-AFFB-AD2136A1318D}"/>
              </a:ext>
            </a:extLst>
          </p:cNvPr>
          <p:cNvSpPr/>
          <p:nvPr/>
        </p:nvSpPr>
        <p:spPr>
          <a:xfrm>
            <a:off x="3822700" y="648900"/>
            <a:ext cx="409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이용한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Combinational Logic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FC4D6F-7324-4BB9-BFE0-E330E843FA19}"/>
              </a:ext>
            </a:extLst>
          </p:cNvPr>
          <p:cNvSpPr/>
          <p:nvPr/>
        </p:nvSpPr>
        <p:spPr>
          <a:xfrm>
            <a:off x="7917091" y="3429000"/>
            <a:ext cx="3693271" cy="87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앞선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VHDL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RTL Viewer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를 통해 나타내면 다음과 같다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06A71E-1E54-4BC4-91AB-C0D6A33C1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3" t="10388" r="2152" b="5077"/>
          <a:stretch/>
        </p:blipFill>
        <p:spPr>
          <a:xfrm>
            <a:off x="581638" y="2818701"/>
            <a:ext cx="7239699" cy="279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9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lang="en-US" altLang="ko-KR" sz="2400" dirty="0">
                <a:solidFill>
                  <a:srgbClr val="70A9F0"/>
                </a:solidFill>
              </a:rPr>
              <a:t>Simulation capture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9D5833-3545-4E71-87D5-7B6E1152A809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Mini-Lab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04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5FF9DF-6BB9-47E3-B123-527C54E9D00E}"/>
              </a:ext>
            </a:extLst>
          </p:cNvPr>
          <p:cNvSpPr/>
          <p:nvPr/>
        </p:nvSpPr>
        <p:spPr>
          <a:xfrm>
            <a:off x="3822700" y="648900"/>
            <a:ext cx="409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Rom</a:t>
            </a:r>
            <a:r>
              <a:rPr lang="ko-KR" altLang="en-US" sz="1600" b="1" kern="0" dirty="0">
                <a:solidFill>
                  <a:srgbClr val="70A9F0"/>
                </a:solidFill>
              </a:rPr>
              <a:t>을 이용한 </a:t>
            </a:r>
            <a:r>
              <a:rPr lang="en-US" altLang="ko-KR" sz="1600" b="1" kern="0" dirty="0">
                <a:solidFill>
                  <a:srgbClr val="70A9F0"/>
                </a:solidFill>
              </a:rPr>
              <a:t>Combinational Logic </a:t>
            </a:r>
            <a:r>
              <a:rPr lang="ko-KR" altLang="en-US" sz="1600" b="1" kern="0" dirty="0">
                <a:solidFill>
                  <a:srgbClr val="70A9F0"/>
                </a:solidFill>
              </a:rPr>
              <a:t>설계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6B016F00-E282-4EE5-A219-08949D98C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22641"/>
              </p:ext>
            </p:extLst>
          </p:nvPr>
        </p:nvGraphicFramePr>
        <p:xfrm>
          <a:off x="305391" y="3249985"/>
          <a:ext cx="3924420" cy="25920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1105">
                  <a:extLst>
                    <a:ext uri="{9D8B030D-6E8A-4147-A177-3AD203B41FA5}">
                      <a16:colId xmlns:a16="http://schemas.microsoft.com/office/drawing/2014/main" val="3248096981"/>
                    </a:ext>
                  </a:extLst>
                </a:gridCol>
                <a:gridCol w="981105">
                  <a:extLst>
                    <a:ext uri="{9D8B030D-6E8A-4147-A177-3AD203B41FA5}">
                      <a16:colId xmlns:a16="http://schemas.microsoft.com/office/drawing/2014/main" val="2584930027"/>
                    </a:ext>
                  </a:extLst>
                </a:gridCol>
                <a:gridCol w="981105">
                  <a:extLst>
                    <a:ext uri="{9D8B030D-6E8A-4147-A177-3AD203B41FA5}">
                      <a16:colId xmlns:a16="http://schemas.microsoft.com/office/drawing/2014/main" val="1037777661"/>
                    </a:ext>
                  </a:extLst>
                </a:gridCol>
                <a:gridCol w="981105">
                  <a:extLst>
                    <a:ext uri="{9D8B030D-6E8A-4147-A177-3AD203B41FA5}">
                      <a16:colId xmlns:a16="http://schemas.microsoft.com/office/drawing/2014/main" val="1020117793"/>
                    </a:ext>
                  </a:extLst>
                </a:gridCol>
              </a:tblGrid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0481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820106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12876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93644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629458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F614B0B7-2810-482D-A0F6-CD9876D66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480382"/>
              </p:ext>
            </p:extLst>
          </p:nvPr>
        </p:nvGraphicFramePr>
        <p:xfrm>
          <a:off x="4229811" y="3249984"/>
          <a:ext cx="3924420" cy="25920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1105">
                  <a:extLst>
                    <a:ext uri="{9D8B030D-6E8A-4147-A177-3AD203B41FA5}">
                      <a16:colId xmlns:a16="http://schemas.microsoft.com/office/drawing/2014/main" val="3248096981"/>
                    </a:ext>
                  </a:extLst>
                </a:gridCol>
                <a:gridCol w="981105">
                  <a:extLst>
                    <a:ext uri="{9D8B030D-6E8A-4147-A177-3AD203B41FA5}">
                      <a16:colId xmlns:a16="http://schemas.microsoft.com/office/drawing/2014/main" val="2584930027"/>
                    </a:ext>
                  </a:extLst>
                </a:gridCol>
                <a:gridCol w="981105">
                  <a:extLst>
                    <a:ext uri="{9D8B030D-6E8A-4147-A177-3AD203B41FA5}">
                      <a16:colId xmlns:a16="http://schemas.microsoft.com/office/drawing/2014/main" val="1037777661"/>
                    </a:ext>
                  </a:extLst>
                </a:gridCol>
                <a:gridCol w="981105">
                  <a:extLst>
                    <a:ext uri="{9D8B030D-6E8A-4147-A177-3AD203B41FA5}">
                      <a16:colId xmlns:a16="http://schemas.microsoft.com/office/drawing/2014/main" val="1020117793"/>
                    </a:ext>
                  </a:extLst>
                </a:gridCol>
              </a:tblGrid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0481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59918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61643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17981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2213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8F7097E-4E3F-4775-B1E2-BDBE3A4399E9}"/>
              </a:ext>
            </a:extLst>
          </p:cNvPr>
          <p:cNvSpPr/>
          <p:nvPr/>
        </p:nvSpPr>
        <p:spPr>
          <a:xfrm>
            <a:off x="8456234" y="3529551"/>
            <a:ext cx="3222885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해당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은 임의로 숫자를 수정하여 결과를 확인하였다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왼쪽에 있는 진리표와 비교하여 결과를 확인해보면 동일하게 나왔다는 것을 알 수 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 </a:t>
            </a:r>
            <a:endParaRPr lang="en-US" altLang="ko-KR" dirty="0">
              <a:solidFill>
                <a:srgbClr val="70A9F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83F276-1E65-4B24-A417-380079FC289E}"/>
              </a:ext>
            </a:extLst>
          </p:cNvPr>
          <p:cNvSpPr/>
          <p:nvPr/>
        </p:nvSpPr>
        <p:spPr>
          <a:xfrm>
            <a:off x="457971" y="3829573"/>
            <a:ext cx="3619079" cy="864066"/>
          </a:xfrm>
          <a:prstGeom prst="roundRect">
            <a:avLst/>
          </a:prstGeom>
          <a:noFill/>
          <a:ln w="28575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D8B92C7-E13A-4B62-A45A-9DEAF2E70C21}"/>
              </a:ext>
            </a:extLst>
          </p:cNvPr>
          <p:cNvSpPr/>
          <p:nvPr/>
        </p:nvSpPr>
        <p:spPr>
          <a:xfrm>
            <a:off x="4519773" y="4324524"/>
            <a:ext cx="3619079" cy="453005"/>
          </a:xfrm>
          <a:prstGeom prst="roundRect">
            <a:avLst/>
          </a:prstGeom>
          <a:noFill/>
          <a:ln w="28575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43ED8C8-CA0F-4102-8A23-3E1C75B38237}"/>
              </a:ext>
            </a:extLst>
          </p:cNvPr>
          <p:cNvGrpSpPr/>
          <p:nvPr/>
        </p:nvGrpSpPr>
        <p:grpSpPr>
          <a:xfrm>
            <a:off x="457971" y="2090541"/>
            <a:ext cx="11468100" cy="971550"/>
            <a:chOff x="457971" y="2249860"/>
            <a:chExt cx="11468100" cy="9715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FFC3ED8-6AA2-4993-8F56-B1B9ECC1E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971" y="2249860"/>
              <a:ext cx="11468100" cy="971550"/>
            </a:xfrm>
            <a:prstGeom prst="rect">
              <a:avLst/>
            </a:prstGeom>
          </p:spPr>
        </p:pic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00128D0-23C7-465F-B701-453DB4A139FD}"/>
                </a:ext>
              </a:extLst>
            </p:cNvPr>
            <p:cNvSpPr/>
            <p:nvPr/>
          </p:nvSpPr>
          <p:spPr>
            <a:xfrm>
              <a:off x="4152055" y="2735635"/>
              <a:ext cx="495445" cy="485775"/>
            </a:xfrm>
            <a:prstGeom prst="roundRect">
              <a:avLst/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20D05B3-043E-44E0-BB43-CA4D215A019F}"/>
                </a:ext>
              </a:extLst>
            </p:cNvPr>
            <p:cNvSpPr/>
            <p:nvPr/>
          </p:nvSpPr>
          <p:spPr>
            <a:xfrm>
              <a:off x="10340075" y="2735634"/>
              <a:ext cx="495445" cy="485775"/>
            </a:xfrm>
            <a:prstGeom prst="roundRect">
              <a:avLst/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5677C02-99C2-4938-80F6-687AE590F7DE}"/>
                </a:ext>
              </a:extLst>
            </p:cNvPr>
            <p:cNvSpPr/>
            <p:nvPr/>
          </p:nvSpPr>
          <p:spPr>
            <a:xfrm>
              <a:off x="8529451" y="2735634"/>
              <a:ext cx="495445" cy="485775"/>
            </a:xfrm>
            <a:prstGeom prst="roundRect">
              <a:avLst/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7CA95DA-76A7-4698-9F94-A611199B2D86}"/>
                </a:ext>
              </a:extLst>
            </p:cNvPr>
            <p:cNvSpPr/>
            <p:nvPr/>
          </p:nvSpPr>
          <p:spPr>
            <a:xfrm>
              <a:off x="5900900" y="2727244"/>
              <a:ext cx="495445" cy="485775"/>
            </a:xfrm>
            <a:prstGeom prst="roundRect">
              <a:avLst/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9129AB-4E4D-4D34-928E-E8CFD2C2DBA4}"/>
              </a:ext>
            </a:extLst>
          </p:cNvPr>
          <p:cNvSpPr/>
          <p:nvPr/>
        </p:nvSpPr>
        <p:spPr>
          <a:xfrm>
            <a:off x="1021639" y="6072055"/>
            <a:ext cx="64163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해당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과 진리표에서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F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인 부분만 표시하였다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rgbClr val="166D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 capture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9D5833-3545-4E71-87D5-7B6E1152A809}"/>
              </a:ext>
            </a:extLst>
          </p:cNvPr>
          <p:cNvSpPr/>
          <p:nvPr/>
        </p:nvSpPr>
        <p:spPr>
          <a:xfrm>
            <a:off x="1628393" y="648900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Mini-Lab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5FF9DF-6BB9-47E3-B123-527C54E9D00E}"/>
              </a:ext>
            </a:extLst>
          </p:cNvPr>
          <p:cNvSpPr/>
          <p:nvPr/>
        </p:nvSpPr>
        <p:spPr>
          <a:xfrm>
            <a:off x="3822700" y="648900"/>
            <a:ext cx="409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Rom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이용한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Combinational Logic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F7097E-4E3F-4775-B1E2-BDBE3A4399E9}"/>
              </a:ext>
            </a:extLst>
          </p:cNvPr>
          <p:cNvSpPr/>
          <p:nvPr/>
        </p:nvSpPr>
        <p:spPr>
          <a:xfrm>
            <a:off x="8456234" y="3529551"/>
            <a:ext cx="3222885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앞에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동일한데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빨간 네모 부분은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rising edge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근처에서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불안정으로 인하여 해당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반영되지 않았음을 확인할 수 있다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F8DE0D-454E-43BC-8C3A-101DE2BFB6BC}"/>
              </a:ext>
            </a:extLst>
          </p:cNvPr>
          <p:cNvGrpSpPr/>
          <p:nvPr/>
        </p:nvGrpSpPr>
        <p:grpSpPr>
          <a:xfrm>
            <a:off x="305391" y="2185596"/>
            <a:ext cx="11410950" cy="965218"/>
            <a:chOff x="305391" y="2185596"/>
            <a:chExt cx="11410950" cy="96521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B13E9D-EA34-4D1C-B106-788C90CC04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1445"/>
            <a:stretch/>
          </p:blipFill>
          <p:spPr>
            <a:xfrm>
              <a:off x="305391" y="2185596"/>
              <a:ext cx="11410950" cy="965218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6F864F4-FCE9-4F33-B266-DA28A6D377AB}"/>
                </a:ext>
              </a:extLst>
            </p:cNvPr>
            <p:cNvSpPr/>
            <p:nvPr/>
          </p:nvSpPr>
          <p:spPr>
            <a:xfrm>
              <a:off x="8456234" y="2558151"/>
              <a:ext cx="327039" cy="574966"/>
            </a:xfrm>
            <a:prstGeom prst="roundRect">
              <a:avLst/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50BF10BE-4064-4FCB-8A36-A76A2CCC1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30708"/>
              </p:ext>
            </p:extLst>
          </p:nvPr>
        </p:nvGraphicFramePr>
        <p:xfrm>
          <a:off x="305391" y="3249985"/>
          <a:ext cx="3924420" cy="25920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1105">
                  <a:extLst>
                    <a:ext uri="{9D8B030D-6E8A-4147-A177-3AD203B41FA5}">
                      <a16:colId xmlns:a16="http://schemas.microsoft.com/office/drawing/2014/main" val="3248096981"/>
                    </a:ext>
                  </a:extLst>
                </a:gridCol>
                <a:gridCol w="981105">
                  <a:extLst>
                    <a:ext uri="{9D8B030D-6E8A-4147-A177-3AD203B41FA5}">
                      <a16:colId xmlns:a16="http://schemas.microsoft.com/office/drawing/2014/main" val="2584930027"/>
                    </a:ext>
                  </a:extLst>
                </a:gridCol>
                <a:gridCol w="981105">
                  <a:extLst>
                    <a:ext uri="{9D8B030D-6E8A-4147-A177-3AD203B41FA5}">
                      <a16:colId xmlns:a16="http://schemas.microsoft.com/office/drawing/2014/main" val="1037777661"/>
                    </a:ext>
                  </a:extLst>
                </a:gridCol>
                <a:gridCol w="981105">
                  <a:extLst>
                    <a:ext uri="{9D8B030D-6E8A-4147-A177-3AD203B41FA5}">
                      <a16:colId xmlns:a16="http://schemas.microsoft.com/office/drawing/2014/main" val="1020117793"/>
                    </a:ext>
                  </a:extLst>
                </a:gridCol>
              </a:tblGrid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0481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820106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12876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93644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629458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062A9C8D-1628-497D-8AAB-EBC7E9D8F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93688"/>
              </p:ext>
            </p:extLst>
          </p:nvPr>
        </p:nvGraphicFramePr>
        <p:xfrm>
          <a:off x="4229811" y="3249984"/>
          <a:ext cx="3924420" cy="25920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1105">
                  <a:extLst>
                    <a:ext uri="{9D8B030D-6E8A-4147-A177-3AD203B41FA5}">
                      <a16:colId xmlns:a16="http://schemas.microsoft.com/office/drawing/2014/main" val="3248096981"/>
                    </a:ext>
                  </a:extLst>
                </a:gridCol>
                <a:gridCol w="981105">
                  <a:extLst>
                    <a:ext uri="{9D8B030D-6E8A-4147-A177-3AD203B41FA5}">
                      <a16:colId xmlns:a16="http://schemas.microsoft.com/office/drawing/2014/main" val="2584930027"/>
                    </a:ext>
                  </a:extLst>
                </a:gridCol>
                <a:gridCol w="981105">
                  <a:extLst>
                    <a:ext uri="{9D8B030D-6E8A-4147-A177-3AD203B41FA5}">
                      <a16:colId xmlns:a16="http://schemas.microsoft.com/office/drawing/2014/main" val="1037777661"/>
                    </a:ext>
                  </a:extLst>
                </a:gridCol>
                <a:gridCol w="981105">
                  <a:extLst>
                    <a:ext uri="{9D8B030D-6E8A-4147-A177-3AD203B41FA5}">
                      <a16:colId xmlns:a16="http://schemas.microsoft.com/office/drawing/2014/main" val="1020117793"/>
                    </a:ext>
                  </a:extLst>
                </a:gridCol>
              </a:tblGrid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0481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59918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61643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17981"/>
                  </a:ext>
                </a:extLst>
              </a:tr>
              <a:tr h="51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22134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CD3C2F-F7D8-4331-AF00-4E645D2AD970}"/>
              </a:ext>
            </a:extLst>
          </p:cNvPr>
          <p:cNvSpPr/>
          <p:nvPr/>
        </p:nvSpPr>
        <p:spPr>
          <a:xfrm>
            <a:off x="1055446" y="5926155"/>
            <a:ext cx="6416344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000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부분에서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값을 받아들이지 못하고 </a:t>
            </a:r>
            <a:endParaRPr lang="en-US" altLang="ko-KR" dirty="0">
              <a:solidFill>
                <a:srgbClr val="166DC4"/>
              </a:solidFill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 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약간의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Delay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일어나며 값을 반영하지 못하였다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 </a:t>
            </a:r>
            <a:endParaRPr lang="en-US" altLang="ko-KR" dirty="0">
              <a:solidFill>
                <a:srgbClr val="166D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776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712</Words>
  <Application>Microsoft Office PowerPoint</Application>
  <PresentationFormat>와이드스크린</PresentationFormat>
  <Paragraphs>188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혜인</cp:lastModifiedBy>
  <cp:revision>395</cp:revision>
  <dcterms:created xsi:type="dcterms:W3CDTF">2020-02-14T03:17:50Z</dcterms:created>
  <dcterms:modified xsi:type="dcterms:W3CDTF">2020-04-15T11:14:45Z</dcterms:modified>
</cp:coreProperties>
</file>