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7" r:id="rId2"/>
    <p:sldId id="258" r:id="rId3"/>
    <p:sldId id="328" r:id="rId4"/>
    <p:sldId id="352" r:id="rId5"/>
    <p:sldId id="353" r:id="rId6"/>
    <p:sldId id="360" r:id="rId7"/>
    <p:sldId id="334" r:id="rId8"/>
    <p:sldId id="362" r:id="rId9"/>
    <p:sldId id="348" r:id="rId10"/>
    <p:sldId id="366" r:id="rId11"/>
    <p:sldId id="356" r:id="rId12"/>
    <p:sldId id="354" r:id="rId13"/>
    <p:sldId id="368" r:id="rId14"/>
    <p:sldId id="369" r:id="rId15"/>
    <p:sldId id="355" r:id="rId16"/>
    <p:sldId id="370" r:id="rId17"/>
    <p:sldId id="365" r:id="rId18"/>
    <p:sldId id="363" r:id="rId19"/>
    <p:sldId id="371" r:id="rId20"/>
    <p:sldId id="364" r:id="rId21"/>
    <p:sldId id="351" r:id="rId22"/>
    <p:sldId id="357" r:id="rId23"/>
    <p:sldId id="375" r:id="rId24"/>
    <p:sldId id="376" r:id="rId25"/>
    <p:sldId id="373" r:id="rId26"/>
    <p:sldId id="372" r:id="rId27"/>
    <p:sldId id="374" r:id="rId28"/>
    <p:sldId id="379" r:id="rId29"/>
    <p:sldId id="377" r:id="rId30"/>
    <p:sldId id="380" r:id="rId31"/>
    <p:sldId id="358" r:id="rId32"/>
    <p:sldId id="359" r:id="rId33"/>
    <p:sldId id="378" r:id="rId34"/>
    <p:sldId id="319" r:id="rId35"/>
    <p:sldId id="38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6DC4"/>
    <a:srgbClr val="70A9F0"/>
    <a:srgbClr val="FB3B69"/>
    <a:srgbClr val="A8CEF5"/>
    <a:srgbClr val="FFFFFF"/>
    <a:srgbClr val="4899EA"/>
    <a:srgbClr val="949494"/>
    <a:srgbClr val="DCDCDC"/>
    <a:srgbClr val="E8E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9" autoAdjust="0"/>
    <p:restoredTop sz="96344" autoAdjust="0"/>
  </p:normalViewPr>
  <p:slideViewPr>
    <p:cSldViewPr snapToGrid="0">
      <p:cViewPr varScale="1">
        <p:scale>
          <a:sx n="114" d="100"/>
          <a:sy n="114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045A3-41CC-4907-A3D8-7CD892DA6660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5E785-78F1-4C1A-A09F-30F920CDF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04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5E785-78F1-4C1A-A09F-30F920CDF0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908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5E785-78F1-4C1A-A09F-30F920CDF0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563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 연결이 어떻게 되어있는지 먼저 파악</a:t>
            </a:r>
            <a:r>
              <a:rPr lang="en-US" altLang="ko-KR" dirty="0"/>
              <a:t>!(</a:t>
            </a:r>
            <a:r>
              <a:rPr lang="ko-KR" altLang="en-US" dirty="0" err="1"/>
              <a:t>그려보기</a:t>
            </a:r>
            <a:r>
              <a:rPr lang="en-US" altLang="ko-KR" dirty="0"/>
              <a:t>!!)</a:t>
            </a:r>
          </a:p>
          <a:p>
            <a:r>
              <a:rPr lang="en-US" altLang="ko-KR" dirty="0"/>
              <a:t>1. </a:t>
            </a:r>
            <a:r>
              <a:rPr lang="en-US" altLang="ko-KR" dirty="0" err="1"/>
              <a:t>ac</a:t>
            </a:r>
            <a:r>
              <a:rPr lang="en-US" altLang="ko-KR" dirty="0" err="1">
                <a:sym typeface="Wingdings" panose="05000000000000000000" pitchFamily="2" charset="2"/>
              </a:rPr>
              <a:t>input</a:t>
            </a:r>
            <a:r>
              <a:rPr lang="en-US" altLang="ko-KR" dirty="0">
                <a:sym typeface="Wingdings" panose="05000000000000000000" pitchFamily="2" charset="2"/>
              </a:rPr>
              <a:t>(3)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Mux 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들어옴 </a:t>
            </a:r>
            <a:r>
              <a:rPr lang="en-US" altLang="ko-KR" dirty="0">
                <a:sym typeface="Wingdings" panose="05000000000000000000" pitchFamily="2" charset="2"/>
              </a:rPr>
              <a:t>(input </a:t>
            </a:r>
            <a:r>
              <a:rPr lang="en-US" altLang="ko-KR" dirty="0" err="1">
                <a:sym typeface="Wingdings" panose="05000000000000000000" pitchFamily="2" charset="2"/>
              </a:rPr>
              <a:t>sel</a:t>
            </a:r>
            <a:r>
              <a:rPr lang="en-US" altLang="ko-KR" dirty="0">
                <a:sym typeface="Wingdings" panose="05000000000000000000" pitchFamily="2" charset="2"/>
              </a:rPr>
              <a:t> : 1) ac</a:t>
            </a:r>
            <a:r>
              <a:rPr lang="ko-KR" altLang="en-US" dirty="0">
                <a:sym typeface="Wingdings" panose="05000000000000000000" pitchFamily="2" charset="2"/>
              </a:rPr>
              <a:t>를 거쳐서 </a:t>
            </a:r>
            <a:r>
              <a:rPr lang="en-US" altLang="ko-KR" dirty="0">
                <a:sym typeface="Wingdings" panose="05000000000000000000" pitchFamily="2" charset="2"/>
              </a:rPr>
              <a:t>op1</a:t>
            </a:r>
            <a:r>
              <a:rPr lang="ko-KR" altLang="en-US" dirty="0">
                <a:sym typeface="Wingdings" panose="05000000000000000000" pitchFamily="2" charset="2"/>
              </a:rPr>
              <a:t>으로 나감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alu_out</a:t>
            </a:r>
            <a:r>
              <a:rPr lang="ko-KR" altLang="en-US" dirty="0">
                <a:sym typeface="Wingdings" panose="05000000000000000000" pitchFamily="2" charset="2"/>
              </a:rPr>
              <a:t>을 통해 나가서 </a:t>
            </a:r>
            <a:r>
              <a:rPr lang="en-US" altLang="ko-KR" dirty="0">
                <a:sym typeface="Wingdings" panose="05000000000000000000" pitchFamily="2" charset="2"/>
              </a:rPr>
              <a:t>mux0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err="1">
                <a:sym typeface="Wingdings" panose="05000000000000000000" pitchFamily="2" charset="2"/>
              </a:rPr>
              <a:t>들어감</a:t>
            </a:r>
            <a:r>
              <a:rPr lang="en-US" altLang="ko-KR" dirty="0">
                <a:sym typeface="Wingdings" panose="05000000000000000000" pitchFamily="2" charset="2"/>
              </a:rPr>
              <a:t> input </a:t>
            </a:r>
            <a:r>
              <a:rPr lang="en-US" altLang="ko-KR" dirty="0" err="1">
                <a:sym typeface="Wingdings" panose="05000000000000000000" pitchFamily="2" charset="2"/>
              </a:rPr>
              <a:t>sel</a:t>
            </a:r>
            <a:r>
              <a:rPr lang="en-US" altLang="ko-KR" dirty="0">
                <a:sym typeface="Wingdings" panose="05000000000000000000" pitchFamily="2" charset="2"/>
              </a:rPr>
              <a:t> : 0 – M[2]ac</a:t>
            </a:r>
            <a:r>
              <a:rPr lang="ko-KR" altLang="en-US" dirty="0">
                <a:sym typeface="Wingdings" panose="05000000000000000000" pitchFamily="2" charset="2"/>
              </a:rPr>
              <a:t>저장 해야함</a:t>
            </a:r>
            <a:r>
              <a:rPr lang="en-US" altLang="ko-KR" dirty="0">
                <a:sym typeface="Wingdings" panose="05000000000000000000" pitchFamily="2" charset="2"/>
              </a:rPr>
              <a:t>(op2</a:t>
            </a:r>
            <a:r>
              <a:rPr lang="ko-KR" altLang="en-US" dirty="0">
                <a:sym typeface="Wingdings" panose="05000000000000000000" pitchFamily="2" charset="2"/>
              </a:rPr>
              <a:t>를 통해 </a:t>
            </a:r>
            <a:r>
              <a:rPr lang="en-US" altLang="ko-KR" dirty="0">
                <a:sym typeface="Wingdings" panose="05000000000000000000" pitchFamily="2" charset="2"/>
              </a:rPr>
              <a:t>ALU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err="1">
                <a:sym typeface="Wingdings" panose="05000000000000000000" pitchFamily="2" charset="2"/>
              </a:rPr>
              <a:t>들어감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 data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check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3, output : 3, </a:t>
            </a:r>
            <a:r>
              <a:rPr lang="en-US" altLang="ko-KR" dirty="0" err="1">
                <a:sym typeface="Wingdings" panose="05000000000000000000" pitchFamily="2" charset="2"/>
              </a:rPr>
              <a:t>m_out</a:t>
            </a:r>
            <a:r>
              <a:rPr lang="en-US" altLang="ko-KR" dirty="0">
                <a:sym typeface="Wingdings" panose="05000000000000000000" pitchFamily="2" charset="2"/>
              </a:rPr>
              <a:t> : (op1 – </a:t>
            </a:r>
            <a:r>
              <a:rPr lang="ko-KR" altLang="en-US" dirty="0">
                <a:sym typeface="Wingdings" panose="05000000000000000000" pitchFamily="2" charset="2"/>
              </a:rPr>
              <a:t>없음</a:t>
            </a:r>
            <a:r>
              <a:rPr lang="en-US" altLang="ko-KR" dirty="0">
                <a:sym typeface="Wingdings" panose="05000000000000000000" pitchFamily="2" charset="2"/>
              </a:rPr>
              <a:t>, op2 - 3)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>2. ac</a:t>
            </a:r>
            <a:r>
              <a:rPr lang="en-US" altLang="ko-KR" dirty="0">
                <a:sym typeface="Wingdings" panose="05000000000000000000" pitchFamily="2" charset="2"/>
              </a:rPr>
              <a:t> input(2)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dirty="0" err="1">
                <a:sym typeface="Wingdings" panose="05000000000000000000" pitchFamily="2" charset="2"/>
              </a:rPr>
              <a:t>input_sel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–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MUX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가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들어옴 </a:t>
            </a:r>
            <a:r>
              <a:rPr lang="en-US" altLang="ko-KR" dirty="0">
                <a:sym typeface="Wingdings" panose="05000000000000000000" pitchFamily="2" charset="2"/>
              </a:rPr>
              <a:t> ac</a:t>
            </a:r>
            <a:r>
              <a:rPr lang="ko-KR" altLang="en-US" dirty="0">
                <a:sym typeface="Wingdings" panose="05000000000000000000" pitchFamily="2" charset="2"/>
              </a:rPr>
              <a:t>를 거쳐서 </a:t>
            </a:r>
            <a:r>
              <a:rPr lang="en-US" altLang="ko-KR" dirty="0">
                <a:sym typeface="Wingdings" panose="05000000000000000000" pitchFamily="2" charset="2"/>
              </a:rPr>
              <a:t>op1</a:t>
            </a:r>
            <a:r>
              <a:rPr lang="ko-KR" altLang="en-US" dirty="0">
                <a:sym typeface="Wingdings" panose="05000000000000000000" pitchFamily="2" charset="2"/>
              </a:rPr>
              <a:t>로 나감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alu_out</a:t>
            </a:r>
            <a:r>
              <a:rPr lang="ko-KR" altLang="en-US" dirty="0">
                <a:sym typeface="Wingdings" panose="05000000000000000000" pitchFamily="2" charset="2"/>
              </a:rPr>
              <a:t>을 통해 나가서 </a:t>
            </a:r>
            <a:r>
              <a:rPr lang="en-US" altLang="ko-KR" dirty="0">
                <a:sym typeface="Wingdings" panose="05000000000000000000" pitchFamily="2" charset="2"/>
              </a:rPr>
              <a:t>mux0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err="1">
                <a:sym typeface="Wingdings" panose="05000000000000000000" pitchFamily="2" charset="2"/>
              </a:rPr>
              <a:t>들어감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inpit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sel</a:t>
            </a:r>
            <a:r>
              <a:rPr lang="en-US" altLang="ko-KR" dirty="0">
                <a:sym typeface="Wingdings" panose="05000000000000000000" pitchFamily="2" charset="2"/>
              </a:rPr>
              <a:t> : 0 – M[1]</a:t>
            </a:r>
            <a:r>
              <a:rPr lang="ko-KR" altLang="en-US" dirty="0">
                <a:sym typeface="Wingdings" panose="05000000000000000000" pitchFamily="2" charset="2"/>
              </a:rPr>
              <a:t>에 저장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ym typeface="Wingdings" panose="05000000000000000000" pitchFamily="2" charset="2"/>
              </a:rPr>
              <a:t>3. </a:t>
            </a:r>
            <a:r>
              <a:rPr lang="en-US" altLang="ko-KR" dirty="0" err="1">
                <a:sym typeface="Wingdings" panose="05000000000000000000" pitchFamily="2" charset="2"/>
              </a:rPr>
              <a:t>input_sel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–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MUX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4</a:t>
            </a:r>
            <a:r>
              <a:rPr lang="ko-KR" altLang="en-US" dirty="0">
                <a:sym typeface="Wingdings" panose="05000000000000000000" pitchFamily="2" charset="2"/>
              </a:rPr>
              <a:t>가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들어옴</a:t>
            </a:r>
            <a:r>
              <a:rPr lang="en-US" altLang="ko-KR" dirty="0">
                <a:sym typeface="Wingdings" panose="05000000000000000000" pitchFamily="2" charset="2"/>
              </a:rPr>
              <a:t>, ac</a:t>
            </a:r>
            <a:r>
              <a:rPr lang="ko-KR" altLang="en-US" dirty="0">
                <a:sym typeface="Wingdings" panose="05000000000000000000" pitchFamily="2" charset="2"/>
              </a:rPr>
              <a:t>를 거쳐서 </a:t>
            </a:r>
            <a:r>
              <a:rPr lang="en-US" altLang="ko-KR" dirty="0">
                <a:sym typeface="Wingdings" panose="05000000000000000000" pitchFamily="2" charset="2"/>
              </a:rPr>
              <a:t>op1</a:t>
            </a:r>
            <a:r>
              <a:rPr lang="ko-KR" altLang="en-US" dirty="0">
                <a:sym typeface="Wingdings" panose="05000000000000000000" pitchFamily="2" charset="2"/>
              </a:rPr>
              <a:t>로 나감 </a:t>
            </a:r>
            <a:r>
              <a:rPr lang="en-US" altLang="ko-KR" dirty="0">
                <a:sym typeface="Wingdings" panose="05000000000000000000" pitchFamily="2" charset="2"/>
              </a:rPr>
              <a:t>/ op2</a:t>
            </a:r>
            <a:r>
              <a:rPr lang="ko-KR" altLang="en-US" dirty="0">
                <a:sym typeface="Wingdings" panose="05000000000000000000" pitchFamily="2" charset="2"/>
              </a:rPr>
              <a:t>값을 유지</a:t>
            </a:r>
            <a:r>
              <a:rPr lang="en-US" altLang="ko-KR" dirty="0">
                <a:sym typeface="Wingdings" panose="05000000000000000000" pitchFamily="2" charset="2"/>
              </a:rPr>
              <a:t>(2</a:t>
            </a:r>
            <a:r>
              <a:rPr lang="ko-KR" altLang="en-US" dirty="0">
                <a:sym typeface="Wingdings" panose="05000000000000000000" pitchFamily="2" charset="2"/>
              </a:rPr>
              <a:t>번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5E785-78F1-4C1A-A09F-30F920CDF0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459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마지막이 최종본</a:t>
            </a:r>
            <a:endParaRPr lang="en-US" altLang="ko-KR" dirty="0"/>
          </a:p>
          <a:p>
            <a:r>
              <a:rPr lang="ko-KR" altLang="en-US" dirty="0" err="1"/>
              <a:t>뭐로했는지</a:t>
            </a:r>
            <a:r>
              <a:rPr lang="ko-KR" altLang="en-US" dirty="0"/>
              <a:t> 모름</a:t>
            </a:r>
            <a:r>
              <a:rPr lang="en-US" altLang="ko-KR" dirty="0"/>
              <a:t>…</a:t>
            </a:r>
            <a:r>
              <a:rPr lang="ko-KR" altLang="en-US" dirty="0" err="1"/>
              <a:t>안쓰는</a:t>
            </a:r>
            <a:r>
              <a:rPr lang="ko-KR" altLang="en-US" dirty="0"/>
              <a:t> 것도 방법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5E785-78F1-4C1A-A09F-30F920CDF0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897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마지막이 최종본</a:t>
            </a:r>
            <a:endParaRPr lang="en-US" altLang="ko-KR" dirty="0"/>
          </a:p>
          <a:p>
            <a:r>
              <a:rPr lang="ko-KR" altLang="en-US" dirty="0" err="1"/>
              <a:t>뭐로했는지</a:t>
            </a:r>
            <a:r>
              <a:rPr lang="ko-KR" altLang="en-US" dirty="0"/>
              <a:t> 모름</a:t>
            </a:r>
            <a:r>
              <a:rPr lang="en-US" altLang="ko-KR" dirty="0"/>
              <a:t>…</a:t>
            </a:r>
            <a:r>
              <a:rPr lang="ko-KR" altLang="en-US" dirty="0" err="1"/>
              <a:t>안쓰는</a:t>
            </a:r>
            <a:r>
              <a:rPr lang="ko-KR" altLang="en-US" dirty="0"/>
              <a:t> 것도 방법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5E785-78F1-4C1A-A09F-30F920CDF0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426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 연결이 어떻게 되어있는지 먼저 파악</a:t>
            </a:r>
            <a:r>
              <a:rPr lang="en-US" altLang="ko-KR" dirty="0"/>
              <a:t>!(</a:t>
            </a:r>
            <a:r>
              <a:rPr lang="ko-KR" altLang="en-US" dirty="0" err="1"/>
              <a:t>그려보기</a:t>
            </a:r>
            <a:r>
              <a:rPr lang="en-US" altLang="ko-KR" dirty="0"/>
              <a:t>!!)</a:t>
            </a:r>
          </a:p>
          <a:p>
            <a:r>
              <a:rPr lang="en-US" altLang="ko-KR" dirty="0"/>
              <a:t>1. </a:t>
            </a:r>
            <a:r>
              <a:rPr lang="en-US" altLang="ko-KR" dirty="0" err="1"/>
              <a:t>ac</a:t>
            </a:r>
            <a:r>
              <a:rPr lang="en-US" altLang="ko-KR" dirty="0" err="1">
                <a:sym typeface="Wingdings" panose="05000000000000000000" pitchFamily="2" charset="2"/>
              </a:rPr>
              <a:t>input</a:t>
            </a:r>
            <a:r>
              <a:rPr lang="en-US" altLang="ko-KR" dirty="0">
                <a:sym typeface="Wingdings" panose="05000000000000000000" pitchFamily="2" charset="2"/>
              </a:rPr>
              <a:t>(3)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Mux 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들어옴 </a:t>
            </a:r>
            <a:r>
              <a:rPr lang="en-US" altLang="ko-KR" dirty="0">
                <a:sym typeface="Wingdings" panose="05000000000000000000" pitchFamily="2" charset="2"/>
              </a:rPr>
              <a:t>(input </a:t>
            </a:r>
            <a:r>
              <a:rPr lang="en-US" altLang="ko-KR" dirty="0" err="1">
                <a:sym typeface="Wingdings" panose="05000000000000000000" pitchFamily="2" charset="2"/>
              </a:rPr>
              <a:t>sel</a:t>
            </a:r>
            <a:r>
              <a:rPr lang="en-US" altLang="ko-KR" dirty="0">
                <a:sym typeface="Wingdings" panose="05000000000000000000" pitchFamily="2" charset="2"/>
              </a:rPr>
              <a:t> : 1) ac</a:t>
            </a:r>
            <a:r>
              <a:rPr lang="ko-KR" altLang="en-US" dirty="0">
                <a:sym typeface="Wingdings" panose="05000000000000000000" pitchFamily="2" charset="2"/>
              </a:rPr>
              <a:t>를 거쳐서 </a:t>
            </a:r>
            <a:r>
              <a:rPr lang="en-US" altLang="ko-KR" dirty="0">
                <a:sym typeface="Wingdings" panose="05000000000000000000" pitchFamily="2" charset="2"/>
              </a:rPr>
              <a:t>op1</a:t>
            </a:r>
            <a:r>
              <a:rPr lang="ko-KR" altLang="en-US" dirty="0">
                <a:sym typeface="Wingdings" panose="05000000000000000000" pitchFamily="2" charset="2"/>
              </a:rPr>
              <a:t>으로 나감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alu_out</a:t>
            </a:r>
            <a:r>
              <a:rPr lang="ko-KR" altLang="en-US" dirty="0">
                <a:sym typeface="Wingdings" panose="05000000000000000000" pitchFamily="2" charset="2"/>
              </a:rPr>
              <a:t>을 통해 나가서 </a:t>
            </a:r>
            <a:r>
              <a:rPr lang="en-US" altLang="ko-KR" dirty="0">
                <a:sym typeface="Wingdings" panose="05000000000000000000" pitchFamily="2" charset="2"/>
              </a:rPr>
              <a:t>mux0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err="1">
                <a:sym typeface="Wingdings" panose="05000000000000000000" pitchFamily="2" charset="2"/>
              </a:rPr>
              <a:t>들어감</a:t>
            </a:r>
            <a:r>
              <a:rPr lang="en-US" altLang="ko-KR" dirty="0">
                <a:sym typeface="Wingdings" panose="05000000000000000000" pitchFamily="2" charset="2"/>
              </a:rPr>
              <a:t> input </a:t>
            </a:r>
            <a:r>
              <a:rPr lang="en-US" altLang="ko-KR" dirty="0" err="1">
                <a:sym typeface="Wingdings" panose="05000000000000000000" pitchFamily="2" charset="2"/>
              </a:rPr>
              <a:t>sel</a:t>
            </a:r>
            <a:r>
              <a:rPr lang="en-US" altLang="ko-KR" dirty="0">
                <a:sym typeface="Wingdings" panose="05000000000000000000" pitchFamily="2" charset="2"/>
              </a:rPr>
              <a:t> : 0 – M[2]ac</a:t>
            </a:r>
            <a:r>
              <a:rPr lang="ko-KR" altLang="en-US" dirty="0">
                <a:sym typeface="Wingdings" panose="05000000000000000000" pitchFamily="2" charset="2"/>
              </a:rPr>
              <a:t>저장 해야함</a:t>
            </a:r>
            <a:r>
              <a:rPr lang="en-US" altLang="ko-KR" dirty="0">
                <a:sym typeface="Wingdings" panose="05000000000000000000" pitchFamily="2" charset="2"/>
              </a:rPr>
              <a:t>(op2</a:t>
            </a:r>
            <a:r>
              <a:rPr lang="ko-KR" altLang="en-US" dirty="0">
                <a:sym typeface="Wingdings" panose="05000000000000000000" pitchFamily="2" charset="2"/>
              </a:rPr>
              <a:t>를 통해 </a:t>
            </a:r>
            <a:r>
              <a:rPr lang="en-US" altLang="ko-KR" dirty="0">
                <a:sym typeface="Wingdings" panose="05000000000000000000" pitchFamily="2" charset="2"/>
              </a:rPr>
              <a:t>ALU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err="1">
                <a:sym typeface="Wingdings" panose="05000000000000000000" pitchFamily="2" charset="2"/>
              </a:rPr>
              <a:t>들어감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 data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check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3, output : 3, </a:t>
            </a:r>
            <a:r>
              <a:rPr lang="en-US" altLang="ko-KR" dirty="0" err="1">
                <a:sym typeface="Wingdings" panose="05000000000000000000" pitchFamily="2" charset="2"/>
              </a:rPr>
              <a:t>m_out</a:t>
            </a:r>
            <a:r>
              <a:rPr lang="en-US" altLang="ko-KR" dirty="0">
                <a:sym typeface="Wingdings" panose="05000000000000000000" pitchFamily="2" charset="2"/>
              </a:rPr>
              <a:t> : (op1 – </a:t>
            </a:r>
            <a:r>
              <a:rPr lang="ko-KR" altLang="en-US" dirty="0">
                <a:sym typeface="Wingdings" panose="05000000000000000000" pitchFamily="2" charset="2"/>
              </a:rPr>
              <a:t>없음</a:t>
            </a:r>
            <a:r>
              <a:rPr lang="en-US" altLang="ko-KR" dirty="0">
                <a:sym typeface="Wingdings" panose="05000000000000000000" pitchFamily="2" charset="2"/>
              </a:rPr>
              <a:t>, op2 - 3)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>2. ac</a:t>
            </a:r>
            <a:r>
              <a:rPr lang="en-US" altLang="ko-KR" dirty="0">
                <a:sym typeface="Wingdings" panose="05000000000000000000" pitchFamily="2" charset="2"/>
              </a:rPr>
              <a:t> input(2)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dirty="0" err="1">
                <a:sym typeface="Wingdings" panose="05000000000000000000" pitchFamily="2" charset="2"/>
              </a:rPr>
              <a:t>input_sel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–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MUX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가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들어옴 </a:t>
            </a:r>
            <a:r>
              <a:rPr lang="en-US" altLang="ko-KR" dirty="0">
                <a:sym typeface="Wingdings" panose="05000000000000000000" pitchFamily="2" charset="2"/>
              </a:rPr>
              <a:t> ac</a:t>
            </a:r>
            <a:r>
              <a:rPr lang="ko-KR" altLang="en-US" dirty="0">
                <a:sym typeface="Wingdings" panose="05000000000000000000" pitchFamily="2" charset="2"/>
              </a:rPr>
              <a:t>를 거쳐서 </a:t>
            </a:r>
            <a:r>
              <a:rPr lang="en-US" altLang="ko-KR" dirty="0">
                <a:sym typeface="Wingdings" panose="05000000000000000000" pitchFamily="2" charset="2"/>
              </a:rPr>
              <a:t>op1</a:t>
            </a:r>
            <a:r>
              <a:rPr lang="ko-KR" altLang="en-US" dirty="0">
                <a:sym typeface="Wingdings" panose="05000000000000000000" pitchFamily="2" charset="2"/>
              </a:rPr>
              <a:t>로 나감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alu_out</a:t>
            </a:r>
            <a:r>
              <a:rPr lang="ko-KR" altLang="en-US" dirty="0">
                <a:sym typeface="Wingdings" panose="05000000000000000000" pitchFamily="2" charset="2"/>
              </a:rPr>
              <a:t>을 통해 나가서 </a:t>
            </a:r>
            <a:r>
              <a:rPr lang="en-US" altLang="ko-KR" dirty="0">
                <a:sym typeface="Wingdings" panose="05000000000000000000" pitchFamily="2" charset="2"/>
              </a:rPr>
              <a:t>mux0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err="1">
                <a:sym typeface="Wingdings" panose="05000000000000000000" pitchFamily="2" charset="2"/>
              </a:rPr>
              <a:t>들어감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inpit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sel</a:t>
            </a:r>
            <a:r>
              <a:rPr lang="en-US" altLang="ko-KR" dirty="0">
                <a:sym typeface="Wingdings" panose="05000000000000000000" pitchFamily="2" charset="2"/>
              </a:rPr>
              <a:t> : 0 – M[1]</a:t>
            </a:r>
            <a:r>
              <a:rPr lang="ko-KR" altLang="en-US" dirty="0">
                <a:sym typeface="Wingdings" panose="05000000000000000000" pitchFamily="2" charset="2"/>
              </a:rPr>
              <a:t>에 저장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ym typeface="Wingdings" panose="05000000000000000000" pitchFamily="2" charset="2"/>
              </a:rPr>
              <a:t>3. </a:t>
            </a:r>
            <a:r>
              <a:rPr lang="en-US" altLang="ko-KR" dirty="0" err="1">
                <a:sym typeface="Wingdings" panose="05000000000000000000" pitchFamily="2" charset="2"/>
              </a:rPr>
              <a:t>input_sel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–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MUX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4</a:t>
            </a:r>
            <a:r>
              <a:rPr lang="ko-KR" altLang="en-US" dirty="0">
                <a:sym typeface="Wingdings" panose="05000000000000000000" pitchFamily="2" charset="2"/>
              </a:rPr>
              <a:t>가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들어옴</a:t>
            </a:r>
            <a:r>
              <a:rPr lang="en-US" altLang="ko-KR" dirty="0">
                <a:sym typeface="Wingdings" panose="05000000000000000000" pitchFamily="2" charset="2"/>
              </a:rPr>
              <a:t>, ac</a:t>
            </a:r>
            <a:r>
              <a:rPr lang="ko-KR" altLang="en-US" dirty="0">
                <a:sym typeface="Wingdings" panose="05000000000000000000" pitchFamily="2" charset="2"/>
              </a:rPr>
              <a:t>를 거쳐서 </a:t>
            </a:r>
            <a:r>
              <a:rPr lang="en-US" altLang="ko-KR" dirty="0">
                <a:sym typeface="Wingdings" panose="05000000000000000000" pitchFamily="2" charset="2"/>
              </a:rPr>
              <a:t>op1</a:t>
            </a:r>
            <a:r>
              <a:rPr lang="ko-KR" altLang="en-US" dirty="0">
                <a:sym typeface="Wingdings" panose="05000000000000000000" pitchFamily="2" charset="2"/>
              </a:rPr>
              <a:t>로 나감 </a:t>
            </a:r>
            <a:r>
              <a:rPr lang="en-US" altLang="ko-KR" dirty="0">
                <a:sym typeface="Wingdings" panose="05000000000000000000" pitchFamily="2" charset="2"/>
              </a:rPr>
              <a:t>/ op2</a:t>
            </a:r>
            <a:r>
              <a:rPr lang="ko-KR" altLang="en-US" dirty="0">
                <a:sym typeface="Wingdings" panose="05000000000000000000" pitchFamily="2" charset="2"/>
              </a:rPr>
              <a:t>값을 유지</a:t>
            </a:r>
            <a:r>
              <a:rPr lang="en-US" altLang="ko-KR" dirty="0">
                <a:sym typeface="Wingdings" panose="05000000000000000000" pitchFamily="2" charset="2"/>
              </a:rPr>
              <a:t>(2</a:t>
            </a:r>
            <a:r>
              <a:rPr lang="ko-KR" altLang="en-US" dirty="0">
                <a:sym typeface="Wingdings" panose="05000000000000000000" pitchFamily="2" charset="2"/>
              </a:rPr>
              <a:t>번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5E785-78F1-4C1A-A09F-30F920CDF0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245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마지막이 최종본</a:t>
            </a:r>
            <a:endParaRPr lang="en-US" altLang="ko-KR" dirty="0"/>
          </a:p>
          <a:p>
            <a:r>
              <a:rPr lang="ko-KR" altLang="en-US" dirty="0" err="1"/>
              <a:t>뭐로했는지</a:t>
            </a:r>
            <a:r>
              <a:rPr lang="ko-KR" altLang="en-US" dirty="0"/>
              <a:t> 모름</a:t>
            </a:r>
            <a:r>
              <a:rPr lang="en-US" altLang="ko-KR" dirty="0"/>
              <a:t>…</a:t>
            </a:r>
            <a:r>
              <a:rPr lang="ko-KR" altLang="en-US" dirty="0" err="1"/>
              <a:t>안쓰는</a:t>
            </a:r>
            <a:r>
              <a:rPr lang="ko-KR" altLang="en-US" dirty="0"/>
              <a:t> 것도 방법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5E785-78F1-4C1A-A09F-30F920CDF0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500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 연결이 어떻게 되어있는지 먼저 파악</a:t>
            </a:r>
            <a:r>
              <a:rPr lang="en-US" altLang="ko-KR" dirty="0"/>
              <a:t>!(</a:t>
            </a:r>
            <a:r>
              <a:rPr lang="ko-KR" altLang="en-US" dirty="0" err="1"/>
              <a:t>그려보기</a:t>
            </a:r>
            <a:r>
              <a:rPr lang="en-US" altLang="ko-KR" dirty="0"/>
              <a:t>!!)</a:t>
            </a:r>
          </a:p>
          <a:p>
            <a:r>
              <a:rPr lang="en-US" altLang="ko-KR" dirty="0"/>
              <a:t>1. </a:t>
            </a:r>
            <a:r>
              <a:rPr lang="en-US" altLang="ko-KR" dirty="0" err="1"/>
              <a:t>ac</a:t>
            </a:r>
            <a:r>
              <a:rPr lang="en-US" altLang="ko-KR" dirty="0" err="1">
                <a:sym typeface="Wingdings" panose="05000000000000000000" pitchFamily="2" charset="2"/>
              </a:rPr>
              <a:t>input</a:t>
            </a:r>
            <a:r>
              <a:rPr lang="en-US" altLang="ko-KR" dirty="0">
                <a:sym typeface="Wingdings" panose="05000000000000000000" pitchFamily="2" charset="2"/>
              </a:rPr>
              <a:t>(3)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Mux 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들어옴 </a:t>
            </a:r>
            <a:r>
              <a:rPr lang="en-US" altLang="ko-KR" dirty="0">
                <a:sym typeface="Wingdings" panose="05000000000000000000" pitchFamily="2" charset="2"/>
              </a:rPr>
              <a:t>(input </a:t>
            </a:r>
            <a:r>
              <a:rPr lang="en-US" altLang="ko-KR" dirty="0" err="1">
                <a:sym typeface="Wingdings" panose="05000000000000000000" pitchFamily="2" charset="2"/>
              </a:rPr>
              <a:t>sel</a:t>
            </a:r>
            <a:r>
              <a:rPr lang="en-US" altLang="ko-KR" dirty="0">
                <a:sym typeface="Wingdings" panose="05000000000000000000" pitchFamily="2" charset="2"/>
              </a:rPr>
              <a:t> : 1) ac</a:t>
            </a:r>
            <a:r>
              <a:rPr lang="ko-KR" altLang="en-US" dirty="0">
                <a:sym typeface="Wingdings" panose="05000000000000000000" pitchFamily="2" charset="2"/>
              </a:rPr>
              <a:t>를 거쳐서 </a:t>
            </a:r>
            <a:r>
              <a:rPr lang="en-US" altLang="ko-KR" dirty="0">
                <a:sym typeface="Wingdings" panose="05000000000000000000" pitchFamily="2" charset="2"/>
              </a:rPr>
              <a:t>op1</a:t>
            </a:r>
            <a:r>
              <a:rPr lang="ko-KR" altLang="en-US" dirty="0">
                <a:sym typeface="Wingdings" panose="05000000000000000000" pitchFamily="2" charset="2"/>
              </a:rPr>
              <a:t>으로 나감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alu_out</a:t>
            </a:r>
            <a:r>
              <a:rPr lang="ko-KR" altLang="en-US" dirty="0">
                <a:sym typeface="Wingdings" panose="05000000000000000000" pitchFamily="2" charset="2"/>
              </a:rPr>
              <a:t>을 통해 나가서 </a:t>
            </a:r>
            <a:r>
              <a:rPr lang="en-US" altLang="ko-KR" dirty="0">
                <a:sym typeface="Wingdings" panose="05000000000000000000" pitchFamily="2" charset="2"/>
              </a:rPr>
              <a:t>mux0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err="1">
                <a:sym typeface="Wingdings" panose="05000000000000000000" pitchFamily="2" charset="2"/>
              </a:rPr>
              <a:t>들어감</a:t>
            </a:r>
            <a:r>
              <a:rPr lang="en-US" altLang="ko-KR" dirty="0">
                <a:sym typeface="Wingdings" panose="05000000000000000000" pitchFamily="2" charset="2"/>
              </a:rPr>
              <a:t> input </a:t>
            </a:r>
            <a:r>
              <a:rPr lang="en-US" altLang="ko-KR" dirty="0" err="1">
                <a:sym typeface="Wingdings" panose="05000000000000000000" pitchFamily="2" charset="2"/>
              </a:rPr>
              <a:t>sel</a:t>
            </a:r>
            <a:r>
              <a:rPr lang="en-US" altLang="ko-KR" dirty="0">
                <a:sym typeface="Wingdings" panose="05000000000000000000" pitchFamily="2" charset="2"/>
              </a:rPr>
              <a:t> : 0 – M[2]ac</a:t>
            </a:r>
            <a:r>
              <a:rPr lang="ko-KR" altLang="en-US" dirty="0">
                <a:sym typeface="Wingdings" panose="05000000000000000000" pitchFamily="2" charset="2"/>
              </a:rPr>
              <a:t>저장 해야함</a:t>
            </a:r>
            <a:r>
              <a:rPr lang="en-US" altLang="ko-KR" dirty="0">
                <a:sym typeface="Wingdings" panose="05000000000000000000" pitchFamily="2" charset="2"/>
              </a:rPr>
              <a:t>(op2</a:t>
            </a:r>
            <a:r>
              <a:rPr lang="ko-KR" altLang="en-US" dirty="0">
                <a:sym typeface="Wingdings" panose="05000000000000000000" pitchFamily="2" charset="2"/>
              </a:rPr>
              <a:t>를 통해 </a:t>
            </a:r>
            <a:r>
              <a:rPr lang="en-US" altLang="ko-KR" dirty="0">
                <a:sym typeface="Wingdings" panose="05000000000000000000" pitchFamily="2" charset="2"/>
              </a:rPr>
              <a:t>ALU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err="1">
                <a:sym typeface="Wingdings" panose="05000000000000000000" pitchFamily="2" charset="2"/>
              </a:rPr>
              <a:t>들어감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 data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check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3, output : 3, </a:t>
            </a:r>
            <a:r>
              <a:rPr lang="en-US" altLang="ko-KR" dirty="0" err="1">
                <a:sym typeface="Wingdings" panose="05000000000000000000" pitchFamily="2" charset="2"/>
              </a:rPr>
              <a:t>m_out</a:t>
            </a:r>
            <a:r>
              <a:rPr lang="en-US" altLang="ko-KR" dirty="0">
                <a:sym typeface="Wingdings" panose="05000000000000000000" pitchFamily="2" charset="2"/>
              </a:rPr>
              <a:t> : (op1 – </a:t>
            </a:r>
            <a:r>
              <a:rPr lang="ko-KR" altLang="en-US" dirty="0">
                <a:sym typeface="Wingdings" panose="05000000000000000000" pitchFamily="2" charset="2"/>
              </a:rPr>
              <a:t>없음</a:t>
            </a:r>
            <a:r>
              <a:rPr lang="en-US" altLang="ko-KR" dirty="0">
                <a:sym typeface="Wingdings" panose="05000000000000000000" pitchFamily="2" charset="2"/>
              </a:rPr>
              <a:t>, op2 - 3)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>2. ac</a:t>
            </a:r>
            <a:r>
              <a:rPr lang="en-US" altLang="ko-KR" dirty="0">
                <a:sym typeface="Wingdings" panose="05000000000000000000" pitchFamily="2" charset="2"/>
              </a:rPr>
              <a:t> input(2)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dirty="0" err="1">
                <a:sym typeface="Wingdings" panose="05000000000000000000" pitchFamily="2" charset="2"/>
              </a:rPr>
              <a:t>input_sel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–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MUX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가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들어옴 </a:t>
            </a:r>
            <a:r>
              <a:rPr lang="en-US" altLang="ko-KR" dirty="0">
                <a:sym typeface="Wingdings" panose="05000000000000000000" pitchFamily="2" charset="2"/>
              </a:rPr>
              <a:t> ac</a:t>
            </a:r>
            <a:r>
              <a:rPr lang="ko-KR" altLang="en-US" dirty="0">
                <a:sym typeface="Wingdings" panose="05000000000000000000" pitchFamily="2" charset="2"/>
              </a:rPr>
              <a:t>를 거쳐서 </a:t>
            </a:r>
            <a:r>
              <a:rPr lang="en-US" altLang="ko-KR" dirty="0">
                <a:sym typeface="Wingdings" panose="05000000000000000000" pitchFamily="2" charset="2"/>
              </a:rPr>
              <a:t>op1</a:t>
            </a:r>
            <a:r>
              <a:rPr lang="ko-KR" altLang="en-US" dirty="0">
                <a:sym typeface="Wingdings" panose="05000000000000000000" pitchFamily="2" charset="2"/>
              </a:rPr>
              <a:t>로 나감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alu_out</a:t>
            </a:r>
            <a:r>
              <a:rPr lang="ko-KR" altLang="en-US" dirty="0">
                <a:sym typeface="Wingdings" panose="05000000000000000000" pitchFamily="2" charset="2"/>
              </a:rPr>
              <a:t>을 통해 나가서 </a:t>
            </a:r>
            <a:r>
              <a:rPr lang="en-US" altLang="ko-KR" dirty="0">
                <a:sym typeface="Wingdings" panose="05000000000000000000" pitchFamily="2" charset="2"/>
              </a:rPr>
              <a:t>mux0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err="1">
                <a:sym typeface="Wingdings" panose="05000000000000000000" pitchFamily="2" charset="2"/>
              </a:rPr>
              <a:t>들어감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inpit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sel</a:t>
            </a:r>
            <a:r>
              <a:rPr lang="en-US" altLang="ko-KR" dirty="0">
                <a:sym typeface="Wingdings" panose="05000000000000000000" pitchFamily="2" charset="2"/>
              </a:rPr>
              <a:t> : 0 – M[1]</a:t>
            </a:r>
            <a:r>
              <a:rPr lang="ko-KR" altLang="en-US" dirty="0">
                <a:sym typeface="Wingdings" panose="05000000000000000000" pitchFamily="2" charset="2"/>
              </a:rPr>
              <a:t>에 저장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ym typeface="Wingdings" panose="05000000000000000000" pitchFamily="2" charset="2"/>
              </a:rPr>
              <a:t>3. </a:t>
            </a:r>
            <a:r>
              <a:rPr lang="en-US" altLang="ko-KR" dirty="0" err="1">
                <a:sym typeface="Wingdings" panose="05000000000000000000" pitchFamily="2" charset="2"/>
              </a:rPr>
              <a:t>input_sel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–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MUX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4</a:t>
            </a:r>
            <a:r>
              <a:rPr lang="ko-KR" altLang="en-US" dirty="0">
                <a:sym typeface="Wingdings" panose="05000000000000000000" pitchFamily="2" charset="2"/>
              </a:rPr>
              <a:t>가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들어옴</a:t>
            </a:r>
            <a:r>
              <a:rPr lang="en-US" altLang="ko-KR" dirty="0">
                <a:sym typeface="Wingdings" panose="05000000000000000000" pitchFamily="2" charset="2"/>
              </a:rPr>
              <a:t>, ac</a:t>
            </a:r>
            <a:r>
              <a:rPr lang="ko-KR" altLang="en-US" dirty="0">
                <a:sym typeface="Wingdings" panose="05000000000000000000" pitchFamily="2" charset="2"/>
              </a:rPr>
              <a:t>를 거쳐서 </a:t>
            </a:r>
            <a:r>
              <a:rPr lang="en-US" altLang="ko-KR" dirty="0">
                <a:sym typeface="Wingdings" panose="05000000000000000000" pitchFamily="2" charset="2"/>
              </a:rPr>
              <a:t>op1</a:t>
            </a:r>
            <a:r>
              <a:rPr lang="ko-KR" altLang="en-US" dirty="0">
                <a:sym typeface="Wingdings" panose="05000000000000000000" pitchFamily="2" charset="2"/>
              </a:rPr>
              <a:t>로 나감 </a:t>
            </a:r>
            <a:r>
              <a:rPr lang="en-US" altLang="ko-KR" dirty="0">
                <a:sym typeface="Wingdings" panose="05000000000000000000" pitchFamily="2" charset="2"/>
              </a:rPr>
              <a:t>/ op2</a:t>
            </a:r>
            <a:r>
              <a:rPr lang="ko-KR" altLang="en-US" dirty="0">
                <a:sym typeface="Wingdings" panose="05000000000000000000" pitchFamily="2" charset="2"/>
              </a:rPr>
              <a:t>값을 유지</a:t>
            </a:r>
            <a:r>
              <a:rPr lang="en-US" altLang="ko-KR" dirty="0">
                <a:sym typeface="Wingdings" panose="05000000000000000000" pitchFamily="2" charset="2"/>
              </a:rPr>
              <a:t>(2</a:t>
            </a:r>
            <a:r>
              <a:rPr lang="ko-KR" altLang="en-US" dirty="0">
                <a:sym typeface="Wingdings" panose="05000000000000000000" pitchFamily="2" charset="2"/>
              </a:rPr>
              <a:t>번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5E785-78F1-4C1A-A09F-30F920CDF0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808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6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1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8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2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699820" y="-296626"/>
            <a:ext cx="1162456" cy="6593597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7577846" y="3581400"/>
            <a:ext cx="46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233048" y="2492340"/>
            <a:ext cx="6096000" cy="13940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70A9F0"/>
                </a:solidFill>
              </a:rPr>
              <a:t>Lab 08. </a:t>
            </a:r>
            <a:r>
              <a:rPr lang="en-US" altLang="ko-KR" sz="2800" b="1" kern="0" dirty="0">
                <a:solidFill>
                  <a:srgbClr val="70A9F0"/>
                </a:solidFill>
              </a:rPr>
              <a:t>Elementary</a:t>
            </a:r>
            <a:r>
              <a:rPr lang="ko-KR" altLang="en-US" sz="2800" b="1" kern="0" dirty="0">
                <a:solidFill>
                  <a:srgbClr val="70A9F0"/>
                </a:solidFill>
              </a:rPr>
              <a:t> </a:t>
            </a:r>
            <a:r>
              <a:rPr lang="en-US" altLang="ko-KR" sz="2800" b="1" kern="0" dirty="0">
                <a:solidFill>
                  <a:srgbClr val="70A9F0"/>
                </a:solidFill>
              </a:rPr>
              <a:t>dedicated</a:t>
            </a:r>
            <a:r>
              <a:rPr lang="ko-KR" altLang="en-US" sz="2800" b="1" kern="0" dirty="0">
                <a:solidFill>
                  <a:srgbClr val="70A9F0"/>
                </a:solidFill>
              </a:rPr>
              <a:t> </a:t>
            </a:r>
            <a:r>
              <a:rPr lang="en-US" altLang="ko-KR" sz="2800" b="1" kern="0" dirty="0">
                <a:solidFill>
                  <a:srgbClr val="70A9F0"/>
                </a:solidFill>
              </a:rPr>
              <a:t>microprocessor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53596" y="2296525"/>
            <a:ext cx="2313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0" dirty="0">
                <a:solidFill>
                  <a:srgbClr val="70A9F0"/>
                </a:solidFill>
              </a:rPr>
              <a:t>201810800 </a:t>
            </a:r>
            <a:r>
              <a:rPr lang="ko-KR" altLang="en-US" sz="2000" kern="0" dirty="0">
                <a:solidFill>
                  <a:srgbClr val="70A9F0"/>
                </a:solidFill>
              </a:rPr>
              <a:t>이혜인</a:t>
            </a:r>
            <a:endParaRPr lang="ko-KR" altLang="en-US" sz="2000" dirty="0">
              <a:solidFill>
                <a:srgbClr val="70A9F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450247" y="2305644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79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RTL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BDA165-66A1-496C-9D45-CFC1FBACC3D1}"/>
              </a:ext>
            </a:extLst>
          </p:cNvPr>
          <p:cNvSpPr txBox="1"/>
          <p:nvPr/>
        </p:nvSpPr>
        <p:spPr>
          <a:xfrm>
            <a:off x="793750" y="5199932"/>
            <a:ext cx="10799988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Clock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동기화되어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진행되고 이를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비교하여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iNOT10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되어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멈추고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아니면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씩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64E24F-AFB6-4A41-8049-C41251425BDD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08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FB3267-5FED-45F9-B460-A08CD1500FDA}"/>
              </a:ext>
            </a:extLst>
          </p:cNvPr>
          <p:cNvSpPr/>
          <p:nvPr/>
        </p:nvSpPr>
        <p:spPr>
          <a:xfrm>
            <a:off x="4018388" y="648900"/>
            <a:ext cx="3703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Elementary dedicated microprocessor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E6AE0A-D18C-494B-A9FB-1A6270D60DD4}"/>
              </a:ext>
            </a:extLst>
          </p:cNvPr>
          <p:cNvSpPr/>
          <p:nvPr/>
        </p:nvSpPr>
        <p:spPr>
          <a:xfrm>
            <a:off x="1071120" y="1107626"/>
            <a:ext cx="2024913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08-1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ABC2B2-F151-4B23-82A3-621997D02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106" y="2074559"/>
            <a:ext cx="10064016" cy="308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8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Simulation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359960" y="3805547"/>
            <a:ext cx="6925480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다음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Figure9.30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동일하게 진행하였다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결과를 확인해보면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씩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increment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진행되어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1010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166D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도달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한 것을 볼 수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즉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Figure9.30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동일한 결과가 출력되었다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FFFE5D-07FE-478C-9BB4-69C94A072A33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08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D898DE-B01A-425F-ADDE-066416AD7279}"/>
              </a:ext>
            </a:extLst>
          </p:cNvPr>
          <p:cNvSpPr/>
          <p:nvPr/>
        </p:nvSpPr>
        <p:spPr>
          <a:xfrm>
            <a:off x="4018388" y="648900"/>
            <a:ext cx="3703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Elementary dedicated microprocessor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6C0DC3-4E0B-47FD-B5F7-D9E9C0CC926B}"/>
              </a:ext>
            </a:extLst>
          </p:cNvPr>
          <p:cNvSpPr/>
          <p:nvPr/>
        </p:nvSpPr>
        <p:spPr>
          <a:xfrm>
            <a:off x="1071120" y="1107626"/>
            <a:ext cx="2024913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08-1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1986818-7E9A-4936-8542-9256B707B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5" t="21152" r="1290" b="21936"/>
          <a:stretch/>
        </p:blipFill>
        <p:spPr>
          <a:xfrm>
            <a:off x="457762" y="2074559"/>
            <a:ext cx="11276475" cy="1444123"/>
          </a:xfrm>
          <a:prstGeom prst="rect">
            <a:avLst/>
          </a:prstGeom>
        </p:spPr>
      </p:pic>
      <p:pic>
        <p:nvPicPr>
          <p:cNvPr id="11" name="Picture 4" descr="H:\Hwang\Ch 9\chap9_0030.jpg">
            <a:extLst>
              <a:ext uri="{FF2B5EF4-FFF2-40B4-BE49-F238E27FC236}">
                <a16:creationId xmlns:a16="http://schemas.microsoft.com/office/drawing/2014/main" id="{4BF16A5D-6F77-4869-B466-03C04CFC7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863" y="4093648"/>
            <a:ext cx="4973177" cy="191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5506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VHDL Code - Datapath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5590159" y="2881106"/>
            <a:ext cx="6214572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다음은 주어진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Datapath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VHDL 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아래 표와 같이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Instruction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바꾸어서 다시 코딩한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B560D0-F647-4B73-A2B7-2FC1AD1E5302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08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EFFF00-4026-4F8A-B73B-D8B83AD3F73B}"/>
              </a:ext>
            </a:extLst>
          </p:cNvPr>
          <p:cNvSpPr/>
          <p:nvPr/>
        </p:nvSpPr>
        <p:spPr>
          <a:xfrm>
            <a:off x="4018388" y="648900"/>
            <a:ext cx="3703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Elementary dedicated microprocessor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CFB91A-3D46-4E1C-B742-25263715AE6E}"/>
              </a:ext>
            </a:extLst>
          </p:cNvPr>
          <p:cNvSpPr/>
          <p:nvPr/>
        </p:nvSpPr>
        <p:spPr>
          <a:xfrm>
            <a:off x="1071120" y="1107626"/>
            <a:ext cx="2024913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08-1</a:t>
            </a:r>
          </a:p>
        </p:txBody>
      </p:sp>
      <p:pic>
        <p:nvPicPr>
          <p:cNvPr id="27" name="Picture 4" descr="H:\Hwang\Ch 9\chap9_0040.jpg">
            <a:extLst>
              <a:ext uri="{FF2B5EF4-FFF2-40B4-BE49-F238E27FC236}">
                <a16:creationId xmlns:a16="http://schemas.microsoft.com/office/drawing/2014/main" id="{7E7B052A-DF32-4E1F-941C-678E89B1A0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b="22140"/>
          <a:stretch/>
        </p:blipFill>
        <p:spPr bwMode="auto">
          <a:xfrm>
            <a:off x="5281463" y="4799818"/>
            <a:ext cx="6790449" cy="138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2E6B9E-A405-476C-8833-36807D61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03" y="2049218"/>
            <a:ext cx="4370860" cy="469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16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VHDL Code - Datapath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5590158" y="3020671"/>
            <a:ext cx="6214572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기존 코드와 같다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다른 부분만 설명하자면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Clock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rising edge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에서 기존에는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일 때만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씩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increment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하였는데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코드에서는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인지를 함께 고려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B560D0-F647-4B73-A2B7-2FC1AD1E5302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08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EFFF00-4026-4F8A-B73B-D8B83AD3F73B}"/>
              </a:ext>
            </a:extLst>
          </p:cNvPr>
          <p:cNvSpPr/>
          <p:nvPr/>
        </p:nvSpPr>
        <p:spPr>
          <a:xfrm>
            <a:off x="4018388" y="648900"/>
            <a:ext cx="3703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Elementary dedicated microprocessor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CFB91A-3D46-4E1C-B742-25263715AE6E}"/>
              </a:ext>
            </a:extLst>
          </p:cNvPr>
          <p:cNvSpPr/>
          <p:nvPr/>
        </p:nvSpPr>
        <p:spPr>
          <a:xfrm>
            <a:off x="1071120" y="1107626"/>
            <a:ext cx="2024913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08-1</a:t>
            </a:r>
          </a:p>
        </p:txBody>
      </p:sp>
      <p:pic>
        <p:nvPicPr>
          <p:cNvPr id="27" name="Picture 4" descr="H:\Hwang\Ch 9\chap9_0040.jpg">
            <a:extLst>
              <a:ext uri="{FF2B5EF4-FFF2-40B4-BE49-F238E27FC236}">
                <a16:creationId xmlns:a16="http://schemas.microsoft.com/office/drawing/2014/main" id="{7E7B052A-DF32-4E1F-941C-678E89B1A0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b="22140"/>
          <a:stretch/>
        </p:blipFill>
        <p:spPr bwMode="auto">
          <a:xfrm>
            <a:off x="5302219" y="1637371"/>
            <a:ext cx="6790449" cy="138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2E6B9E-A405-476C-8833-36807D61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03" y="2049218"/>
            <a:ext cx="4370860" cy="469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0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VHDL Code - Datapath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5590158" y="2880945"/>
            <a:ext cx="6214572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즉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iNOT10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대입해 계속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increment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진행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하게 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아니면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대입해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increment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중지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시켰다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또한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이를 진행한 바로 다음에 시행하여 위에서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번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Instruction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만족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시켰다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B560D0-F647-4B73-A2B7-2FC1AD1E5302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08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EFFF00-4026-4F8A-B73B-D8B83AD3F73B}"/>
              </a:ext>
            </a:extLst>
          </p:cNvPr>
          <p:cNvSpPr/>
          <p:nvPr/>
        </p:nvSpPr>
        <p:spPr>
          <a:xfrm>
            <a:off x="4018388" y="648900"/>
            <a:ext cx="3703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Elementary dedicated microprocessor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CFB91A-3D46-4E1C-B742-25263715AE6E}"/>
              </a:ext>
            </a:extLst>
          </p:cNvPr>
          <p:cNvSpPr/>
          <p:nvPr/>
        </p:nvSpPr>
        <p:spPr>
          <a:xfrm>
            <a:off x="1071120" y="1107626"/>
            <a:ext cx="2024913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08-1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2E6B9E-A405-476C-8833-36807D61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03" y="2049218"/>
            <a:ext cx="4370860" cy="4691722"/>
          </a:xfrm>
          <a:prstGeom prst="rect">
            <a:avLst/>
          </a:prstGeom>
        </p:spPr>
      </p:pic>
      <p:pic>
        <p:nvPicPr>
          <p:cNvPr id="13" name="Picture 4" descr="H:\Hwang\Ch 9\chap9_0040.jpg">
            <a:extLst>
              <a:ext uri="{FF2B5EF4-FFF2-40B4-BE49-F238E27FC236}">
                <a16:creationId xmlns:a16="http://schemas.microsoft.com/office/drawing/2014/main" id="{31654F95-BF25-480F-A2ED-BC6145C9CE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b="22140"/>
          <a:stretch/>
        </p:blipFill>
        <p:spPr bwMode="auto">
          <a:xfrm>
            <a:off x="5302219" y="1637371"/>
            <a:ext cx="6790449" cy="138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2334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RTL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64E24F-AFB6-4A41-8049-C41251425BDD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08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FB3267-5FED-45F9-B460-A08CD1500FDA}"/>
              </a:ext>
            </a:extLst>
          </p:cNvPr>
          <p:cNvSpPr/>
          <p:nvPr/>
        </p:nvSpPr>
        <p:spPr>
          <a:xfrm>
            <a:off x="4018388" y="648900"/>
            <a:ext cx="3703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Elementary dedicated microprocessor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E6AE0A-D18C-494B-A9FB-1A6270D60DD4}"/>
              </a:ext>
            </a:extLst>
          </p:cNvPr>
          <p:cNvSpPr/>
          <p:nvPr/>
        </p:nvSpPr>
        <p:spPr>
          <a:xfrm>
            <a:off x="1071120" y="1107626"/>
            <a:ext cx="2024913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08-1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0E69A9-2608-442A-8B3D-EC5AC6D22F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" t="2605" b="4906"/>
          <a:stretch/>
        </p:blipFill>
        <p:spPr>
          <a:xfrm>
            <a:off x="1071120" y="2032200"/>
            <a:ext cx="10248921" cy="32643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BDA165-66A1-496C-9D45-CFC1FBACC3D1}"/>
              </a:ext>
            </a:extLst>
          </p:cNvPr>
          <p:cNvSpPr txBox="1"/>
          <p:nvPr/>
        </p:nvSpPr>
        <p:spPr>
          <a:xfrm>
            <a:off x="871959" y="5096936"/>
            <a:ext cx="11059361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다음과 같은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RTL Viewer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가진다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RTL Viewer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앞에 기능과 더불어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dp_out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 increment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동시에 시키는 기능을 추가하였다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7290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6. Simulation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362636" y="4062184"/>
            <a:ext cx="6103625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Clock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rising edge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에서 약간의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propagation delay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바로 출력되었다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또한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나온 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iNOT10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 바뀌어 더 이상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increment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진행되는 것을 막았다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FFFE5D-07FE-478C-9BB4-69C94A072A33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08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D898DE-B01A-425F-ADDE-066416AD7279}"/>
              </a:ext>
            </a:extLst>
          </p:cNvPr>
          <p:cNvSpPr/>
          <p:nvPr/>
        </p:nvSpPr>
        <p:spPr>
          <a:xfrm>
            <a:off x="4018388" y="648900"/>
            <a:ext cx="3703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Elementary dedicated microprocessor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6C0DC3-4E0B-47FD-B5F7-D9E9C0CC926B}"/>
              </a:ext>
            </a:extLst>
          </p:cNvPr>
          <p:cNvSpPr/>
          <p:nvPr/>
        </p:nvSpPr>
        <p:spPr>
          <a:xfrm>
            <a:off x="1071120" y="1107626"/>
            <a:ext cx="2024913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08-1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61D55C5-268B-47ED-900C-4994FB1063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73"/>
          <a:stretch/>
        </p:blipFill>
        <p:spPr>
          <a:xfrm>
            <a:off x="6466261" y="4062184"/>
            <a:ext cx="5615492" cy="233965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D90B2032-8C82-4AEE-8ECB-4FAF7B778F43}"/>
              </a:ext>
            </a:extLst>
          </p:cNvPr>
          <p:cNvGrpSpPr/>
          <p:nvPr/>
        </p:nvGrpSpPr>
        <p:grpSpPr>
          <a:xfrm>
            <a:off x="325974" y="2117397"/>
            <a:ext cx="11755779" cy="1647175"/>
            <a:chOff x="325974" y="2117397"/>
            <a:chExt cx="11755779" cy="16471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FE255E4-8D49-4136-A82C-B22706E499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35" t="17874" b="1963"/>
            <a:stretch/>
          </p:blipFill>
          <p:spPr>
            <a:xfrm>
              <a:off x="325974" y="2117397"/>
              <a:ext cx="11755779" cy="1647175"/>
            </a:xfrm>
            <a:prstGeom prst="rect">
              <a:avLst/>
            </a:prstGeom>
          </p:spPr>
        </p:pic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F402AEB-8C2F-4D27-BE5F-3A5C34557288}"/>
                </a:ext>
              </a:extLst>
            </p:cNvPr>
            <p:cNvSpPr/>
            <p:nvPr/>
          </p:nvSpPr>
          <p:spPr>
            <a:xfrm>
              <a:off x="10872132" y="3087149"/>
              <a:ext cx="993894" cy="578840"/>
            </a:xfrm>
            <a:prstGeom prst="roundRect">
              <a:avLst/>
            </a:prstGeom>
            <a:noFill/>
            <a:ln w="38100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9130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6. Simulation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362636" y="4062184"/>
            <a:ext cx="6103625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Figure 9.41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동일하게 진행하였다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확인하면 이전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과는 다르게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증가하는 동시에 바로바로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나오는 것을 확인할 수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FFFE5D-07FE-478C-9BB4-69C94A072A33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08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D898DE-B01A-425F-ADDE-066416AD7279}"/>
              </a:ext>
            </a:extLst>
          </p:cNvPr>
          <p:cNvSpPr/>
          <p:nvPr/>
        </p:nvSpPr>
        <p:spPr>
          <a:xfrm>
            <a:off x="4018388" y="648900"/>
            <a:ext cx="3703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Elementary dedicated microprocessor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6C0DC3-4E0B-47FD-B5F7-D9E9C0CC926B}"/>
              </a:ext>
            </a:extLst>
          </p:cNvPr>
          <p:cNvSpPr/>
          <p:nvPr/>
        </p:nvSpPr>
        <p:spPr>
          <a:xfrm>
            <a:off x="1071120" y="1107626"/>
            <a:ext cx="2024913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08-1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E255E4-8D49-4136-A82C-B22706E499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5" t="17874" b="1963"/>
          <a:stretch/>
        </p:blipFill>
        <p:spPr>
          <a:xfrm>
            <a:off x="325974" y="2117397"/>
            <a:ext cx="11755779" cy="16471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61D55C5-268B-47ED-900C-4994FB1063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73"/>
          <a:stretch/>
        </p:blipFill>
        <p:spPr>
          <a:xfrm>
            <a:off x="6466261" y="4062184"/>
            <a:ext cx="5615492" cy="233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88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7. VHDL Code – Datapath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B560D0-F647-4B73-A2B7-2FC1AD1E5302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08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EFFF00-4026-4F8A-B73B-D8B83AD3F73B}"/>
              </a:ext>
            </a:extLst>
          </p:cNvPr>
          <p:cNvSpPr/>
          <p:nvPr/>
        </p:nvSpPr>
        <p:spPr>
          <a:xfrm>
            <a:off x="4018388" y="648900"/>
            <a:ext cx="3703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Elementary dedicated microprocessor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CFB91A-3D46-4E1C-B742-25263715AE6E}"/>
              </a:ext>
            </a:extLst>
          </p:cNvPr>
          <p:cNvSpPr/>
          <p:nvPr/>
        </p:nvSpPr>
        <p:spPr>
          <a:xfrm>
            <a:off x="1071120" y="1107626"/>
            <a:ext cx="2024913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08-1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299DAE-CCBB-47BA-AF91-DFD9265B0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30" y="2074559"/>
            <a:ext cx="4488565" cy="47277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5001A4-D61D-419E-A4A0-A25C3CF9826F}"/>
              </a:ext>
            </a:extLst>
          </p:cNvPr>
          <p:cNvSpPr txBox="1"/>
          <p:nvPr/>
        </p:nvSpPr>
        <p:spPr>
          <a:xfrm>
            <a:off x="5690095" y="2772281"/>
            <a:ext cx="6214572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다음은 주어진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Datapath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VHDL 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아래 표와 같이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Instruction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바꾸어서 코딩하는 과정에서 발생한  오류 코드이다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13" name="Picture 4" descr="H:\Hwang\Ch 9\chap9_0040.jpg">
            <a:extLst>
              <a:ext uri="{FF2B5EF4-FFF2-40B4-BE49-F238E27FC236}">
                <a16:creationId xmlns:a16="http://schemas.microsoft.com/office/drawing/2014/main" id="{C0A9331F-7AA8-4FEC-9491-1028A0DD7A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b="22140"/>
          <a:stretch/>
        </p:blipFill>
        <p:spPr bwMode="auto">
          <a:xfrm>
            <a:off x="5281463" y="4799818"/>
            <a:ext cx="6790449" cy="138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1794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7. VHDL Code – Datapath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B560D0-F647-4B73-A2B7-2FC1AD1E5302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08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EFFF00-4026-4F8A-B73B-D8B83AD3F73B}"/>
              </a:ext>
            </a:extLst>
          </p:cNvPr>
          <p:cNvSpPr/>
          <p:nvPr/>
        </p:nvSpPr>
        <p:spPr>
          <a:xfrm>
            <a:off x="4018388" y="648900"/>
            <a:ext cx="3703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Elementary dedicated microprocessor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CFB91A-3D46-4E1C-B742-25263715AE6E}"/>
              </a:ext>
            </a:extLst>
          </p:cNvPr>
          <p:cNvSpPr/>
          <p:nvPr/>
        </p:nvSpPr>
        <p:spPr>
          <a:xfrm>
            <a:off x="1071120" y="1107626"/>
            <a:ext cx="2024913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08-1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299DAE-CCBB-47BA-AF91-DFD9265B0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30" y="2074559"/>
            <a:ext cx="4488565" cy="47277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5001A4-D61D-419E-A4A0-A25C3CF9826F}"/>
              </a:ext>
            </a:extLst>
          </p:cNvPr>
          <p:cNvSpPr txBox="1"/>
          <p:nvPr/>
        </p:nvSpPr>
        <p:spPr>
          <a:xfrm>
            <a:off x="5690095" y="2772281"/>
            <a:ext cx="6214572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코드는 이전과 다르게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increment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동시에 시켜주는 과정에서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iNOT10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고려하지 않고 코딩을 진행하였다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pic>
        <p:nvPicPr>
          <p:cNvPr id="14" name="Picture 4" descr="H:\Hwang\Ch 9\chap9_0040.jpg">
            <a:extLst>
              <a:ext uri="{FF2B5EF4-FFF2-40B4-BE49-F238E27FC236}">
                <a16:creationId xmlns:a16="http://schemas.microsoft.com/office/drawing/2014/main" id="{60474B04-2640-4D3F-BC16-30FC75E5F1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b="22140"/>
          <a:stretch/>
        </p:blipFill>
        <p:spPr bwMode="auto">
          <a:xfrm>
            <a:off x="5281463" y="4799818"/>
            <a:ext cx="6790449" cy="138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753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08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3193" y="1072490"/>
            <a:ext cx="4763971" cy="55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800" b="1" dirty="0">
                <a:solidFill>
                  <a:srgbClr val="166DC4"/>
                </a:solidFill>
              </a:rPr>
              <a:t>Lab 08-1</a:t>
            </a:r>
            <a:endParaRPr lang="en-US" altLang="ko-KR" dirty="0">
              <a:solidFill>
                <a:srgbClr val="70A9F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C96EA8-7030-44B7-A013-EBBC1590E521}"/>
              </a:ext>
            </a:extLst>
          </p:cNvPr>
          <p:cNvSpPr/>
          <p:nvPr/>
        </p:nvSpPr>
        <p:spPr>
          <a:xfrm>
            <a:off x="4018388" y="648900"/>
            <a:ext cx="3703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70A9F0"/>
                </a:solidFill>
              </a:rPr>
              <a:t>Elementary dedicated microprocessor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pic>
        <p:nvPicPr>
          <p:cNvPr id="140" name="Picture 2">
            <a:extLst>
              <a:ext uri="{FF2B5EF4-FFF2-40B4-BE49-F238E27FC236}">
                <a16:creationId xmlns:a16="http://schemas.microsoft.com/office/drawing/2014/main" id="{0448435B-9477-45A0-807A-50EE99BBB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7806" y="1192411"/>
            <a:ext cx="3826777" cy="438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1" name="Picture 3">
            <a:extLst>
              <a:ext uri="{FF2B5EF4-FFF2-40B4-BE49-F238E27FC236}">
                <a16:creationId xmlns:a16="http://schemas.microsoft.com/office/drawing/2014/main" id="{A5874F96-11FB-4762-94EB-CC45C89EF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8079" y="1819275"/>
            <a:ext cx="23622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" name="Picture 4">
            <a:extLst>
              <a:ext uri="{FF2B5EF4-FFF2-40B4-BE49-F238E27FC236}">
                <a16:creationId xmlns:a16="http://schemas.microsoft.com/office/drawing/2014/main" id="{DF931FC2-5709-4921-A593-0C87F7B8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37805" y="5573956"/>
            <a:ext cx="5011002" cy="118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" name="내용 개체 틀 2">
            <a:extLst>
              <a:ext uri="{FF2B5EF4-FFF2-40B4-BE49-F238E27FC236}">
                <a16:creationId xmlns:a16="http://schemas.microsoft.com/office/drawing/2014/main" id="{5583757F-7A9A-486C-9E56-E603E92B0CDE}"/>
              </a:ext>
            </a:extLst>
          </p:cNvPr>
          <p:cNvSpPr>
            <a:spLocks noGrp="1"/>
          </p:cNvSpPr>
          <p:nvPr/>
        </p:nvSpPr>
        <p:spPr>
          <a:xfrm>
            <a:off x="1476019" y="3429000"/>
            <a:ext cx="4178176" cy="34290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fontAlgn="auto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ko-KR" altLang="en-US" dirty="0">
                <a:solidFill>
                  <a:srgbClr val="166DC4"/>
                </a:solidFill>
              </a:rPr>
              <a:t>다음</a:t>
            </a:r>
            <a:r>
              <a:rPr lang="en-US" altLang="ko-KR" dirty="0">
                <a:solidFill>
                  <a:srgbClr val="166DC4"/>
                </a:solidFill>
              </a:rPr>
              <a:t> </a:t>
            </a:r>
            <a:r>
              <a:rPr lang="ko-KR" altLang="en-US" dirty="0">
                <a:solidFill>
                  <a:srgbClr val="166DC4"/>
                </a:solidFill>
              </a:rPr>
              <a:t>페이지에 주어진 </a:t>
            </a:r>
            <a:r>
              <a:rPr lang="en-US" altLang="ko-KR" dirty="0">
                <a:solidFill>
                  <a:srgbClr val="166DC4"/>
                </a:solidFill>
              </a:rPr>
              <a:t>code</a:t>
            </a:r>
            <a:r>
              <a:rPr lang="ko-KR" altLang="en-US" dirty="0">
                <a:solidFill>
                  <a:srgbClr val="166DC4"/>
                </a:solidFill>
              </a:rPr>
              <a:t>를 이용해서 알고리즘 실행에 필요한 </a:t>
            </a:r>
            <a:r>
              <a:rPr lang="en-US" altLang="ko-KR" dirty="0" err="1">
                <a:solidFill>
                  <a:srgbClr val="166DC4"/>
                </a:solidFill>
              </a:rPr>
              <a:t>Datapath</a:t>
            </a:r>
            <a:r>
              <a:rPr lang="ko-KR" altLang="en-US" dirty="0">
                <a:solidFill>
                  <a:srgbClr val="166DC4"/>
                </a:solidFill>
              </a:rPr>
              <a:t>를 구현하고 간단한 </a:t>
            </a:r>
            <a:r>
              <a:rPr lang="en-US" altLang="ko-KR" dirty="0">
                <a:solidFill>
                  <a:srgbClr val="166DC4"/>
                </a:solidFill>
              </a:rPr>
              <a:t>simulation</a:t>
            </a:r>
            <a:r>
              <a:rPr lang="ko-KR" altLang="en-US" dirty="0">
                <a:solidFill>
                  <a:srgbClr val="166DC4"/>
                </a:solidFill>
              </a:rPr>
              <a:t>을 통해 검증하라</a:t>
            </a:r>
            <a:r>
              <a:rPr lang="en-US" altLang="ko-KR" dirty="0">
                <a:solidFill>
                  <a:srgbClr val="166DC4"/>
                </a:solidFill>
              </a:rPr>
              <a:t>.</a:t>
            </a:r>
          </a:p>
          <a:p>
            <a:pPr marL="640080" lvl="1" indent="-256032">
              <a:lnSpc>
                <a:spcPct val="120000"/>
              </a:lnSpc>
              <a:buClr>
                <a:schemeClr val="accent3"/>
              </a:buClr>
              <a:buFont typeface="Georgia"/>
              <a:buChar char="•"/>
              <a:defRPr/>
            </a:pPr>
            <a:r>
              <a:rPr lang="en-US" altLang="ko-KR" dirty="0">
                <a:solidFill>
                  <a:srgbClr val="70A9F0"/>
                </a:solidFill>
              </a:rPr>
              <a:t>Variable: </a:t>
            </a:r>
            <a:r>
              <a:rPr lang="en-US" altLang="ko-KR" dirty="0" err="1">
                <a:solidFill>
                  <a:srgbClr val="70A9F0"/>
                </a:solidFill>
              </a:rPr>
              <a:t>i</a:t>
            </a:r>
            <a:r>
              <a:rPr lang="en-US" altLang="ko-KR" dirty="0">
                <a:solidFill>
                  <a:srgbClr val="70A9F0"/>
                </a:solidFill>
              </a:rPr>
              <a:t> (register </a:t>
            </a:r>
            <a:r>
              <a:rPr lang="ko-KR" altLang="en-US" dirty="0">
                <a:solidFill>
                  <a:srgbClr val="70A9F0"/>
                </a:solidFill>
              </a:rPr>
              <a:t>필요</a:t>
            </a:r>
            <a:r>
              <a:rPr lang="en-US" altLang="ko-KR" dirty="0">
                <a:solidFill>
                  <a:srgbClr val="70A9F0"/>
                </a:solidFill>
              </a:rPr>
              <a:t>)</a:t>
            </a:r>
          </a:p>
          <a:p>
            <a:pPr marL="640080" lvl="1" indent="-256032">
              <a:lnSpc>
                <a:spcPct val="120000"/>
              </a:lnSpc>
              <a:buClr>
                <a:schemeClr val="accent3"/>
              </a:buClr>
              <a:buFont typeface="Georgia"/>
              <a:buChar char="•"/>
              <a:defRPr/>
            </a:pPr>
            <a:r>
              <a:rPr lang="en-US" altLang="ko-KR" dirty="0">
                <a:solidFill>
                  <a:srgbClr val="70A9F0"/>
                </a:solidFill>
                <a:sym typeface="Wingdings" pitchFamily="2" charset="2"/>
              </a:rPr>
              <a:t>Functional Unit: adder</a:t>
            </a:r>
          </a:p>
          <a:p>
            <a:pPr marL="640080" lvl="1" indent="-256032">
              <a:lnSpc>
                <a:spcPct val="120000"/>
              </a:lnSpc>
              <a:buClr>
                <a:schemeClr val="accent3"/>
              </a:buClr>
              <a:buFont typeface="Georgia"/>
              <a:buChar char="•"/>
              <a:defRPr/>
            </a:pPr>
            <a:r>
              <a:rPr lang="en-US" altLang="ko-KR" dirty="0">
                <a:solidFill>
                  <a:srgbClr val="70A9F0"/>
                </a:solidFill>
                <a:sym typeface="Wingdings" pitchFamily="2" charset="2"/>
              </a:rPr>
              <a:t>Line 1 (</a:t>
            </a:r>
            <a:r>
              <a:rPr lang="en-US" altLang="ko-KR" dirty="0" err="1">
                <a:solidFill>
                  <a:srgbClr val="70A9F0"/>
                </a:solidFill>
                <a:sym typeface="Wingdings" pitchFamily="2" charset="2"/>
              </a:rPr>
              <a:t>i</a:t>
            </a:r>
            <a:r>
              <a:rPr lang="en-US" altLang="ko-KR" dirty="0">
                <a:solidFill>
                  <a:srgbClr val="70A9F0"/>
                </a:solidFill>
                <a:sym typeface="Wingdings" pitchFamily="2" charset="2"/>
              </a:rPr>
              <a:t>=0)</a:t>
            </a:r>
            <a:r>
              <a:rPr lang="ko-KR" altLang="en-US" dirty="0">
                <a:solidFill>
                  <a:srgbClr val="70A9F0"/>
                </a:solidFill>
                <a:sym typeface="Wingdings" pitchFamily="2" charset="2"/>
              </a:rPr>
              <a:t>과 </a:t>
            </a:r>
            <a:r>
              <a:rPr lang="en-US" altLang="ko-KR" dirty="0">
                <a:solidFill>
                  <a:srgbClr val="70A9F0"/>
                </a:solidFill>
                <a:sym typeface="Wingdings" pitchFamily="2" charset="2"/>
              </a:rPr>
              <a:t>line 3 (</a:t>
            </a:r>
            <a:r>
              <a:rPr lang="en-US" altLang="ko-KR" dirty="0" err="1">
                <a:solidFill>
                  <a:srgbClr val="70A9F0"/>
                </a:solidFill>
                <a:sym typeface="Wingdings" pitchFamily="2" charset="2"/>
              </a:rPr>
              <a:t>i</a:t>
            </a:r>
            <a:r>
              <a:rPr lang="en-US" altLang="ko-KR" dirty="0">
                <a:solidFill>
                  <a:srgbClr val="70A9F0"/>
                </a:solidFill>
                <a:sym typeface="Wingdings" pitchFamily="2" charset="2"/>
              </a:rPr>
              <a:t>=i+1) </a:t>
            </a:r>
            <a:r>
              <a:rPr lang="ko-KR" altLang="en-US" dirty="0">
                <a:solidFill>
                  <a:srgbClr val="70A9F0"/>
                </a:solidFill>
                <a:sym typeface="Wingdings" pitchFamily="2" charset="2"/>
              </a:rPr>
              <a:t>에서</a:t>
            </a:r>
            <a:r>
              <a:rPr lang="en-US" altLang="ko-KR" dirty="0">
                <a:solidFill>
                  <a:srgbClr val="70A9F0"/>
                </a:solidFill>
                <a:sym typeface="Wingdings" pitchFamily="2" charset="2"/>
              </a:rPr>
              <a:t> </a:t>
            </a:r>
            <a:r>
              <a:rPr lang="en-US" altLang="ko-KR" dirty="0" err="1">
                <a:solidFill>
                  <a:srgbClr val="70A9F0"/>
                </a:solidFill>
                <a:sym typeface="Wingdings" pitchFamily="2" charset="2"/>
              </a:rPr>
              <a:t>i</a:t>
            </a:r>
            <a:r>
              <a:rPr lang="ko-KR" altLang="en-US" dirty="0">
                <a:solidFill>
                  <a:srgbClr val="70A9F0"/>
                </a:solidFill>
                <a:sym typeface="Wingdings" pitchFamily="2" charset="2"/>
              </a:rPr>
              <a:t>에 두 가지 입력을 필요로 함</a:t>
            </a:r>
            <a:r>
              <a:rPr lang="en-US" altLang="ko-KR" dirty="0">
                <a:solidFill>
                  <a:srgbClr val="70A9F0"/>
                </a:solidFill>
                <a:sym typeface="Wingdings" pitchFamily="2" charset="2"/>
              </a:rPr>
              <a:t>.</a:t>
            </a:r>
          </a:p>
          <a:p>
            <a:pPr marL="932688" lvl="2" indent="-246888">
              <a:lnSpc>
                <a:spcPct val="120000"/>
              </a:lnSpc>
              <a:buFont typeface="Georgia"/>
              <a:buChar char="▫"/>
              <a:defRPr/>
            </a:pPr>
            <a:r>
              <a:rPr lang="en-US" altLang="ko-KR" dirty="0">
                <a:solidFill>
                  <a:srgbClr val="A8CEF5"/>
                </a:solidFill>
                <a:sym typeface="Wingdings" pitchFamily="2" charset="2"/>
              </a:rPr>
              <a:t>MUX</a:t>
            </a:r>
            <a:r>
              <a:rPr lang="ko-KR" altLang="en-US" dirty="0">
                <a:solidFill>
                  <a:srgbClr val="A8CEF5"/>
                </a:solidFill>
                <a:sym typeface="Wingdings" pitchFamily="2" charset="2"/>
              </a:rPr>
              <a:t>를 사용할 수도 있겠지만 </a:t>
            </a:r>
            <a:r>
              <a:rPr lang="en-US" altLang="ko-KR" dirty="0">
                <a:solidFill>
                  <a:srgbClr val="A8CEF5"/>
                </a:solidFill>
                <a:sym typeface="Wingdings" pitchFamily="2" charset="2"/>
              </a:rPr>
              <a:t>register</a:t>
            </a:r>
            <a:r>
              <a:rPr lang="ko-KR" altLang="en-US" dirty="0">
                <a:solidFill>
                  <a:srgbClr val="A8CEF5"/>
                </a:solidFill>
                <a:sym typeface="Wingdings" pitchFamily="2" charset="2"/>
              </a:rPr>
              <a:t>를 </a:t>
            </a:r>
            <a:r>
              <a:rPr lang="en-US" altLang="ko-KR" dirty="0">
                <a:solidFill>
                  <a:srgbClr val="A8CEF5"/>
                </a:solidFill>
                <a:sym typeface="Wingdings" pitchFamily="2" charset="2"/>
              </a:rPr>
              <a:t>clear (reset) </a:t>
            </a:r>
            <a:r>
              <a:rPr lang="ko-KR" altLang="en-US" dirty="0">
                <a:solidFill>
                  <a:srgbClr val="A8CEF5"/>
                </a:solidFill>
                <a:sym typeface="Wingdings" pitchFamily="2" charset="2"/>
              </a:rPr>
              <a:t>하는 것으로 충분함</a:t>
            </a:r>
            <a:r>
              <a:rPr lang="en-US" altLang="ko-KR" dirty="0">
                <a:solidFill>
                  <a:srgbClr val="A8CEF5"/>
                </a:solidFill>
                <a:sym typeface="Wingdings" pitchFamily="2" charset="2"/>
              </a:rPr>
              <a:t>.</a:t>
            </a:r>
          </a:p>
          <a:p>
            <a:pPr marL="640080" lvl="1" indent="-256032">
              <a:lnSpc>
                <a:spcPct val="120000"/>
              </a:lnSpc>
              <a:buClr>
                <a:schemeClr val="accent3"/>
              </a:buClr>
              <a:buFont typeface="Georgia"/>
              <a:buChar char="•"/>
              <a:defRPr/>
            </a:pPr>
            <a:r>
              <a:rPr lang="en-US" altLang="ko-KR" dirty="0">
                <a:solidFill>
                  <a:srgbClr val="70A9F0"/>
                </a:solidFill>
                <a:sym typeface="Wingdings" pitchFamily="2" charset="2"/>
              </a:rPr>
              <a:t>Status signal (i</a:t>
            </a:r>
            <a:r>
              <a:rPr lang="en-US" altLang="ko-KR" dirty="0">
                <a:solidFill>
                  <a:srgbClr val="70A9F0"/>
                </a:solidFill>
                <a:sym typeface="Symbol"/>
              </a:rPr>
              <a:t>10</a:t>
            </a:r>
            <a:r>
              <a:rPr lang="en-US" altLang="ko-KR" dirty="0">
                <a:solidFill>
                  <a:srgbClr val="70A9F0"/>
                </a:solidFill>
                <a:sym typeface="Wingdings" pitchFamily="2" charset="2"/>
              </a:rPr>
              <a:t>) </a:t>
            </a:r>
            <a:r>
              <a:rPr lang="ko-KR" altLang="en-US" dirty="0">
                <a:solidFill>
                  <a:srgbClr val="70A9F0"/>
                </a:solidFill>
                <a:sym typeface="Wingdings" pitchFamily="2" charset="2"/>
              </a:rPr>
              <a:t>을</a:t>
            </a:r>
            <a:r>
              <a:rPr lang="en-US" altLang="ko-KR" dirty="0">
                <a:solidFill>
                  <a:srgbClr val="70A9F0"/>
                </a:solidFill>
                <a:sym typeface="Wingdings" pitchFamily="2" charset="2"/>
              </a:rPr>
              <a:t> control unit</a:t>
            </a:r>
            <a:r>
              <a:rPr lang="ko-KR" altLang="en-US" dirty="0">
                <a:solidFill>
                  <a:srgbClr val="70A9F0"/>
                </a:solidFill>
                <a:sym typeface="Wingdings" pitchFamily="2" charset="2"/>
              </a:rPr>
              <a:t>에 제공해야 함</a:t>
            </a:r>
            <a:r>
              <a:rPr lang="en-US" altLang="ko-KR" dirty="0">
                <a:solidFill>
                  <a:srgbClr val="70A9F0"/>
                </a:solidFill>
                <a:sym typeface="Wingdings" pitchFamily="2" charset="2"/>
              </a:rPr>
              <a:t>.</a:t>
            </a:r>
            <a:endParaRPr lang="ko-KR" altLang="en-US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414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RTL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Viewer(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64E24F-AFB6-4A41-8049-C41251425BDD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08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FB3267-5FED-45F9-B460-A08CD1500FDA}"/>
              </a:ext>
            </a:extLst>
          </p:cNvPr>
          <p:cNvSpPr/>
          <p:nvPr/>
        </p:nvSpPr>
        <p:spPr>
          <a:xfrm>
            <a:off x="4018388" y="648900"/>
            <a:ext cx="3703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Elementary dedicated microprocessor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E6AE0A-D18C-494B-A9FB-1A6270D60DD4}"/>
              </a:ext>
            </a:extLst>
          </p:cNvPr>
          <p:cNvSpPr/>
          <p:nvPr/>
        </p:nvSpPr>
        <p:spPr>
          <a:xfrm>
            <a:off x="1071120" y="1107626"/>
            <a:ext cx="2024913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08-1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BDA165-66A1-496C-9D45-CFC1FBACC3D1}"/>
              </a:ext>
            </a:extLst>
          </p:cNvPr>
          <p:cNvSpPr txBox="1"/>
          <p:nvPr/>
        </p:nvSpPr>
        <p:spPr>
          <a:xfrm>
            <a:off x="1392012" y="6052618"/>
            <a:ext cx="10799988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위의 코드의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RTL Viewer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다음과 같이 나온다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B81AEE-A855-47BC-AD6E-B761AE29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20" y="2057759"/>
            <a:ext cx="10259736" cy="4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76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Simulation(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841589" y="4314339"/>
            <a:ext cx="10508821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해당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Code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의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은 다음과 같이 진행되었다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이는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Clock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밖에서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iNOT10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 출력되어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10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 아닌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9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값으로 바뀐 것을 확인할 수 있었다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이를 통해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iNOT10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을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Clock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안에 넣어서 코딩을 해주었다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FFFE5D-07FE-478C-9BB4-69C94A072A33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08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D898DE-B01A-425F-ADDE-066416AD7279}"/>
              </a:ext>
            </a:extLst>
          </p:cNvPr>
          <p:cNvSpPr/>
          <p:nvPr/>
        </p:nvSpPr>
        <p:spPr>
          <a:xfrm>
            <a:off x="4018388" y="648900"/>
            <a:ext cx="3703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70A9F0"/>
                </a:solidFill>
              </a:rPr>
              <a:t>Elementary dedicated microprocessor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6C0DC3-4E0B-47FD-B5F7-D9E9C0CC926B}"/>
              </a:ext>
            </a:extLst>
          </p:cNvPr>
          <p:cNvSpPr/>
          <p:nvPr/>
        </p:nvSpPr>
        <p:spPr>
          <a:xfrm>
            <a:off x="1071120" y="1107626"/>
            <a:ext cx="2024913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b="1" dirty="0">
                <a:solidFill>
                  <a:srgbClr val="166DC4"/>
                </a:solidFill>
              </a:rPr>
              <a:t>Lab 08-1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F1D8B9-41D3-4645-81F7-6A29409AD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48" y="2197835"/>
            <a:ext cx="11103598" cy="168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8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State Diagram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6561866" y="2466526"/>
            <a:ext cx="5490225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다음은 주어진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Code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대한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 Diagram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B560D0-F647-4B73-A2B7-2FC1AD1E5302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08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EFFF00-4026-4F8A-B73B-D8B83AD3F73B}"/>
              </a:ext>
            </a:extLst>
          </p:cNvPr>
          <p:cNvSpPr/>
          <p:nvPr/>
        </p:nvSpPr>
        <p:spPr>
          <a:xfrm>
            <a:off x="4018388" y="648900"/>
            <a:ext cx="3703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70A9F0"/>
                </a:solidFill>
              </a:rPr>
              <a:t>Elementary dedicated microprocessor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CFB91A-3D46-4E1C-B742-25263715AE6E}"/>
              </a:ext>
            </a:extLst>
          </p:cNvPr>
          <p:cNvSpPr/>
          <p:nvPr/>
        </p:nvSpPr>
        <p:spPr>
          <a:xfrm>
            <a:off x="1071120" y="1107626"/>
            <a:ext cx="2024913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b="1" dirty="0">
                <a:solidFill>
                  <a:srgbClr val="166DC4"/>
                </a:solidFill>
              </a:rPr>
              <a:t>Lab 08-2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02BA28B-8E0A-4B08-865D-0E3567410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190" y="4028849"/>
            <a:ext cx="3952875" cy="22479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74B3018-2854-4756-B2BB-0C2315102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38" y="2165422"/>
            <a:ext cx="5085942" cy="413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85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State Diagram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6561866" y="1780142"/>
            <a:ext cx="5490225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일 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clear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해준 상태에서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해준다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일 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load 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유지하면서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씩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increment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시켜준다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B560D0-F647-4B73-A2B7-2FC1AD1E5302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08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EFFF00-4026-4F8A-B73B-D8B83AD3F73B}"/>
              </a:ext>
            </a:extLst>
          </p:cNvPr>
          <p:cNvSpPr/>
          <p:nvPr/>
        </p:nvSpPr>
        <p:spPr>
          <a:xfrm>
            <a:off x="4018388" y="648900"/>
            <a:ext cx="3703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Elementary dedicated microprocessor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CFB91A-3D46-4E1C-B742-25263715AE6E}"/>
              </a:ext>
            </a:extLst>
          </p:cNvPr>
          <p:cNvSpPr/>
          <p:nvPr/>
        </p:nvSpPr>
        <p:spPr>
          <a:xfrm>
            <a:off x="1071120" y="1107626"/>
            <a:ext cx="2024913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08-2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02BA28B-8E0A-4B08-865D-0E3567410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790" y="4143149"/>
            <a:ext cx="3952875" cy="22479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74B3018-2854-4756-B2BB-0C2315102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38" y="2165422"/>
            <a:ext cx="5085942" cy="413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63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State Diagram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6561866" y="1780142"/>
            <a:ext cx="5490225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일 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씩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increment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해주고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출력해준다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iNOT10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인 상태이다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일 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data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인 상태이므로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iNOT10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 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B560D0-F647-4B73-A2B7-2FC1AD1E5302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08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EFFF00-4026-4F8A-B73B-D8B83AD3F73B}"/>
              </a:ext>
            </a:extLst>
          </p:cNvPr>
          <p:cNvSpPr/>
          <p:nvPr/>
        </p:nvSpPr>
        <p:spPr>
          <a:xfrm>
            <a:off x="4018388" y="648900"/>
            <a:ext cx="3703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Elementary dedicated microprocessor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CFB91A-3D46-4E1C-B742-25263715AE6E}"/>
              </a:ext>
            </a:extLst>
          </p:cNvPr>
          <p:cNvSpPr/>
          <p:nvPr/>
        </p:nvSpPr>
        <p:spPr>
          <a:xfrm>
            <a:off x="1071120" y="1107626"/>
            <a:ext cx="2024913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08-2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02BA28B-8E0A-4B08-865D-0E3567410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790" y="4143149"/>
            <a:ext cx="3952875" cy="22479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74B3018-2854-4756-B2BB-0C2315102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38" y="2165422"/>
            <a:ext cx="5085942" cy="413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92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State Diagram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656958" y="4577250"/>
            <a:ext cx="8101513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돌려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 Diagram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출력한 결과이다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이를 통해 앞에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정확히 구현한 것을 알 수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899E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B560D0-F647-4B73-A2B7-2FC1AD1E5302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08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EFFF00-4026-4F8A-B73B-D8B83AD3F73B}"/>
              </a:ext>
            </a:extLst>
          </p:cNvPr>
          <p:cNvSpPr/>
          <p:nvPr/>
        </p:nvSpPr>
        <p:spPr>
          <a:xfrm>
            <a:off x="4018388" y="648900"/>
            <a:ext cx="3703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Elementary dedicated microprocessor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CFB91A-3D46-4E1C-B742-25263715AE6E}"/>
              </a:ext>
            </a:extLst>
          </p:cNvPr>
          <p:cNvSpPr/>
          <p:nvPr/>
        </p:nvSpPr>
        <p:spPr>
          <a:xfrm>
            <a:off x="1071120" y="1107626"/>
            <a:ext cx="2024913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08-2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7F7B73A-DC2D-45C4-A8DB-BC8C79B43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60" t="26835" r="9129" b="9318"/>
          <a:stretch/>
        </p:blipFill>
        <p:spPr>
          <a:xfrm>
            <a:off x="1071120" y="2633511"/>
            <a:ext cx="7504430" cy="15909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F605A08-4C04-4DD0-8044-42F8C1014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471" y="2910099"/>
            <a:ext cx="3234282" cy="262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93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</a:t>
            </a:r>
            <a:r>
              <a:rPr lang="en-US" altLang="ko-KR" sz="24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Control</a:t>
            </a:r>
            <a:r>
              <a:rPr lang="ko-KR" altLang="en-US" sz="24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Unit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5709426" y="2146156"/>
            <a:ext cx="5490225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다음은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추가한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Code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Control Unit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구현하였다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B560D0-F647-4B73-A2B7-2FC1AD1E5302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08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EFFF00-4026-4F8A-B73B-D8B83AD3F73B}"/>
              </a:ext>
            </a:extLst>
          </p:cNvPr>
          <p:cNvSpPr/>
          <p:nvPr/>
        </p:nvSpPr>
        <p:spPr>
          <a:xfrm>
            <a:off x="4018388" y="648900"/>
            <a:ext cx="3703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70A9F0"/>
                </a:solidFill>
              </a:rPr>
              <a:t>Elementary dedicated microprocessor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CFB91A-3D46-4E1C-B742-25263715AE6E}"/>
              </a:ext>
            </a:extLst>
          </p:cNvPr>
          <p:cNvSpPr/>
          <p:nvPr/>
        </p:nvSpPr>
        <p:spPr>
          <a:xfrm>
            <a:off x="1071120" y="1107626"/>
            <a:ext cx="2024913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b="1" dirty="0">
                <a:solidFill>
                  <a:srgbClr val="166DC4"/>
                </a:solidFill>
              </a:rPr>
              <a:t>Lab 08-2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7F1353-22FF-4861-A3FE-6472BD1B7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888" y="3892252"/>
            <a:ext cx="4936736" cy="25870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E954D6-4A32-448E-A9AD-DEA49B054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28" y="2074559"/>
            <a:ext cx="4197692" cy="441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44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Control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Unit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5273520" y="2990585"/>
            <a:ext cx="6994680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앞에 코드와 동일하게 작성하였다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s0, s1, s2, s3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4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가지이다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먼저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clear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통해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s0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으로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reset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해준다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다음 코드는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clock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rising edge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에서 진행된다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B560D0-F647-4B73-A2B7-2FC1AD1E5302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08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EFFF00-4026-4F8A-B73B-D8B83AD3F73B}"/>
              </a:ext>
            </a:extLst>
          </p:cNvPr>
          <p:cNvSpPr/>
          <p:nvPr/>
        </p:nvSpPr>
        <p:spPr>
          <a:xfrm>
            <a:off x="4018388" y="648900"/>
            <a:ext cx="3703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Elementary dedicated microprocessor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CFB91A-3D46-4E1C-B742-25263715AE6E}"/>
              </a:ext>
            </a:extLst>
          </p:cNvPr>
          <p:cNvSpPr/>
          <p:nvPr/>
        </p:nvSpPr>
        <p:spPr>
          <a:xfrm>
            <a:off x="1071120" y="1107626"/>
            <a:ext cx="2024913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08-2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E954D6-4A32-448E-A9AD-DEA49B054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28" y="2074559"/>
            <a:ext cx="4197692" cy="441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6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Control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Unit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5083020" y="2815325"/>
            <a:ext cx="6994680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So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일 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초기값인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0000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가지고 다음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 넘어간다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일 때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 increment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해주고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data_out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반영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그리고 다음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넘어간다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만약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out_sel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이면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dp_out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ZZZZ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출력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B560D0-F647-4B73-A2B7-2FC1AD1E5302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08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EFFF00-4026-4F8A-B73B-D8B83AD3F73B}"/>
              </a:ext>
            </a:extLst>
          </p:cNvPr>
          <p:cNvSpPr/>
          <p:nvPr/>
        </p:nvSpPr>
        <p:spPr>
          <a:xfrm>
            <a:off x="4018388" y="648900"/>
            <a:ext cx="3703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Elementary dedicated microprocessor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CFB91A-3D46-4E1C-B742-25263715AE6E}"/>
              </a:ext>
            </a:extLst>
          </p:cNvPr>
          <p:cNvSpPr/>
          <p:nvPr/>
        </p:nvSpPr>
        <p:spPr>
          <a:xfrm>
            <a:off x="1071120" y="1107626"/>
            <a:ext cx="2024913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08-2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E954D6-4A32-448E-A9AD-DEA49B054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28" y="2074559"/>
            <a:ext cx="4197692" cy="441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03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</a:t>
            </a:r>
            <a:r>
              <a:rPr lang="en-US" altLang="ko-KR" sz="24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Control</a:t>
            </a:r>
            <a:r>
              <a:rPr lang="ko-KR" altLang="en-US" sz="24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Unit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5709426" y="2466526"/>
            <a:ext cx="5490225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S2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일 때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load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이고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out_sel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이고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data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1010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아닌 경우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증가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해주고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output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data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반영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해준다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그리고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data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1010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이면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10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인 값을 출력해주고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iNOT10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으로 바뀌고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s3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넘어간다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만약 모두 해당이 안되면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iNOT10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B560D0-F647-4B73-A2B7-2FC1AD1E5302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08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EFFF00-4026-4F8A-B73B-D8B83AD3F73B}"/>
              </a:ext>
            </a:extLst>
          </p:cNvPr>
          <p:cNvSpPr/>
          <p:nvPr/>
        </p:nvSpPr>
        <p:spPr>
          <a:xfrm>
            <a:off x="4018388" y="648900"/>
            <a:ext cx="3703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70A9F0"/>
                </a:solidFill>
              </a:rPr>
              <a:t>Elementary dedicated microprocessor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CFB91A-3D46-4E1C-B742-25263715AE6E}"/>
              </a:ext>
            </a:extLst>
          </p:cNvPr>
          <p:cNvSpPr/>
          <p:nvPr/>
        </p:nvSpPr>
        <p:spPr>
          <a:xfrm>
            <a:off x="1071120" y="1107626"/>
            <a:ext cx="2024913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b="1" dirty="0">
                <a:solidFill>
                  <a:srgbClr val="166DC4"/>
                </a:solidFill>
              </a:rPr>
              <a:t>Lab 08-2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7F1353-22FF-4861-A3FE-6472BD1B7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88" y="2702238"/>
            <a:ext cx="4936736" cy="25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5A84DBB-A74A-494D-BB97-A31D33F5BD82}"/>
              </a:ext>
            </a:extLst>
          </p:cNvPr>
          <p:cNvSpPr txBox="1"/>
          <p:nvPr/>
        </p:nvSpPr>
        <p:spPr>
          <a:xfrm>
            <a:off x="793750" y="1106102"/>
            <a:ext cx="10659080" cy="55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08-1. RTL view example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F89AAC-7F73-4387-92E8-19374229DDBD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08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FA7B3C-96D4-4E24-B3E0-4DDC1F83A00D}"/>
              </a:ext>
            </a:extLst>
          </p:cNvPr>
          <p:cNvSpPr/>
          <p:nvPr/>
        </p:nvSpPr>
        <p:spPr>
          <a:xfrm>
            <a:off x="4018388" y="648900"/>
            <a:ext cx="3703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70A9F0"/>
                </a:solidFill>
              </a:rPr>
              <a:t>Elementary dedicated microprocessor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F4B85A9-5C85-445F-BCD9-19D05BE56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97" y="2083109"/>
            <a:ext cx="10627833" cy="399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43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Control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Unit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5869920" y="2885659"/>
            <a:ext cx="5490225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일 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out_sel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dp_out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ZZZZ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출력해주고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머문다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  <a:endParaRPr lang="en-US" altLang="ko-KR" dirty="0">
              <a:solidFill>
                <a:srgbClr val="70A9F0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이와 같은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다음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Control Unit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진행한다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B560D0-F647-4B73-A2B7-2FC1AD1E5302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08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EFFF00-4026-4F8A-B73B-D8B83AD3F73B}"/>
              </a:ext>
            </a:extLst>
          </p:cNvPr>
          <p:cNvSpPr/>
          <p:nvPr/>
        </p:nvSpPr>
        <p:spPr>
          <a:xfrm>
            <a:off x="4018388" y="648900"/>
            <a:ext cx="3703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Elementary dedicated microprocessor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CFB91A-3D46-4E1C-B742-25263715AE6E}"/>
              </a:ext>
            </a:extLst>
          </p:cNvPr>
          <p:cNvSpPr/>
          <p:nvPr/>
        </p:nvSpPr>
        <p:spPr>
          <a:xfrm>
            <a:off x="1071120" y="1107626"/>
            <a:ext cx="2024913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08-2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7F1353-22FF-4861-A3FE-6472BD1B7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88" y="2702238"/>
            <a:ext cx="4936736" cy="25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83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BDA165-66A1-496C-9D45-CFC1FBACC3D1}"/>
              </a:ext>
            </a:extLst>
          </p:cNvPr>
          <p:cNvSpPr txBox="1"/>
          <p:nvPr/>
        </p:nvSpPr>
        <p:spPr>
          <a:xfrm>
            <a:off x="591060" y="3132323"/>
            <a:ext cx="2817845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다음은 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RTL Viewer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64E24F-AFB6-4A41-8049-C41251425BDD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08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FB3267-5FED-45F9-B460-A08CD1500FDA}"/>
              </a:ext>
            </a:extLst>
          </p:cNvPr>
          <p:cNvSpPr/>
          <p:nvPr/>
        </p:nvSpPr>
        <p:spPr>
          <a:xfrm>
            <a:off x="4018388" y="648900"/>
            <a:ext cx="3703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70A9F0"/>
                </a:solidFill>
              </a:rPr>
              <a:t>Elementary dedicated microprocessor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E6AE0A-D18C-494B-A9FB-1A6270D60DD4}"/>
              </a:ext>
            </a:extLst>
          </p:cNvPr>
          <p:cNvSpPr/>
          <p:nvPr/>
        </p:nvSpPr>
        <p:spPr>
          <a:xfrm>
            <a:off x="1071120" y="1107626"/>
            <a:ext cx="2024913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b="1" dirty="0">
                <a:solidFill>
                  <a:srgbClr val="166DC4"/>
                </a:solidFill>
              </a:rPr>
              <a:t>Lab 08-2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8A5D59-B83C-47EC-BEB0-034A55D86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905" y="1259436"/>
            <a:ext cx="8697926" cy="50397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RTL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Viewer</a:t>
            </a:r>
          </a:p>
        </p:txBody>
      </p:sp>
    </p:spTree>
    <p:extLst>
      <p:ext uri="{BB962C8B-B14F-4D97-AF65-F5344CB8AC3E}">
        <p14:creationId xmlns:p14="http://schemas.microsoft.com/office/powerpoint/2010/main" val="1008107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Simulation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841589" y="4395726"/>
            <a:ext cx="10508821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다음은 위의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Code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를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한 결과이다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해당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은 위의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8-1 Simulation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과 동일하게 진행하였다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결과가 동일한 것을 확인할 수 있다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FFFE5D-07FE-478C-9BB4-69C94A072A33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08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D898DE-B01A-425F-ADDE-066416AD7279}"/>
              </a:ext>
            </a:extLst>
          </p:cNvPr>
          <p:cNvSpPr/>
          <p:nvPr/>
        </p:nvSpPr>
        <p:spPr>
          <a:xfrm>
            <a:off x="4018388" y="648900"/>
            <a:ext cx="3703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70A9F0"/>
                </a:solidFill>
              </a:rPr>
              <a:t>Elementary dedicated microprocessor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6C0DC3-4E0B-47FD-B5F7-D9E9C0CC926B}"/>
              </a:ext>
            </a:extLst>
          </p:cNvPr>
          <p:cNvSpPr/>
          <p:nvPr/>
        </p:nvSpPr>
        <p:spPr>
          <a:xfrm>
            <a:off x="1071120" y="1107626"/>
            <a:ext cx="2024913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b="1" dirty="0">
                <a:solidFill>
                  <a:srgbClr val="166DC4"/>
                </a:solidFill>
              </a:rPr>
              <a:t>Lab 08-2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9FC3E2-668B-4399-A8ED-A01AA1108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2274881"/>
            <a:ext cx="10684904" cy="150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30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Simulation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642057" y="3857844"/>
            <a:ext cx="10508821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씩 증가하였으며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그때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iNOT10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출력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되었다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또한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나온 다음에는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iNOT10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 제대로 바뀐 것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확인할 수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하지만 앞에 코드와는 다르게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값이 출력되었는데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이유를 정확히 파악할 수는 없었다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예상으로는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출력함으로 인해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증가되지 않은 상태에서 나오지 않았나 생각해보지만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순차적으로 진행되는 과정이므로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부터 나올 것으로 예상되어 이는 오류가 아니라고 생각했다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FFFE5D-07FE-478C-9BB4-69C94A072A33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08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D898DE-B01A-425F-ADDE-066416AD7279}"/>
              </a:ext>
            </a:extLst>
          </p:cNvPr>
          <p:cNvSpPr/>
          <p:nvPr/>
        </p:nvSpPr>
        <p:spPr>
          <a:xfrm>
            <a:off x="4018388" y="648900"/>
            <a:ext cx="3703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Elementary dedicated microprocessor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6C0DC3-4E0B-47FD-B5F7-D9E9C0CC926B}"/>
              </a:ext>
            </a:extLst>
          </p:cNvPr>
          <p:cNvSpPr/>
          <p:nvPr/>
        </p:nvSpPr>
        <p:spPr>
          <a:xfrm>
            <a:off x="1071120" y="1107626"/>
            <a:ext cx="2024913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08-2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9FC3E2-668B-4399-A8ED-A01AA1108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2274881"/>
            <a:ext cx="10684904" cy="150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55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Discussion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D2F8C-10BC-47DA-AA96-3B7EF84C05BF}"/>
              </a:ext>
            </a:extLst>
          </p:cNvPr>
          <p:cNvSpPr txBox="1"/>
          <p:nvPr/>
        </p:nvSpPr>
        <p:spPr>
          <a:xfrm>
            <a:off x="1567850" y="2326947"/>
            <a:ext cx="9586713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이번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코드가 주어져 비교적 쉽게 코딩을 하였지만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사소한 부분 하나하나로 인해 많은 시간이 소요되었다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이를 통해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IF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문의 구조를 체계적으로 써야 한다는 것과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Clock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진행되는 상황에 맞게 하나하나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진행해야 한다는 것을 알 수 있었다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또한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하는 과정에서 여러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if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문 구조를 통해 많은 오류도 있었고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아예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나오지 않는 경우도 있었지만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차근차근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만들어가면서 이를 해결하였다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166D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A8B57B-7469-4654-AAED-03F596B8C082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08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E90F8A-47FA-4C52-B20A-6535AD9DCFDA}"/>
              </a:ext>
            </a:extLst>
          </p:cNvPr>
          <p:cNvSpPr/>
          <p:nvPr/>
        </p:nvSpPr>
        <p:spPr>
          <a:xfrm>
            <a:off x="4018388" y="648900"/>
            <a:ext cx="3703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70A9F0"/>
                </a:solidFill>
              </a:rPr>
              <a:t>Elementary dedicated microprocessor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520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Discussion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D2F8C-10BC-47DA-AA96-3B7EF84C05BF}"/>
              </a:ext>
            </a:extLst>
          </p:cNvPr>
          <p:cNvSpPr txBox="1"/>
          <p:nvPr/>
        </p:nvSpPr>
        <p:spPr>
          <a:xfrm>
            <a:off x="1604201" y="2074559"/>
            <a:ext cx="9586713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또한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마지막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에서 알 수 없이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0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값이 나오게 되어 다방면으로 코드를 수정해 보았지만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이를 해결하지 못하였다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하지만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이를 통해 많은 과정을 거쳐보았고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따른 구조에 대해 더 잘 알 수 있었다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166D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이번 실습은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에 대해 이해하고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ALU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에 대해서 더 잘 이해할 수 있던 실습이었다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.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다음에 더 많은 시간이 주어진다면 마지막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대해서 더 고찰할 수 있는 시간이 필요할 것 같다고 생각된다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dirty="0">
              <a:solidFill>
                <a:srgbClr val="166DC4"/>
              </a:solidFill>
              <a:sym typeface="Wingdings" panose="05000000000000000000" pitchFamily="2" charset="2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A8B57B-7469-4654-AAED-03F596B8C082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08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E90F8A-47FA-4C52-B20A-6535AD9DCFDA}"/>
              </a:ext>
            </a:extLst>
          </p:cNvPr>
          <p:cNvSpPr/>
          <p:nvPr/>
        </p:nvSpPr>
        <p:spPr>
          <a:xfrm>
            <a:off x="4018388" y="648900"/>
            <a:ext cx="3703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Elementary dedicated microprocessor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373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08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3193" y="1072490"/>
            <a:ext cx="4763971" cy="55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08-2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C96EA8-7030-44B7-A013-EBBC1590E521}"/>
              </a:ext>
            </a:extLst>
          </p:cNvPr>
          <p:cNvSpPr/>
          <p:nvPr/>
        </p:nvSpPr>
        <p:spPr>
          <a:xfrm>
            <a:off x="4018388" y="648900"/>
            <a:ext cx="3703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Elementary dedicated microprocessor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0" name="Picture 2">
            <a:extLst>
              <a:ext uri="{FF2B5EF4-FFF2-40B4-BE49-F238E27FC236}">
                <a16:creationId xmlns:a16="http://schemas.microsoft.com/office/drawing/2014/main" id="{0448435B-9477-45A0-807A-50EE99BBB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7806" y="1192411"/>
            <a:ext cx="3826777" cy="438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1" name="Picture 3">
            <a:extLst>
              <a:ext uri="{FF2B5EF4-FFF2-40B4-BE49-F238E27FC236}">
                <a16:creationId xmlns:a16="http://schemas.microsoft.com/office/drawing/2014/main" id="{A5874F96-11FB-4762-94EB-CC45C89EF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8079" y="1819275"/>
            <a:ext cx="23622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" name="Picture 4">
            <a:extLst>
              <a:ext uri="{FF2B5EF4-FFF2-40B4-BE49-F238E27FC236}">
                <a16:creationId xmlns:a16="http://schemas.microsoft.com/office/drawing/2014/main" id="{DF931FC2-5709-4921-A593-0C87F7B8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37805" y="5573956"/>
            <a:ext cx="5011002" cy="118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EF85711-41B0-4467-BD69-AA7187AAB119}"/>
              </a:ext>
            </a:extLst>
          </p:cNvPr>
          <p:cNvSpPr>
            <a:spLocks noGrp="1"/>
          </p:cNvSpPr>
          <p:nvPr/>
        </p:nvSpPr>
        <p:spPr>
          <a:xfrm>
            <a:off x="1694970" y="3617362"/>
            <a:ext cx="3959225" cy="30797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fontAlgn="auto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altLang="ko-KR" dirty="0">
                <a:solidFill>
                  <a:srgbClr val="70A9F0"/>
                </a:solidFill>
              </a:rPr>
              <a:t>Create the control unit for the algorithm &amp; combine it with DP.</a:t>
            </a:r>
          </a:p>
          <a:p>
            <a:pPr marL="365760" indent="-256032" fontAlgn="auto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ko-KR" altLang="en-US" dirty="0">
                <a:solidFill>
                  <a:srgbClr val="70A9F0"/>
                </a:solidFill>
              </a:rPr>
              <a:t>전체 회로를 </a:t>
            </a:r>
            <a:r>
              <a:rPr lang="en-US" altLang="ko-KR" dirty="0">
                <a:solidFill>
                  <a:srgbClr val="70A9F0"/>
                </a:solidFill>
              </a:rPr>
              <a:t>simulation</a:t>
            </a:r>
            <a:r>
              <a:rPr lang="ko-KR" altLang="en-US" dirty="0">
                <a:solidFill>
                  <a:srgbClr val="70A9F0"/>
                </a:solidFill>
              </a:rPr>
              <a:t>을 통해 검증하라</a:t>
            </a:r>
            <a:r>
              <a:rPr lang="en-US" altLang="ko-KR" dirty="0">
                <a:solidFill>
                  <a:srgbClr val="70A9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234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5A84DBB-A74A-494D-BB97-A31D33F5BD82}"/>
              </a:ext>
            </a:extLst>
          </p:cNvPr>
          <p:cNvSpPr txBox="1"/>
          <p:nvPr/>
        </p:nvSpPr>
        <p:spPr>
          <a:xfrm>
            <a:off x="793750" y="1106102"/>
            <a:ext cx="10659080" cy="55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08-2. Simulation result example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F89AAC-7F73-4387-92E8-19374229DDBD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08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FA7B3C-96D4-4E24-B3E0-4DDC1F83A00D}"/>
              </a:ext>
            </a:extLst>
          </p:cNvPr>
          <p:cNvSpPr/>
          <p:nvPr/>
        </p:nvSpPr>
        <p:spPr>
          <a:xfrm>
            <a:off x="4018388" y="648900"/>
            <a:ext cx="3703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Elementary dedicated microprocessor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DC72472-7B41-4BDC-9F39-390389635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46" y="3016938"/>
            <a:ext cx="11793507" cy="82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0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- Datapath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6322083" y="2326947"/>
            <a:ext cx="5490225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다음은 주어진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Datapath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VHDL 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아니면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씩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increment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해주는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Clk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load, Clear,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out_sel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 가지고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iNOT10,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dp_out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 가진다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B560D0-F647-4B73-A2B7-2FC1AD1E5302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08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EFFF00-4026-4F8A-B73B-D8B83AD3F73B}"/>
              </a:ext>
            </a:extLst>
          </p:cNvPr>
          <p:cNvSpPr/>
          <p:nvPr/>
        </p:nvSpPr>
        <p:spPr>
          <a:xfrm>
            <a:off x="4018388" y="648900"/>
            <a:ext cx="3703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Elementary dedicated microprocessor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CFB91A-3D46-4E1C-B742-25263715AE6E}"/>
              </a:ext>
            </a:extLst>
          </p:cNvPr>
          <p:cNvSpPr/>
          <p:nvPr/>
        </p:nvSpPr>
        <p:spPr>
          <a:xfrm>
            <a:off x="1071120" y="1107626"/>
            <a:ext cx="2024913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08-1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87B330-D1CC-4325-8A03-EFF819793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4" y="2074559"/>
            <a:ext cx="4344505" cy="464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7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- Datapath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6322082" y="2074559"/>
            <a:ext cx="5490225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먼저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Clear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일 때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data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initialize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해준다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endParaRPr lang="en-US" altLang="ko-KR" dirty="0">
              <a:solidFill>
                <a:srgbClr val="70A9F0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Clock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rising edge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load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일 때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data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값을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씩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increment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해준다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endParaRPr lang="en-US" altLang="ko-KR" dirty="0">
              <a:solidFill>
                <a:srgbClr val="70A9F0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이때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iNOT10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통해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data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1010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즉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10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일 때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‘0’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으로 만들고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10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아닐 때는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‘1’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유지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B560D0-F647-4B73-A2B7-2FC1AD1E5302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08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EFFF00-4026-4F8A-B73B-D8B83AD3F73B}"/>
              </a:ext>
            </a:extLst>
          </p:cNvPr>
          <p:cNvSpPr/>
          <p:nvPr/>
        </p:nvSpPr>
        <p:spPr>
          <a:xfrm>
            <a:off x="4018388" y="648900"/>
            <a:ext cx="3703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70A9F0"/>
                </a:solidFill>
              </a:rPr>
              <a:t>Elementary dedicated microprocessor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CFB91A-3D46-4E1C-B742-25263715AE6E}"/>
              </a:ext>
            </a:extLst>
          </p:cNvPr>
          <p:cNvSpPr/>
          <p:nvPr/>
        </p:nvSpPr>
        <p:spPr>
          <a:xfrm>
            <a:off x="1071120" y="1107626"/>
            <a:ext cx="2024913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b="1" dirty="0">
                <a:solidFill>
                  <a:srgbClr val="166DC4"/>
                </a:solidFill>
              </a:rPr>
              <a:t>Lab 08-1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87B330-D1CC-4325-8A03-EFF819793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77"/>
          <a:stretch/>
        </p:blipFill>
        <p:spPr>
          <a:xfrm>
            <a:off x="231527" y="2545949"/>
            <a:ext cx="6090555" cy="341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6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- Datapath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6322082" y="3007997"/>
            <a:ext cx="5490225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이를 통해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iNOT10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‘0’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출력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iNOT10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‘1’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increment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dp_out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out_sel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일 때만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출력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아닌 경우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Z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출력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B560D0-F647-4B73-A2B7-2FC1AD1E5302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08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EFFF00-4026-4F8A-B73B-D8B83AD3F73B}"/>
              </a:ext>
            </a:extLst>
          </p:cNvPr>
          <p:cNvSpPr/>
          <p:nvPr/>
        </p:nvSpPr>
        <p:spPr>
          <a:xfrm>
            <a:off x="4018388" y="648900"/>
            <a:ext cx="3703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Elementary dedicated microprocessor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CFB91A-3D46-4E1C-B742-25263715AE6E}"/>
              </a:ext>
            </a:extLst>
          </p:cNvPr>
          <p:cNvSpPr/>
          <p:nvPr/>
        </p:nvSpPr>
        <p:spPr>
          <a:xfrm>
            <a:off x="1071120" y="1107626"/>
            <a:ext cx="2024913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08-1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1F70C5-6701-49EB-BEA1-986F2B87D2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77"/>
          <a:stretch/>
        </p:blipFill>
        <p:spPr>
          <a:xfrm>
            <a:off x="231527" y="2545949"/>
            <a:ext cx="6090555" cy="341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3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RTL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BDA165-66A1-496C-9D45-CFC1FBACC3D1}"/>
              </a:ext>
            </a:extLst>
          </p:cNvPr>
          <p:cNvSpPr txBox="1"/>
          <p:nvPr/>
        </p:nvSpPr>
        <p:spPr>
          <a:xfrm>
            <a:off x="1071120" y="5163629"/>
            <a:ext cx="10799988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RTL Viewer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다음과 같이 나온다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이는 교수님이 제시해주신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RTL View Example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동일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한 것을 알 수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64E24F-AFB6-4A41-8049-C41251425BDD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08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FB3267-5FED-45F9-B460-A08CD1500FDA}"/>
              </a:ext>
            </a:extLst>
          </p:cNvPr>
          <p:cNvSpPr/>
          <p:nvPr/>
        </p:nvSpPr>
        <p:spPr>
          <a:xfrm>
            <a:off x="4018388" y="648900"/>
            <a:ext cx="3703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70A9F0"/>
                </a:solidFill>
              </a:rPr>
              <a:t>Elementary dedicated microprocessor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E6AE0A-D18C-494B-A9FB-1A6270D60DD4}"/>
              </a:ext>
            </a:extLst>
          </p:cNvPr>
          <p:cNvSpPr/>
          <p:nvPr/>
        </p:nvSpPr>
        <p:spPr>
          <a:xfrm>
            <a:off x="1071120" y="1107626"/>
            <a:ext cx="2024913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b="1" dirty="0">
                <a:solidFill>
                  <a:srgbClr val="166DC4"/>
                </a:solidFill>
              </a:rPr>
              <a:t>Lab 08-1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ABC2B2-F151-4B23-82A3-621997D02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106" y="2074559"/>
            <a:ext cx="10064016" cy="308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477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3838</TotalTime>
  <Words>2135</Words>
  <Application>Microsoft Office PowerPoint</Application>
  <PresentationFormat>와이드스크린</PresentationFormat>
  <Paragraphs>250</Paragraphs>
  <Slides>35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맑은 고딕</vt:lpstr>
      <vt:lpstr>Arial</vt:lpstr>
      <vt:lpstr>Georgia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 혜인</cp:lastModifiedBy>
  <cp:revision>1271</cp:revision>
  <dcterms:created xsi:type="dcterms:W3CDTF">2020-02-14T03:17:50Z</dcterms:created>
  <dcterms:modified xsi:type="dcterms:W3CDTF">2020-05-20T13:41:43Z</dcterms:modified>
</cp:coreProperties>
</file>